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701" r:id="rId2"/>
    <p:sldMasterId id="2147483714" r:id="rId3"/>
    <p:sldMasterId id="2147483727" r:id="rId4"/>
    <p:sldMasterId id="2147483740" r:id="rId5"/>
  </p:sldMasterIdLst>
  <p:notesMasterIdLst>
    <p:notesMasterId r:id="rId43"/>
  </p:notesMasterIdLst>
  <p:handoutMasterIdLst>
    <p:handoutMasterId r:id="rId44"/>
  </p:handoutMasterIdLst>
  <p:sldIdLst>
    <p:sldId id="256" r:id="rId6"/>
    <p:sldId id="362" r:id="rId7"/>
    <p:sldId id="409" r:id="rId8"/>
    <p:sldId id="439" r:id="rId9"/>
    <p:sldId id="410" r:id="rId10"/>
    <p:sldId id="371" r:id="rId11"/>
    <p:sldId id="315" r:id="rId12"/>
    <p:sldId id="316" r:id="rId13"/>
    <p:sldId id="318" r:id="rId14"/>
    <p:sldId id="320" r:id="rId15"/>
    <p:sldId id="324" r:id="rId16"/>
    <p:sldId id="326" r:id="rId17"/>
    <p:sldId id="328" r:id="rId18"/>
    <p:sldId id="332" r:id="rId19"/>
    <p:sldId id="411" r:id="rId20"/>
    <p:sldId id="437" r:id="rId21"/>
    <p:sldId id="440" r:id="rId22"/>
    <p:sldId id="297" r:id="rId23"/>
    <p:sldId id="335" r:id="rId24"/>
    <p:sldId id="436" r:id="rId25"/>
    <p:sldId id="433" r:id="rId26"/>
    <p:sldId id="452" r:id="rId27"/>
    <p:sldId id="453" r:id="rId28"/>
    <p:sldId id="443" r:id="rId29"/>
    <p:sldId id="461" r:id="rId30"/>
    <p:sldId id="460" r:id="rId31"/>
    <p:sldId id="462" r:id="rId32"/>
    <p:sldId id="457" r:id="rId33"/>
    <p:sldId id="444" r:id="rId34"/>
    <p:sldId id="263" r:id="rId35"/>
    <p:sldId id="450" r:id="rId36"/>
    <p:sldId id="445" r:id="rId37"/>
    <p:sldId id="446" r:id="rId38"/>
    <p:sldId id="447" r:id="rId39"/>
    <p:sldId id="401" r:id="rId40"/>
    <p:sldId id="348" r:id="rId41"/>
    <p:sldId id="349" r:id="rId42"/>
  </p:sldIdLst>
  <p:sldSz cx="9144000" cy="6858000" type="screen4x3"/>
  <p:notesSz cx="6858000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41">
          <p15:clr>
            <a:srgbClr val="A4A3A4"/>
          </p15:clr>
        </p15:guide>
        <p15:guide id="2" pos="3126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3F3F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7" autoAdjust="0"/>
    <p:restoredTop sz="66067" autoAdjust="0"/>
  </p:normalViewPr>
  <p:slideViewPr>
    <p:cSldViewPr>
      <p:cViewPr varScale="1">
        <p:scale>
          <a:sx n="45" d="100"/>
          <a:sy n="45" d="100"/>
        </p:scale>
        <p:origin x="-1960" y="-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482"/>
    </p:cViewPr>
  </p:sorterViewPr>
  <p:notesViewPr>
    <p:cSldViewPr>
      <p:cViewPr varScale="1">
        <p:scale>
          <a:sx n="75" d="100"/>
          <a:sy n="75" d="100"/>
        </p:scale>
        <p:origin x="-1752" y="-102"/>
      </p:cViewPr>
      <p:guideLst>
        <p:guide orient="horz" pos="2141"/>
        <p:guide orient="horz" pos="3127"/>
        <p:guide pos="3154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6BBA66-6097-4F66-BF82-DCE683288108}" type="doc">
      <dgm:prSet loTypeId="urn:microsoft.com/office/officeart/2005/8/layout/pyramid2" loCatId="pyramid" qsTypeId="urn:microsoft.com/office/officeart/2005/8/quickstyle/simple3" qsCatId="simple" csTypeId="urn:microsoft.com/office/officeart/2005/8/colors/colorful2" csCatId="colorful" phldr="1"/>
      <dgm:spPr/>
    </dgm:pt>
    <dgm:pt modelId="{52A746D0-2FF8-4A91-86D1-B49D93FADA81}">
      <dgm:prSet phldrT="[Tekst]" custT="1"/>
      <dgm:spPr>
        <a:ln w="12700">
          <a:solidFill>
            <a:schemeClr val="tx1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400" dirty="0">
              <a:latin typeface="Cambria" panose="02040503050406030204" pitchFamily="18" charset="0"/>
              <a:ea typeface="Cambria" panose="02040503050406030204" pitchFamily="18" charset="0"/>
            </a:rPr>
            <a:t>Samobójstwo dokonane</a:t>
          </a:r>
        </a:p>
      </dgm:t>
    </dgm:pt>
    <dgm:pt modelId="{50B99DB7-64E8-4650-96D8-754F453B36CC}" type="parTrans" cxnId="{1EBC3F8F-AB50-4E5E-8437-AAF278B50681}">
      <dgm:prSet/>
      <dgm:spPr/>
      <dgm:t>
        <a:bodyPr/>
        <a:lstStyle/>
        <a:p>
          <a:endParaRPr lang="pl-PL"/>
        </a:p>
      </dgm:t>
    </dgm:pt>
    <dgm:pt modelId="{4CF5D545-1F4F-4C62-9540-36AF37829F10}" type="sibTrans" cxnId="{1EBC3F8F-AB50-4E5E-8437-AAF278B50681}">
      <dgm:prSet/>
      <dgm:spPr/>
      <dgm:t>
        <a:bodyPr/>
        <a:lstStyle/>
        <a:p>
          <a:endParaRPr lang="pl-PL"/>
        </a:p>
      </dgm:t>
    </dgm:pt>
    <dgm:pt modelId="{5F856833-4698-44F5-8AF6-92C5F33A91F3}">
      <dgm:prSet phldrT="[Tekst]" custT="1"/>
      <dgm:spPr>
        <a:solidFill>
          <a:schemeClr val="bg1"/>
        </a:solidFill>
        <a:ln w="12700">
          <a:solidFill>
            <a:srgbClr val="FF0000"/>
          </a:solidFill>
        </a:ln>
      </dgm:spPr>
      <dgm:t>
        <a:bodyPr/>
        <a:lstStyle/>
        <a:p>
          <a:r>
            <a:rPr lang="pl-PL" sz="2800" dirty="0">
              <a:latin typeface="Cambria" panose="02040503050406030204" pitchFamily="18" charset="0"/>
              <a:ea typeface="Cambria" panose="02040503050406030204" pitchFamily="18" charset="0"/>
            </a:rPr>
            <a:t>Próby</a:t>
          </a:r>
          <a:endParaRPr lang="pl-PL" sz="32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E002FEA-8949-470E-8581-BA038ED508A0}" type="parTrans" cxnId="{8277E510-83CB-410A-886B-7173F06A0F22}">
      <dgm:prSet/>
      <dgm:spPr/>
      <dgm:t>
        <a:bodyPr/>
        <a:lstStyle/>
        <a:p>
          <a:endParaRPr lang="pl-PL"/>
        </a:p>
      </dgm:t>
    </dgm:pt>
    <dgm:pt modelId="{9BC8C989-C2FC-41B3-BBB0-89934BF39AC9}" type="sibTrans" cxnId="{8277E510-83CB-410A-886B-7173F06A0F22}">
      <dgm:prSet/>
      <dgm:spPr/>
      <dgm:t>
        <a:bodyPr/>
        <a:lstStyle/>
        <a:p>
          <a:endParaRPr lang="pl-PL"/>
        </a:p>
      </dgm:t>
    </dgm:pt>
    <dgm:pt modelId="{6454DBCD-B931-4D17-BA07-7F0A0E704117}">
      <dgm:prSet phldrT="[Tekst]" custT="1"/>
      <dgm:spPr>
        <a:ln w="12700">
          <a:solidFill>
            <a:srgbClr val="FFC000"/>
          </a:solidFill>
        </a:ln>
      </dgm:spPr>
      <dgm:t>
        <a:bodyPr/>
        <a:lstStyle/>
        <a:p>
          <a:r>
            <a:rPr lang="pl-PL" sz="2800" dirty="0">
              <a:latin typeface="Cambria" panose="02040503050406030204" pitchFamily="18" charset="0"/>
              <a:ea typeface="Cambria" panose="02040503050406030204" pitchFamily="18" charset="0"/>
            </a:rPr>
            <a:t>Plany</a:t>
          </a:r>
          <a:endParaRPr lang="pl-PL" sz="32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40240CB-B523-4CFE-9B97-215F0F98A21B}" type="parTrans" cxnId="{B514ADFA-57EC-4EA0-AC2A-F5A767EC3656}">
      <dgm:prSet/>
      <dgm:spPr/>
      <dgm:t>
        <a:bodyPr/>
        <a:lstStyle/>
        <a:p>
          <a:endParaRPr lang="pl-PL"/>
        </a:p>
      </dgm:t>
    </dgm:pt>
    <dgm:pt modelId="{AC8FF4E7-C393-494F-B2D2-FBA8A24CB70D}" type="sibTrans" cxnId="{B514ADFA-57EC-4EA0-AC2A-F5A767EC3656}">
      <dgm:prSet/>
      <dgm:spPr/>
      <dgm:t>
        <a:bodyPr/>
        <a:lstStyle/>
        <a:p>
          <a:endParaRPr lang="pl-PL"/>
        </a:p>
      </dgm:t>
    </dgm:pt>
    <dgm:pt modelId="{3B7DBD59-4ED8-4140-BAEA-F6023E77EDDD}">
      <dgm:prSet custT="1"/>
      <dgm:spPr>
        <a:ln w="12700">
          <a:solidFill>
            <a:srgbClr val="0070C0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400" dirty="0">
              <a:latin typeface="Cambria" panose="02040503050406030204" pitchFamily="18" charset="0"/>
              <a:ea typeface="Cambria" panose="02040503050406030204" pitchFamily="18" charset="0"/>
            </a:rPr>
            <a:t>Myśli o samobójstwie</a:t>
          </a:r>
        </a:p>
        <a:p>
          <a:pPr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dirty="0"/>
        </a:p>
      </dgm:t>
    </dgm:pt>
    <dgm:pt modelId="{B5B13256-6418-432A-BD60-F349A57B903E}" type="parTrans" cxnId="{21256968-0E30-4976-8EC4-F5C3A3FD5DD1}">
      <dgm:prSet/>
      <dgm:spPr/>
      <dgm:t>
        <a:bodyPr/>
        <a:lstStyle/>
        <a:p>
          <a:endParaRPr lang="pl-PL"/>
        </a:p>
      </dgm:t>
    </dgm:pt>
    <dgm:pt modelId="{10EAB354-6FE7-47EC-8545-03415EF721D9}" type="sibTrans" cxnId="{21256968-0E30-4976-8EC4-F5C3A3FD5DD1}">
      <dgm:prSet/>
      <dgm:spPr/>
      <dgm:t>
        <a:bodyPr/>
        <a:lstStyle/>
        <a:p>
          <a:endParaRPr lang="pl-PL"/>
        </a:p>
      </dgm:t>
    </dgm:pt>
    <dgm:pt modelId="{F2AE250B-3FBC-4E31-A1CE-F4CFBFF221C7}" type="pres">
      <dgm:prSet presAssocID="{0C6BBA66-6097-4F66-BF82-DCE683288108}" presName="compositeShape" presStyleCnt="0">
        <dgm:presLayoutVars>
          <dgm:dir/>
          <dgm:resizeHandles/>
        </dgm:presLayoutVars>
      </dgm:prSet>
      <dgm:spPr/>
    </dgm:pt>
    <dgm:pt modelId="{92E75493-F4F3-4D0E-A152-ABCD6A2E7DF0}" type="pres">
      <dgm:prSet presAssocID="{0C6BBA66-6097-4F66-BF82-DCE683288108}" presName="pyramid" presStyleLbl="node1" presStyleIdx="0" presStyleCnt="1" custLinFactNeighborY="-9039"/>
      <dgm:spPr>
        <a:gradFill flip="none" rotWithShape="0">
          <a:gsLst>
            <a:gs pos="0">
              <a:srgbClr val="C00000">
                <a:tint val="66000"/>
                <a:satMod val="160000"/>
              </a:srgbClr>
            </a:gs>
            <a:gs pos="50000">
              <a:srgbClr val="C00000">
                <a:tint val="44500"/>
                <a:satMod val="160000"/>
              </a:srgbClr>
            </a:gs>
            <a:gs pos="100000">
              <a:srgbClr val="C00000">
                <a:tint val="23500"/>
                <a:satMod val="160000"/>
              </a:srgbClr>
            </a:gs>
          </a:gsLst>
          <a:lin ang="5400000" scaled="1"/>
          <a:tileRect/>
        </a:gradFill>
      </dgm:spPr>
    </dgm:pt>
    <dgm:pt modelId="{FDBF029A-A563-4EBB-A339-378DE54FEA5B}" type="pres">
      <dgm:prSet presAssocID="{0C6BBA66-6097-4F66-BF82-DCE683288108}" presName="theList" presStyleCnt="0"/>
      <dgm:spPr/>
    </dgm:pt>
    <dgm:pt modelId="{C575BDD2-1C79-4F53-9A98-73E0604ABF6D}" type="pres">
      <dgm:prSet presAssocID="{52A746D0-2FF8-4A91-86D1-B49D93FADA81}" presName="aNode" presStyleLbl="fgAcc1" presStyleIdx="0" presStyleCnt="4" custLinFactNeighborX="402" custLinFactNeighborY="1445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D9714C2-C9F6-416C-8CE6-73F2B6D94282}" type="pres">
      <dgm:prSet presAssocID="{52A746D0-2FF8-4A91-86D1-B49D93FADA81}" presName="aSpace" presStyleCnt="0"/>
      <dgm:spPr/>
    </dgm:pt>
    <dgm:pt modelId="{B2B40DAD-A058-410F-9056-ED7979EFAC8B}" type="pres">
      <dgm:prSet presAssocID="{5F856833-4698-44F5-8AF6-92C5F33A91F3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D40D17D-1CBB-4E08-96F0-7B0BDE1F4CA6}" type="pres">
      <dgm:prSet presAssocID="{5F856833-4698-44F5-8AF6-92C5F33A91F3}" presName="aSpace" presStyleCnt="0"/>
      <dgm:spPr/>
    </dgm:pt>
    <dgm:pt modelId="{FEB52D91-3548-48EC-A912-C25D852975D0}" type="pres">
      <dgm:prSet presAssocID="{6454DBCD-B931-4D17-BA07-7F0A0E704117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22F58D7-500B-4E9A-9E21-1902BF189448}" type="pres">
      <dgm:prSet presAssocID="{6454DBCD-B931-4D17-BA07-7F0A0E704117}" presName="aSpace" presStyleCnt="0"/>
      <dgm:spPr/>
    </dgm:pt>
    <dgm:pt modelId="{E18160EE-27EE-485F-A068-1D77000332E7}" type="pres">
      <dgm:prSet presAssocID="{3B7DBD59-4ED8-4140-BAEA-F6023E77EDDD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C13F27C-5B4F-4E0F-B633-820A3FF10ED7}" type="pres">
      <dgm:prSet presAssocID="{3B7DBD59-4ED8-4140-BAEA-F6023E77EDDD}" presName="aSpace" presStyleCnt="0"/>
      <dgm:spPr/>
    </dgm:pt>
  </dgm:ptLst>
  <dgm:cxnLst>
    <dgm:cxn modelId="{16847064-B50C-418E-96A4-45F66DDF3A29}" type="presOf" srcId="{52A746D0-2FF8-4A91-86D1-B49D93FADA81}" destId="{C575BDD2-1C79-4F53-9A98-73E0604ABF6D}" srcOrd="0" destOrd="0" presId="urn:microsoft.com/office/officeart/2005/8/layout/pyramid2"/>
    <dgm:cxn modelId="{1EBC3F8F-AB50-4E5E-8437-AAF278B50681}" srcId="{0C6BBA66-6097-4F66-BF82-DCE683288108}" destId="{52A746D0-2FF8-4A91-86D1-B49D93FADA81}" srcOrd="0" destOrd="0" parTransId="{50B99DB7-64E8-4650-96D8-754F453B36CC}" sibTransId="{4CF5D545-1F4F-4C62-9540-36AF37829F10}"/>
    <dgm:cxn modelId="{26D7FD8F-ADB3-42BF-B269-884704CF731E}" type="presOf" srcId="{3B7DBD59-4ED8-4140-BAEA-F6023E77EDDD}" destId="{E18160EE-27EE-485F-A068-1D77000332E7}" srcOrd="0" destOrd="0" presId="urn:microsoft.com/office/officeart/2005/8/layout/pyramid2"/>
    <dgm:cxn modelId="{52326E61-A406-4813-A549-94D1CC673054}" type="presOf" srcId="{0C6BBA66-6097-4F66-BF82-DCE683288108}" destId="{F2AE250B-3FBC-4E31-A1CE-F4CFBFF221C7}" srcOrd="0" destOrd="0" presId="urn:microsoft.com/office/officeart/2005/8/layout/pyramid2"/>
    <dgm:cxn modelId="{8277E510-83CB-410A-886B-7173F06A0F22}" srcId="{0C6BBA66-6097-4F66-BF82-DCE683288108}" destId="{5F856833-4698-44F5-8AF6-92C5F33A91F3}" srcOrd="1" destOrd="0" parTransId="{9E002FEA-8949-470E-8581-BA038ED508A0}" sibTransId="{9BC8C989-C2FC-41B3-BBB0-89934BF39AC9}"/>
    <dgm:cxn modelId="{21256968-0E30-4976-8EC4-F5C3A3FD5DD1}" srcId="{0C6BBA66-6097-4F66-BF82-DCE683288108}" destId="{3B7DBD59-4ED8-4140-BAEA-F6023E77EDDD}" srcOrd="3" destOrd="0" parTransId="{B5B13256-6418-432A-BD60-F349A57B903E}" sibTransId="{10EAB354-6FE7-47EC-8545-03415EF721D9}"/>
    <dgm:cxn modelId="{9A760E32-D18F-4B75-845B-56DE921312FA}" type="presOf" srcId="{5F856833-4698-44F5-8AF6-92C5F33A91F3}" destId="{B2B40DAD-A058-410F-9056-ED7979EFAC8B}" srcOrd="0" destOrd="0" presId="urn:microsoft.com/office/officeart/2005/8/layout/pyramid2"/>
    <dgm:cxn modelId="{D647117E-EDCC-4EC1-873E-54AEE53FE816}" type="presOf" srcId="{6454DBCD-B931-4D17-BA07-7F0A0E704117}" destId="{FEB52D91-3548-48EC-A912-C25D852975D0}" srcOrd="0" destOrd="0" presId="urn:microsoft.com/office/officeart/2005/8/layout/pyramid2"/>
    <dgm:cxn modelId="{B514ADFA-57EC-4EA0-AC2A-F5A767EC3656}" srcId="{0C6BBA66-6097-4F66-BF82-DCE683288108}" destId="{6454DBCD-B931-4D17-BA07-7F0A0E704117}" srcOrd="2" destOrd="0" parTransId="{B40240CB-B523-4CFE-9B97-215F0F98A21B}" sibTransId="{AC8FF4E7-C393-494F-B2D2-FBA8A24CB70D}"/>
    <dgm:cxn modelId="{FA006A09-2256-414C-A3D3-A8E688637D54}" type="presParOf" srcId="{F2AE250B-3FBC-4E31-A1CE-F4CFBFF221C7}" destId="{92E75493-F4F3-4D0E-A152-ABCD6A2E7DF0}" srcOrd="0" destOrd="0" presId="urn:microsoft.com/office/officeart/2005/8/layout/pyramid2"/>
    <dgm:cxn modelId="{FC4AEE54-11A8-41B1-BDB0-A74495E7EDEB}" type="presParOf" srcId="{F2AE250B-3FBC-4E31-A1CE-F4CFBFF221C7}" destId="{FDBF029A-A563-4EBB-A339-378DE54FEA5B}" srcOrd="1" destOrd="0" presId="urn:microsoft.com/office/officeart/2005/8/layout/pyramid2"/>
    <dgm:cxn modelId="{7E7FB038-7B05-4DE7-A300-07142E959D7A}" type="presParOf" srcId="{FDBF029A-A563-4EBB-A339-378DE54FEA5B}" destId="{C575BDD2-1C79-4F53-9A98-73E0604ABF6D}" srcOrd="0" destOrd="0" presId="urn:microsoft.com/office/officeart/2005/8/layout/pyramid2"/>
    <dgm:cxn modelId="{CBA781F9-EA39-423C-9A5F-ADD318D6C868}" type="presParOf" srcId="{FDBF029A-A563-4EBB-A339-378DE54FEA5B}" destId="{4D9714C2-C9F6-416C-8CE6-73F2B6D94282}" srcOrd="1" destOrd="0" presId="urn:microsoft.com/office/officeart/2005/8/layout/pyramid2"/>
    <dgm:cxn modelId="{00837F2B-080D-4156-A3D2-DDF2D853FB39}" type="presParOf" srcId="{FDBF029A-A563-4EBB-A339-378DE54FEA5B}" destId="{B2B40DAD-A058-410F-9056-ED7979EFAC8B}" srcOrd="2" destOrd="0" presId="urn:microsoft.com/office/officeart/2005/8/layout/pyramid2"/>
    <dgm:cxn modelId="{C5B70C46-09ED-4BBE-A164-AD29654E71BF}" type="presParOf" srcId="{FDBF029A-A563-4EBB-A339-378DE54FEA5B}" destId="{3D40D17D-1CBB-4E08-96F0-7B0BDE1F4CA6}" srcOrd="3" destOrd="0" presId="urn:microsoft.com/office/officeart/2005/8/layout/pyramid2"/>
    <dgm:cxn modelId="{892C703B-E668-4F33-9A5B-F2FB59981484}" type="presParOf" srcId="{FDBF029A-A563-4EBB-A339-378DE54FEA5B}" destId="{FEB52D91-3548-48EC-A912-C25D852975D0}" srcOrd="4" destOrd="0" presId="urn:microsoft.com/office/officeart/2005/8/layout/pyramid2"/>
    <dgm:cxn modelId="{922E79A6-5EBE-4658-9140-01BD27B59FAE}" type="presParOf" srcId="{FDBF029A-A563-4EBB-A339-378DE54FEA5B}" destId="{A22F58D7-500B-4E9A-9E21-1902BF189448}" srcOrd="5" destOrd="0" presId="urn:microsoft.com/office/officeart/2005/8/layout/pyramid2"/>
    <dgm:cxn modelId="{54D5304A-CD18-4D02-8B50-352C88DD6743}" type="presParOf" srcId="{FDBF029A-A563-4EBB-A339-378DE54FEA5B}" destId="{E18160EE-27EE-485F-A068-1D77000332E7}" srcOrd="6" destOrd="0" presId="urn:microsoft.com/office/officeart/2005/8/layout/pyramid2"/>
    <dgm:cxn modelId="{5F1963FA-EE06-4B51-BD85-9B18163FB65D}" type="presParOf" srcId="{FDBF029A-A563-4EBB-A339-378DE54FEA5B}" destId="{DC13F27C-5B4F-4E0F-B633-820A3FF10ED7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20A904-2EF1-4C52-B108-6E35E63C2F85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23E2349-2055-4F28-BC88-540945D9A5A7}">
      <dgm:prSet custT="1"/>
      <dgm:spPr>
        <a:solidFill>
          <a:schemeClr val="bg2"/>
        </a:solidFill>
      </dgm:spPr>
      <dgm:t>
        <a:bodyPr/>
        <a:lstStyle/>
        <a:p>
          <a:pPr algn="l" rtl="0"/>
          <a:r>
            <a:rPr lang="pl-PL" sz="1400" b="1" i="1" dirty="0">
              <a:latin typeface="Cambria" pitchFamily="18" charset="0"/>
              <a:ea typeface="Cambria" pitchFamily="18" charset="0"/>
            </a:rPr>
            <a:t>Zawężenie  świata uczuć </a:t>
          </a:r>
          <a:r>
            <a:rPr lang="pl-PL" sz="1400" dirty="0" smtClean="0">
              <a:latin typeface="Cambria" pitchFamily="18" charset="0"/>
              <a:ea typeface="Cambria" pitchFamily="18" charset="0"/>
            </a:rPr>
            <a:t>– </a:t>
          </a:r>
          <a:r>
            <a:rPr lang="pl-PL" sz="1400" dirty="0">
              <a:latin typeface="Cambria" pitchFamily="18" charset="0"/>
              <a:ea typeface="Cambria" pitchFamily="18" charset="0"/>
            </a:rPr>
            <a:t>pesymizm, apatia, lęk, </a:t>
          </a:r>
          <a:r>
            <a:rPr lang="pl-PL" sz="1400" dirty="0" smtClean="0">
              <a:latin typeface="Cambria" pitchFamily="18" charset="0"/>
              <a:ea typeface="Cambria" pitchFamily="18" charset="0"/>
            </a:rPr>
            <a:t>poczucie </a:t>
          </a:r>
          <a:r>
            <a:rPr lang="pl-PL" sz="1400" dirty="0">
              <a:latin typeface="Cambria" pitchFamily="18" charset="0"/>
              <a:ea typeface="Cambria" pitchFamily="18" charset="0"/>
            </a:rPr>
            <a:t>winy, złość,  </a:t>
          </a:r>
          <a:r>
            <a:rPr lang="pl-PL" sz="1400" dirty="0" smtClean="0">
              <a:latin typeface="Cambria" pitchFamily="18" charset="0"/>
              <a:ea typeface="Cambria" pitchFamily="18" charset="0"/>
            </a:rPr>
            <a:t>wyczerpanie psychofizyczne, co ukierunkowuje </a:t>
          </a:r>
          <a:r>
            <a:rPr lang="pl-PL" sz="1400" dirty="0">
              <a:latin typeface="Cambria" pitchFamily="18" charset="0"/>
              <a:ea typeface="Cambria" pitchFamily="18" charset="0"/>
            </a:rPr>
            <a:t>sposób myślenia i działania, </a:t>
          </a:r>
          <a:r>
            <a:rPr lang="pl-PL" sz="1400" dirty="0" smtClean="0">
              <a:latin typeface="Cambria" pitchFamily="18" charset="0"/>
              <a:ea typeface="Cambria" pitchFamily="18" charset="0"/>
            </a:rPr>
            <a:t>osłabia racjonalne </a:t>
          </a:r>
          <a:r>
            <a:rPr lang="pl-PL" sz="1400" dirty="0">
              <a:latin typeface="Cambria" pitchFamily="18" charset="0"/>
              <a:ea typeface="Cambria" pitchFamily="18" charset="0"/>
            </a:rPr>
            <a:t>myślenie, </a:t>
          </a:r>
          <a:r>
            <a:rPr lang="pl-PL" sz="1400" dirty="0" smtClean="0">
              <a:latin typeface="Cambria" pitchFamily="18" charset="0"/>
              <a:ea typeface="Cambria" pitchFamily="18" charset="0"/>
            </a:rPr>
            <a:t>przybiera natrętny </a:t>
          </a:r>
          <a:r>
            <a:rPr lang="pl-PL" sz="1400" dirty="0">
              <a:latin typeface="Cambria" pitchFamily="18" charset="0"/>
              <a:ea typeface="Cambria" pitchFamily="18" charset="0"/>
            </a:rPr>
            <a:t>charakter, tzw. „widzenie tunelowe”, czego skutkiem jest brak dostrzegania możliwości </a:t>
          </a:r>
          <a:r>
            <a:rPr lang="pl-PL" sz="1400" dirty="0" smtClean="0">
              <a:latin typeface="Cambria" pitchFamily="18" charset="0"/>
              <a:ea typeface="Cambria" pitchFamily="18" charset="0"/>
            </a:rPr>
            <a:t>rozwiązania problemów.  </a:t>
          </a:r>
        </a:p>
        <a:p>
          <a:pPr algn="l" rtl="0"/>
          <a:r>
            <a:rPr lang="pl-PL" sz="1400" i="1" cap="none" dirty="0" smtClean="0">
              <a:latin typeface="Cambria" pitchFamily="18" charset="0"/>
              <a:ea typeface="Cambria" pitchFamily="18" charset="0"/>
            </a:rPr>
            <a:t>Nasilenie się objawów przedłużonego stresu </a:t>
          </a:r>
          <a:r>
            <a:rPr lang="pl-PL" sz="1400" b="0" cap="none" dirty="0" smtClean="0">
              <a:latin typeface="Cambria" pitchFamily="18" charset="0"/>
              <a:ea typeface="Cambria" pitchFamily="18" charset="0"/>
            </a:rPr>
            <a:t>– m. in. bóle, bezsenność, wahania nastrojów z przewagą smutku, zniechęcenia, trudności w wykonywaniu codziennych, rutynowych, czynności, utrata zdolności do odczuwania przyjemności, środki psychoaktywne.</a:t>
          </a:r>
          <a:endParaRPr lang="pl-PL" sz="1400" dirty="0">
            <a:latin typeface="Cambria" pitchFamily="18" charset="0"/>
            <a:ea typeface="Cambria" pitchFamily="18" charset="0"/>
          </a:endParaRPr>
        </a:p>
      </dgm:t>
    </dgm:pt>
    <dgm:pt modelId="{80F66FF0-18E4-4B70-9168-BEBD35C1CEBD}" type="parTrans" cxnId="{F97E64AD-74A3-4A46-A44E-7CE1918D7930}">
      <dgm:prSet/>
      <dgm:spPr/>
      <dgm:t>
        <a:bodyPr/>
        <a:lstStyle/>
        <a:p>
          <a:endParaRPr lang="pl-PL"/>
        </a:p>
      </dgm:t>
    </dgm:pt>
    <dgm:pt modelId="{289C1B4A-3F52-4291-A6E7-00F5FB83F20D}" type="sibTrans" cxnId="{F97E64AD-74A3-4A46-A44E-7CE1918D7930}">
      <dgm:prSet/>
      <dgm:spPr/>
      <dgm:t>
        <a:bodyPr/>
        <a:lstStyle/>
        <a:p>
          <a:endParaRPr lang="pl-PL"/>
        </a:p>
      </dgm:t>
    </dgm:pt>
    <dgm:pt modelId="{96B78D53-F04F-4CBA-BC14-E7387CD49778}">
      <dgm:prSet custT="1"/>
      <dgm:spPr>
        <a:solidFill>
          <a:schemeClr val="bg2"/>
        </a:solidFill>
      </dgm:spPr>
      <dgm:t>
        <a:bodyPr/>
        <a:lstStyle/>
        <a:p>
          <a:pPr rtl="0"/>
          <a:r>
            <a:rPr lang="pl-PL" sz="1400" b="1" i="1" dirty="0">
              <a:latin typeface="Cambria" pitchFamily="18" charset="0"/>
              <a:ea typeface="Cambria" pitchFamily="18" charset="0"/>
            </a:rPr>
            <a:t>Zawężenie stosunków międzyludzkich</a:t>
          </a:r>
          <a:r>
            <a:rPr lang="pl-PL" sz="1400" dirty="0">
              <a:latin typeface="Cambria" pitchFamily="18" charset="0"/>
              <a:ea typeface="Cambria" pitchFamily="18" charset="0"/>
            </a:rPr>
            <a:t> – unikanie kontaktu z ludźmi, zrywanie znajomości, dewaluacja kontaktów, zamykanie się w sobie, poczucie osamotnienia, </a:t>
          </a:r>
          <a:r>
            <a:rPr lang="pl-PL" sz="1400" dirty="0" smtClean="0">
              <a:latin typeface="Cambria" pitchFamily="18" charset="0"/>
              <a:ea typeface="Cambria" pitchFamily="18" charset="0"/>
            </a:rPr>
            <a:t>niezrozumienia, alienacji, </a:t>
          </a:r>
          <a:r>
            <a:rPr lang="pl-PL" sz="1400" dirty="0">
              <a:latin typeface="Cambria" pitchFamily="18" charset="0"/>
              <a:ea typeface="Cambria" pitchFamily="18" charset="0"/>
            </a:rPr>
            <a:t>opuszczenia.</a:t>
          </a:r>
        </a:p>
      </dgm:t>
    </dgm:pt>
    <dgm:pt modelId="{7D41C1C7-877E-4EA2-B0EF-9AABABEAA81A}" type="parTrans" cxnId="{C9857C79-4A9C-4D95-B7B7-D7C377706A4D}">
      <dgm:prSet/>
      <dgm:spPr/>
      <dgm:t>
        <a:bodyPr/>
        <a:lstStyle/>
        <a:p>
          <a:endParaRPr lang="pl-PL"/>
        </a:p>
      </dgm:t>
    </dgm:pt>
    <dgm:pt modelId="{B34E4D81-801B-4C43-9AD2-74DCF940DCAC}" type="sibTrans" cxnId="{C9857C79-4A9C-4D95-B7B7-D7C377706A4D}">
      <dgm:prSet/>
      <dgm:spPr/>
      <dgm:t>
        <a:bodyPr/>
        <a:lstStyle/>
        <a:p>
          <a:endParaRPr lang="pl-PL"/>
        </a:p>
      </dgm:t>
    </dgm:pt>
    <dgm:pt modelId="{396C021A-8EF5-45AF-9CE5-AB4866E24990}">
      <dgm:prSet custT="1"/>
      <dgm:spPr>
        <a:solidFill>
          <a:schemeClr val="bg2"/>
        </a:solidFill>
      </dgm:spPr>
      <dgm:t>
        <a:bodyPr/>
        <a:lstStyle/>
        <a:p>
          <a:pPr rtl="0"/>
          <a:r>
            <a:rPr lang="pl-PL" sz="1400" b="1" i="1" dirty="0">
              <a:latin typeface="Cambria" pitchFamily="18" charset="0"/>
              <a:ea typeface="Cambria" pitchFamily="18" charset="0"/>
            </a:rPr>
            <a:t>Zawężenie świata wartości</a:t>
          </a:r>
          <a:r>
            <a:rPr lang="pl-PL" sz="1400" dirty="0">
              <a:latin typeface="Cambria" pitchFamily="18" charset="0"/>
              <a:ea typeface="Cambria" pitchFamily="18" charset="0"/>
            </a:rPr>
            <a:t> – dewaluacja wartości, utrata sensu życia, wiary, znaczenia wagi życia, brak poczucia wartości własnej osoby, dominacja ocen subiektywnych, przyjęcie innego systemu wartości  niż ten obowiązujący. </a:t>
          </a:r>
          <a:r>
            <a:rPr lang="pl-PL" sz="1400" dirty="0" smtClean="0">
              <a:latin typeface="Cambria" pitchFamily="18" charset="0"/>
              <a:ea typeface="Cambria" pitchFamily="18" charset="0"/>
            </a:rPr>
            <a:t> </a:t>
          </a:r>
          <a:r>
            <a:rPr lang="pl-PL" sz="1400" i="1" dirty="0" smtClean="0">
              <a:latin typeface="Cambria" pitchFamily="18" charset="0"/>
              <a:ea typeface="Cambria" pitchFamily="18" charset="0"/>
            </a:rPr>
            <a:t>Utrata zainteresowania sprawami dotychczas ważnymi. </a:t>
          </a:r>
          <a:r>
            <a:rPr lang="pl-PL" sz="1400" i="1" cap="none" dirty="0" smtClean="0">
              <a:latin typeface="Cambria" pitchFamily="18" charset="0"/>
              <a:ea typeface="Cambria" pitchFamily="18" charset="0"/>
            </a:rPr>
            <a:t>Zainteresowanie sprawami śmierci</a:t>
          </a:r>
          <a:r>
            <a:rPr lang="pl-PL" sz="1400" i="0" cap="none" dirty="0" smtClean="0">
              <a:latin typeface="Cambria" pitchFamily="18" charset="0"/>
              <a:ea typeface="Cambria" pitchFamily="18" charset="0"/>
            </a:rPr>
            <a:t> </a:t>
          </a:r>
          <a:r>
            <a:rPr lang="pl-PL" sz="1400" b="0" i="0" cap="none" dirty="0" smtClean="0">
              <a:latin typeface="Cambria" pitchFamily="18" charset="0"/>
              <a:ea typeface="Cambria" pitchFamily="18" charset="0"/>
            </a:rPr>
            <a:t>– </a:t>
          </a:r>
          <a:r>
            <a:rPr lang="pl-PL" sz="1400" b="0" cap="none" dirty="0" smtClean="0">
              <a:latin typeface="Cambria" pitchFamily="18" charset="0"/>
              <a:ea typeface="Cambria" pitchFamily="18" charset="0"/>
            </a:rPr>
            <a:t>mówienie o śmierci, o bezsensie życia, podsumowywanie życia, eksponowanie porażek i strat, postrzeganie śmierci jako wybawienia od cierpienia i beznadziejności,  porządkowanie spraw – osobistych, majątkowych  (zamykanie kont,  przepisywanie własności, rozdawanie rzeczy, pożegnania), p</a:t>
          </a:r>
          <a:r>
            <a:rPr lang="pl-PL" altLang="pl-PL" sz="1400" b="0" cap="none" dirty="0" smtClean="0">
              <a:latin typeface="Cambria" pitchFamily="18" charset="0"/>
              <a:ea typeface="Cambria" pitchFamily="18" charset="0"/>
            </a:rPr>
            <a:t>rzygotowanie narzędzi samobójstwa .</a:t>
          </a:r>
          <a:endParaRPr lang="pl-PL" sz="1400" dirty="0">
            <a:latin typeface="Cambria" pitchFamily="18" charset="0"/>
            <a:ea typeface="Cambria" pitchFamily="18" charset="0"/>
          </a:endParaRPr>
        </a:p>
      </dgm:t>
    </dgm:pt>
    <dgm:pt modelId="{C6B454FE-FB29-48F5-91E8-9D551F9EA922}" type="parTrans" cxnId="{9592041F-A39F-4DC4-B197-86D7D2BB3DA0}">
      <dgm:prSet/>
      <dgm:spPr/>
      <dgm:t>
        <a:bodyPr/>
        <a:lstStyle/>
        <a:p>
          <a:endParaRPr lang="pl-PL"/>
        </a:p>
      </dgm:t>
    </dgm:pt>
    <dgm:pt modelId="{6B0DB170-00CD-45E9-9838-D9153B3BB620}" type="sibTrans" cxnId="{9592041F-A39F-4DC4-B197-86D7D2BB3DA0}">
      <dgm:prSet/>
      <dgm:spPr/>
      <dgm:t>
        <a:bodyPr/>
        <a:lstStyle/>
        <a:p>
          <a:endParaRPr lang="pl-PL"/>
        </a:p>
      </dgm:t>
    </dgm:pt>
    <dgm:pt modelId="{1ACC549D-21A3-479F-9678-AE76152003FE}">
      <dgm:prSet custT="1"/>
      <dgm:spPr>
        <a:solidFill>
          <a:schemeClr val="bg2"/>
        </a:solidFill>
      </dgm:spPr>
      <dgm:t>
        <a:bodyPr/>
        <a:lstStyle/>
        <a:p>
          <a:pPr rtl="0"/>
          <a:r>
            <a:rPr lang="pl-PL" sz="1400" b="1" i="1" dirty="0">
              <a:latin typeface="Cambria" pitchFamily="18" charset="0"/>
              <a:ea typeface="Cambria" pitchFamily="18" charset="0"/>
            </a:rPr>
            <a:t>Zawężenie osobistych możliwości</a:t>
          </a:r>
          <a:r>
            <a:rPr lang="pl-PL" sz="1400" dirty="0">
              <a:latin typeface="Cambria" pitchFamily="18" charset="0"/>
              <a:ea typeface="Cambria" pitchFamily="18" charset="0"/>
            </a:rPr>
            <a:t> </a:t>
          </a:r>
          <a:r>
            <a:rPr lang="pl-PL" sz="1400" b="1" i="1" dirty="0" smtClean="0">
              <a:latin typeface="Cambria" pitchFamily="18" charset="0"/>
              <a:ea typeface="Cambria" pitchFamily="18" charset="0"/>
            </a:rPr>
            <a:t> </a:t>
          </a:r>
          <a:r>
            <a:rPr lang="pl-PL" sz="1400" dirty="0">
              <a:latin typeface="Cambria" pitchFamily="18" charset="0"/>
              <a:ea typeface="Cambria" pitchFamily="18" charset="0"/>
            </a:rPr>
            <a:t>–</a:t>
          </a:r>
          <a:r>
            <a:rPr lang="pl-PL" sz="1400" b="1" i="1" dirty="0">
              <a:latin typeface="Cambria" pitchFamily="18" charset="0"/>
              <a:ea typeface="Cambria" pitchFamily="18" charset="0"/>
            </a:rPr>
            <a:t> </a:t>
          </a:r>
          <a:r>
            <a:rPr lang="pl-PL" sz="1400" dirty="0">
              <a:latin typeface="Cambria" pitchFamily="18" charset="0"/>
              <a:ea typeface="Cambria" pitchFamily="18" charset="0"/>
            </a:rPr>
            <a:t>spostrzeganie siebie, jako osoby bezradnej, która nie ma wpływu, nie jest w stanie </a:t>
          </a:r>
          <a:r>
            <a:rPr lang="pl-PL" sz="1400" dirty="0" smtClean="0">
              <a:latin typeface="Cambria" pitchFamily="18" charset="0"/>
              <a:ea typeface="Cambria" pitchFamily="18" charset="0"/>
            </a:rPr>
            <a:t>niczego zmienić</a:t>
          </a:r>
          <a:r>
            <a:rPr lang="pl-PL" sz="1400" dirty="0">
              <a:latin typeface="Cambria" pitchFamily="18" charset="0"/>
              <a:ea typeface="Cambria" pitchFamily="18" charset="0"/>
            </a:rPr>
            <a:t>, czuje się „w potrzasku”, zdana </a:t>
          </a:r>
          <a:r>
            <a:rPr lang="pl-PL" sz="1400" dirty="0" smtClean="0">
              <a:latin typeface="Cambria" pitchFamily="18" charset="0"/>
              <a:ea typeface="Cambria" pitchFamily="18" charset="0"/>
            </a:rPr>
            <a:t>jest tylko na </a:t>
          </a:r>
          <a:r>
            <a:rPr lang="pl-PL" sz="1400" dirty="0">
              <a:latin typeface="Cambria" pitchFamily="18" charset="0"/>
              <a:ea typeface="Cambria" pitchFamily="18" charset="0"/>
            </a:rPr>
            <a:t>siebie,  a </a:t>
          </a:r>
          <a:r>
            <a:rPr lang="pl-PL" sz="1400" dirty="0" smtClean="0">
              <a:latin typeface="Cambria" pitchFamily="18" charset="0"/>
              <a:ea typeface="Cambria" pitchFamily="18" charset="0"/>
            </a:rPr>
            <a:t>otoczenia - </a:t>
          </a:r>
          <a:r>
            <a:rPr lang="pl-PL" sz="1400" dirty="0">
              <a:latin typeface="Cambria" pitchFamily="18" charset="0"/>
              <a:ea typeface="Cambria" pitchFamily="18" charset="0"/>
            </a:rPr>
            <a:t>jako </a:t>
          </a:r>
          <a:r>
            <a:rPr lang="pl-PL" sz="1400" dirty="0" smtClean="0">
              <a:latin typeface="Cambria" pitchFamily="18" charset="0"/>
              <a:ea typeface="Cambria" pitchFamily="18" charset="0"/>
            </a:rPr>
            <a:t>zagrażającego.</a:t>
          </a:r>
          <a:endParaRPr lang="pl-PL" sz="1400" dirty="0">
            <a:latin typeface="Cambria" pitchFamily="18" charset="0"/>
            <a:ea typeface="Cambria" pitchFamily="18" charset="0"/>
          </a:endParaRPr>
        </a:p>
      </dgm:t>
    </dgm:pt>
    <dgm:pt modelId="{1CBF642B-DA2F-44DF-9562-AEA6789C6EA3}" type="parTrans" cxnId="{C240E4BD-7E1F-40D1-BA95-CE9A99473292}">
      <dgm:prSet/>
      <dgm:spPr/>
      <dgm:t>
        <a:bodyPr/>
        <a:lstStyle/>
        <a:p>
          <a:endParaRPr lang="pl-PL"/>
        </a:p>
      </dgm:t>
    </dgm:pt>
    <dgm:pt modelId="{A0C6EFC7-CBED-4A4C-9D19-D85C4F42927F}" type="sibTrans" cxnId="{C240E4BD-7E1F-40D1-BA95-CE9A99473292}">
      <dgm:prSet/>
      <dgm:spPr/>
      <dgm:t>
        <a:bodyPr/>
        <a:lstStyle/>
        <a:p>
          <a:endParaRPr lang="pl-PL"/>
        </a:p>
      </dgm:t>
    </dgm:pt>
    <dgm:pt modelId="{2A3635DC-8091-4202-A629-7A404B125DF1}" type="pres">
      <dgm:prSet presAssocID="{B020A904-2EF1-4C52-B108-6E35E63C2F8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4CF51F7-6AAC-4BCB-91F8-C30B41BD61FF}" type="pres">
      <dgm:prSet presAssocID="{C23E2349-2055-4F28-BC88-540945D9A5A7}" presName="parentText" presStyleLbl="node1" presStyleIdx="0" presStyleCnt="4" custScaleY="109403" custLinFactNeighborX="1259" custLinFactNeighborY="-14568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37364EC-E29F-431A-BB36-E14179CFDBA7}" type="pres">
      <dgm:prSet presAssocID="{289C1B4A-3F52-4291-A6E7-00F5FB83F20D}" presName="spacer" presStyleCnt="0"/>
      <dgm:spPr/>
    </dgm:pt>
    <dgm:pt modelId="{EF93790B-9958-4142-8658-0C649BF63020}" type="pres">
      <dgm:prSet presAssocID="{96B78D53-F04F-4CBA-BC14-E7387CD49778}" presName="parentText" presStyleLbl="node1" presStyleIdx="1" presStyleCnt="4" custScaleY="4599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DB9B480-689F-4A8E-BE17-A81345396836}" type="pres">
      <dgm:prSet presAssocID="{B34E4D81-801B-4C43-9AD2-74DCF940DCAC}" presName="spacer" presStyleCnt="0"/>
      <dgm:spPr/>
    </dgm:pt>
    <dgm:pt modelId="{4D0367E4-5BBD-4FCA-84DD-41A4513F5D5F}" type="pres">
      <dgm:prSet presAssocID="{396C021A-8EF5-45AF-9CE5-AB4866E24990}" presName="parentText" presStyleLbl="node1" presStyleIdx="2" presStyleCnt="4" custScaleY="9384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CA0A647-31F9-43BB-8BF6-E7D9209E8F14}" type="pres">
      <dgm:prSet presAssocID="{6B0DB170-00CD-45E9-9838-D9153B3BB620}" presName="spacer" presStyleCnt="0"/>
      <dgm:spPr/>
    </dgm:pt>
    <dgm:pt modelId="{F61B59B6-FBA5-4399-9608-410D40D0F878}" type="pres">
      <dgm:prSet presAssocID="{1ACC549D-21A3-479F-9678-AE76152003FE}" presName="parentText" presStyleLbl="node1" presStyleIdx="3" presStyleCnt="4" custScaleY="7229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9857C79-4A9C-4D95-B7B7-D7C377706A4D}" srcId="{B020A904-2EF1-4C52-B108-6E35E63C2F85}" destId="{96B78D53-F04F-4CBA-BC14-E7387CD49778}" srcOrd="1" destOrd="0" parTransId="{7D41C1C7-877E-4EA2-B0EF-9AABABEAA81A}" sibTransId="{B34E4D81-801B-4C43-9AD2-74DCF940DCAC}"/>
    <dgm:cxn modelId="{4BFDDB9C-D29F-4D98-B917-902ED6B0096E}" type="presOf" srcId="{C23E2349-2055-4F28-BC88-540945D9A5A7}" destId="{D4CF51F7-6AAC-4BCB-91F8-C30B41BD61FF}" srcOrd="0" destOrd="0" presId="urn:microsoft.com/office/officeart/2005/8/layout/vList2"/>
    <dgm:cxn modelId="{AD95E532-CCE9-475A-BA97-A76A281A3D8F}" type="presOf" srcId="{1ACC549D-21A3-479F-9678-AE76152003FE}" destId="{F61B59B6-FBA5-4399-9608-410D40D0F878}" srcOrd="0" destOrd="0" presId="urn:microsoft.com/office/officeart/2005/8/layout/vList2"/>
    <dgm:cxn modelId="{20F225C1-FF37-4A84-B8C4-70DAAC1DA1C7}" type="presOf" srcId="{96B78D53-F04F-4CBA-BC14-E7387CD49778}" destId="{EF93790B-9958-4142-8658-0C649BF63020}" srcOrd="0" destOrd="0" presId="urn:microsoft.com/office/officeart/2005/8/layout/vList2"/>
    <dgm:cxn modelId="{9592041F-A39F-4DC4-B197-86D7D2BB3DA0}" srcId="{B020A904-2EF1-4C52-B108-6E35E63C2F85}" destId="{396C021A-8EF5-45AF-9CE5-AB4866E24990}" srcOrd="2" destOrd="0" parTransId="{C6B454FE-FB29-48F5-91E8-9D551F9EA922}" sibTransId="{6B0DB170-00CD-45E9-9838-D9153B3BB620}"/>
    <dgm:cxn modelId="{4E2456CC-D835-44ED-8FA8-87C04ED6EBD1}" type="presOf" srcId="{396C021A-8EF5-45AF-9CE5-AB4866E24990}" destId="{4D0367E4-5BBD-4FCA-84DD-41A4513F5D5F}" srcOrd="0" destOrd="0" presId="urn:microsoft.com/office/officeart/2005/8/layout/vList2"/>
    <dgm:cxn modelId="{C240E4BD-7E1F-40D1-BA95-CE9A99473292}" srcId="{B020A904-2EF1-4C52-B108-6E35E63C2F85}" destId="{1ACC549D-21A3-479F-9678-AE76152003FE}" srcOrd="3" destOrd="0" parTransId="{1CBF642B-DA2F-44DF-9562-AEA6789C6EA3}" sibTransId="{A0C6EFC7-CBED-4A4C-9D19-D85C4F42927F}"/>
    <dgm:cxn modelId="{F97E64AD-74A3-4A46-A44E-7CE1918D7930}" srcId="{B020A904-2EF1-4C52-B108-6E35E63C2F85}" destId="{C23E2349-2055-4F28-BC88-540945D9A5A7}" srcOrd="0" destOrd="0" parTransId="{80F66FF0-18E4-4B70-9168-BEBD35C1CEBD}" sibTransId="{289C1B4A-3F52-4291-A6E7-00F5FB83F20D}"/>
    <dgm:cxn modelId="{8268D306-0DC9-41FF-886E-ED30B99CFC34}" type="presOf" srcId="{B020A904-2EF1-4C52-B108-6E35E63C2F85}" destId="{2A3635DC-8091-4202-A629-7A404B125DF1}" srcOrd="0" destOrd="0" presId="urn:microsoft.com/office/officeart/2005/8/layout/vList2"/>
    <dgm:cxn modelId="{8C2FE1F8-AC58-43DE-870E-6F764B7DAEC1}" type="presParOf" srcId="{2A3635DC-8091-4202-A629-7A404B125DF1}" destId="{D4CF51F7-6AAC-4BCB-91F8-C30B41BD61FF}" srcOrd="0" destOrd="0" presId="urn:microsoft.com/office/officeart/2005/8/layout/vList2"/>
    <dgm:cxn modelId="{880A30E3-0D85-4523-93F0-526798375EC1}" type="presParOf" srcId="{2A3635DC-8091-4202-A629-7A404B125DF1}" destId="{837364EC-E29F-431A-BB36-E14179CFDBA7}" srcOrd="1" destOrd="0" presId="urn:microsoft.com/office/officeart/2005/8/layout/vList2"/>
    <dgm:cxn modelId="{F599A9E0-B7C2-401D-B504-6592356F3B06}" type="presParOf" srcId="{2A3635DC-8091-4202-A629-7A404B125DF1}" destId="{EF93790B-9958-4142-8658-0C649BF63020}" srcOrd="2" destOrd="0" presId="urn:microsoft.com/office/officeart/2005/8/layout/vList2"/>
    <dgm:cxn modelId="{6547F2FC-B92F-427C-A74D-A8B7E8D2BBF5}" type="presParOf" srcId="{2A3635DC-8091-4202-A629-7A404B125DF1}" destId="{0DB9B480-689F-4A8E-BE17-A81345396836}" srcOrd="3" destOrd="0" presId="urn:microsoft.com/office/officeart/2005/8/layout/vList2"/>
    <dgm:cxn modelId="{B508339D-7A29-4290-8B05-DD77616465CB}" type="presParOf" srcId="{2A3635DC-8091-4202-A629-7A404B125DF1}" destId="{4D0367E4-5BBD-4FCA-84DD-41A4513F5D5F}" srcOrd="4" destOrd="0" presId="urn:microsoft.com/office/officeart/2005/8/layout/vList2"/>
    <dgm:cxn modelId="{8B3566B2-2131-42BA-B1C2-BDFDF976B155}" type="presParOf" srcId="{2A3635DC-8091-4202-A629-7A404B125DF1}" destId="{CCA0A647-31F9-43BB-8BF6-E7D9209E8F14}" srcOrd="5" destOrd="0" presId="urn:microsoft.com/office/officeart/2005/8/layout/vList2"/>
    <dgm:cxn modelId="{0D9E7289-73D2-4318-A02E-C8302750A93E}" type="presParOf" srcId="{2A3635DC-8091-4202-A629-7A404B125DF1}" destId="{F61B59B6-FBA5-4399-9608-410D40D0F87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F0B675-E03D-4C35-AFD6-1C5A45533F9A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8D035A5-9C3E-4194-A1CE-051D2457A9D6}">
      <dgm:prSet phldrT="[Tekst]"/>
      <dgm:spPr/>
      <dgm:t>
        <a:bodyPr/>
        <a:lstStyle/>
        <a:p>
          <a:r>
            <a:rPr lang="pl-PL" dirty="0" smtClean="0">
              <a:latin typeface="Cambria" pitchFamily="18" charset="0"/>
              <a:ea typeface="Cambria" pitchFamily="18" charset="0"/>
            </a:rPr>
            <a:t>Nawiąż kontakt</a:t>
          </a:r>
          <a:endParaRPr lang="pl-PL" dirty="0">
            <a:latin typeface="Cambria" pitchFamily="18" charset="0"/>
            <a:ea typeface="Cambria" pitchFamily="18" charset="0"/>
          </a:endParaRPr>
        </a:p>
      </dgm:t>
    </dgm:pt>
    <dgm:pt modelId="{CFD90851-9E4E-4027-86CC-E1210CD7FD44}" type="parTrans" cxnId="{9244B7EF-FDF9-4FF9-974B-9A359BC9ADD7}">
      <dgm:prSet/>
      <dgm:spPr/>
      <dgm:t>
        <a:bodyPr/>
        <a:lstStyle/>
        <a:p>
          <a:endParaRPr lang="pl-PL"/>
        </a:p>
      </dgm:t>
    </dgm:pt>
    <dgm:pt modelId="{6F8102F7-841F-4488-B4F4-056D8E5E62AF}" type="sibTrans" cxnId="{9244B7EF-FDF9-4FF9-974B-9A359BC9ADD7}">
      <dgm:prSet/>
      <dgm:spPr/>
      <dgm:t>
        <a:bodyPr/>
        <a:lstStyle/>
        <a:p>
          <a:endParaRPr lang="pl-PL"/>
        </a:p>
      </dgm:t>
    </dgm:pt>
    <dgm:pt modelId="{44B73673-9A0F-4127-825E-F5AA8D4C318E}">
      <dgm:prSet phldrT="[Tekst]" custT="1"/>
      <dgm:spPr/>
      <dgm:t>
        <a:bodyPr/>
        <a:lstStyle/>
        <a:p>
          <a:r>
            <a:rPr lang="pl-PL" sz="1400" dirty="0" smtClean="0">
              <a:latin typeface="Cambria" pitchFamily="18" charset="0"/>
              <a:ea typeface="Cambria" pitchFamily="18" charset="0"/>
            </a:rPr>
            <a:t>Zachęcaj do mówienia o sobie, o problemie. Pozwól wygadać się.  </a:t>
          </a:r>
          <a:endParaRPr lang="pl-PL" sz="1400" dirty="0">
            <a:latin typeface="Cambria" pitchFamily="18" charset="0"/>
            <a:ea typeface="Cambria" pitchFamily="18" charset="0"/>
          </a:endParaRPr>
        </a:p>
      </dgm:t>
    </dgm:pt>
    <dgm:pt modelId="{D0C93CEF-B521-4E35-A91F-5C133E038711}" type="parTrans" cxnId="{7847B238-8CAD-456D-B7F7-EA9865FB08F1}">
      <dgm:prSet/>
      <dgm:spPr/>
      <dgm:t>
        <a:bodyPr/>
        <a:lstStyle/>
        <a:p>
          <a:endParaRPr lang="pl-PL"/>
        </a:p>
      </dgm:t>
    </dgm:pt>
    <dgm:pt modelId="{C434B165-6677-4173-AE2C-CFAE4BE4D827}" type="sibTrans" cxnId="{7847B238-8CAD-456D-B7F7-EA9865FB08F1}">
      <dgm:prSet/>
      <dgm:spPr/>
      <dgm:t>
        <a:bodyPr/>
        <a:lstStyle/>
        <a:p>
          <a:endParaRPr lang="pl-PL"/>
        </a:p>
      </dgm:t>
    </dgm:pt>
    <dgm:pt modelId="{7CA1217B-2C2A-4B49-AF6E-E904C015CD69}">
      <dgm:prSet phldrT="[Tekst]" custT="1"/>
      <dgm:spPr/>
      <dgm:t>
        <a:bodyPr/>
        <a:lstStyle/>
        <a:p>
          <a:pPr>
            <a:spcAft>
              <a:spcPts val="0"/>
            </a:spcAft>
          </a:pPr>
          <a:r>
            <a:rPr lang="pl-PL" sz="1400" dirty="0" smtClean="0">
              <a:latin typeface="Cambria" pitchFamily="18" charset="0"/>
              <a:ea typeface="Cambria" pitchFamily="18" charset="0"/>
            </a:rPr>
            <a:t>Zainteresuj się perspektywą widzenia człowieka. Bądź autentyczny.</a:t>
          </a:r>
        </a:p>
        <a:p>
          <a:pPr>
            <a:spcAft>
              <a:spcPts val="0"/>
            </a:spcAft>
          </a:pPr>
          <a:r>
            <a:rPr lang="pl-PL" sz="1400" dirty="0" smtClean="0">
              <a:latin typeface="Cambria" pitchFamily="18" charset="0"/>
              <a:ea typeface="Cambria" pitchFamily="18" charset="0"/>
            </a:rPr>
            <a:t> Pytaj wprost o plany.</a:t>
          </a:r>
          <a:endParaRPr lang="pl-PL" sz="1400" dirty="0">
            <a:latin typeface="Cambria" pitchFamily="18" charset="0"/>
            <a:ea typeface="Cambria" pitchFamily="18" charset="0"/>
          </a:endParaRPr>
        </a:p>
      </dgm:t>
    </dgm:pt>
    <dgm:pt modelId="{0A8404ED-9AF5-4C26-A1D9-4249E53315DC}" type="parTrans" cxnId="{04767768-B601-4DF9-9136-32BD64014995}">
      <dgm:prSet/>
      <dgm:spPr/>
      <dgm:t>
        <a:bodyPr/>
        <a:lstStyle/>
        <a:p>
          <a:endParaRPr lang="pl-PL"/>
        </a:p>
      </dgm:t>
    </dgm:pt>
    <dgm:pt modelId="{29C5C8AE-CEB0-48B4-8E54-7F659C22AEBC}" type="sibTrans" cxnId="{04767768-B601-4DF9-9136-32BD64014995}">
      <dgm:prSet/>
      <dgm:spPr/>
      <dgm:t>
        <a:bodyPr/>
        <a:lstStyle/>
        <a:p>
          <a:endParaRPr lang="pl-PL"/>
        </a:p>
      </dgm:t>
    </dgm:pt>
    <dgm:pt modelId="{28AE22BC-7603-4D26-B133-A41EC54ED57C}">
      <dgm:prSet phldrT="[Tekst]"/>
      <dgm:spPr/>
      <dgm:t>
        <a:bodyPr/>
        <a:lstStyle/>
        <a:p>
          <a:r>
            <a:rPr lang="pl-PL" dirty="0" smtClean="0">
              <a:latin typeface="Cambria" pitchFamily="18" charset="0"/>
              <a:ea typeface="Cambria" pitchFamily="18" charset="0"/>
            </a:rPr>
            <a:t>Zachowaj spokój.</a:t>
          </a:r>
          <a:endParaRPr lang="pl-PL" dirty="0">
            <a:latin typeface="Cambria" pitchFamily="18" charset="0"/>
            <a:ea typeface="Cambria" pitchFamily="18" charset="0"/>
          </a:endParaRPr>
        </a:p>
      </dgm:t>
    </dgm:pt>
    <dgm:pt modelId="{C198E9A2-B8CB-4E37-B597-B733C0A92750}" type="parTrans" cxnId="{3EC746C3-9A5E-4FE7-920C-35E0793DD7EB}">
      <dgm:prSet/>
      <dgm:spPr/>
      <dgm:t>
        <a:bodyPr/>
        <a:lstStyle/>
        <a:p>
          <a:endParaRPr lang="pl-PL"/>
        </a:p>
      </dgm:t>
    </dgm:pt>
    <dgm:pt modelId="{60FF9874-8F5D-4B56-A9CD-B1D059835AD2}" type="sibTrans" cxnId="{3EC746C3-9A5E-4FE7-920C-35E0793DD7EB}">
      <dgm:prSet/>
      <dgm:spPr/>
      <dgm:t>
        <a:bodyPr/>
        <a:lstStyle/>
        <a:p>
          <a:endParaRPr lang="pl-PL"/>
        </a:p>
      </dgm:t>
    </dgm:pt>
    <dgm:pt modelId="{7CC57132-834F-446F-83B8-9A0E196E569A}">
      <dgm:prSet phldrT="[Tekst]" custT="1"/>
      <dgm:spPr/>
      <dgm:t>
        <a:bodyPr/>
        <a:lstStyle/>
        <a:p>
          <a:pPr>
            <a:spcAft>
              <a:spcPts val="0"/>
            </a:spcAft>
          </a:pPr>
          <a:r>
            <a:rPr lang="pl-PL" sz="1400" dirty="0" smtClean="0">
              <a:latin typeface="Cambria" pitchFamily="18" charset="0"/>
              <a:ea typeface="Cambria" pitchFamily="18" charset="0"/>
            </a:rPr>
            <a:t>Kontroluj własne emocje. Modeluj sytuację.</a:t>
          </a:r>
        </a:p>
        <a:p>
          <a:pPr>
            <a:spcAft>
              <a:spcPts val="0"/>
            </a:spcAft>
          </a:pPr>
          <a:r>
            <a:rPr lang="pl-PL" sz="1400" dirty="0" smtClean="0">
              <a:latin typeface="Cambria" pitchFamily="18" charset="0"/>
              <a:ea typeface="Cambria" pitchFamily="18" charset="0"/>
            </a:rPr>
            <a:t>Akceptuj emocje rozmówcy. </a:t>
          </a:r>
          <a:br>
            <a:rPr lang="pl-PL" sz="1400" dirty="0" smtClean="0">
              <a:latin typeface="Cambria" pitchFamily="18" charset="0"/>
              <a:ea typeface="Cambria" pitchFamily="18" charset="0"/>
            </a:rPr>
          </a:br>
          <a:r>
            <a:rPr lang="pl-PL" sz="1400" dirty="0" smtClean="0">
              <a:latin typeface="Cambria" pitchFamily="18" charset="0"/>
              <a:ea typeface="Cambria" pitchFamily="18" charset="0"/>
            </a:rPr>
            <a:t>Pomóż w uprawomocnieniu ich.</a:t>
          </a:r>
          <a:r>
            <a:rPr lang="pl-PL" sz="1600" dirty="0" smtClean="0">
              <a:latin typeface="Cambria" pitchFamily="18" charset="0"/>
              <a:ea typeface="Cambria" pitchFamily="18" charset="0"/>
            </a:rPr>
            <a:t>  </a:t>
          </a:r>
          <a:endParaRPr lang="pl-PL" sz="1600" dirty="0">
            <a:latin typeface="Cambria" pitchFamily="18" charset="0"/>
            <a:ea typeface="Cambria" pitchFamily="18" charset="0"/>
          </a:endParaRPr>
        </a:p>
      </dgm:t>
    </dgm:pt>
    <dgm:pt modelId="{FFCF819A-F4B3-48A4-AB45-4D011C1F838F}" type="parTrans" cxnId="{2AB0691B-99B8-4C8E-A475-BB47DE85B675}">
      <dgm:prSet/>
      <dgm:spPr/>
      <dgm:t>
        <a:bodyPr/>
        <a:lstStyle/>
        <a:p>
          <a:endParaRPr lang="pl-PL"/>
        </a:p>
      </dgm:t>
    </dgm:pt>
    <dgm:pt modelId="{2864C821-F2CB-4905-BA71-2AF04957E85E}" type="sibTrans" cxnId="{2AB0691B-99B8-4C8E-A475-BB47DE85B675}">
      <dgm:prSet/>
      <dgm:spPr/>
      <dgm:t>
        <a:bodyPr/>
        <a:lstStyle/>
        <a:p>
          <a:endParaRPr lang="pl-PL"/>
        </a:p>
      </dgm:t>
    </dgm:pt>
    <dgm:pt modelId="{EDB902F0-7AE6-40D5-9820-7D49C44D6CA6}">
      <dgm:prSet phldrT="[Tekst]" custT="1"/>
      <dgm:spPr/>
      <dgm:t>
        <a:bodyPr/>
        <a:lstStyle/>
        <a:p>
          <a:r>
            <a:rPr lang="pl-PL" sz="1400" dirty="0" smtClean="0">
              <a:latin typeface="Cambria" pitchFamily="18" charset="0"/>
              <a:ea typeface="Cambria" pitchFamily="18" charset="0"/>
            </a:rPr>
            <a:t>Niezależnie od negatywnej treści wypowiedzi ważne jest, że osoba</a:t>
          </a:r>
          <a:r>
            <a:rPr lang="pl-PL" sz="1600" dirty="0" smtClean="0">
              <a:latin typeface="Cambria" pitchFamily="18" charset="0"/>
              <a:ea typeface="Cambria" pitchFamily="18" charset="0"/>
            </a:rPr>
            <a:t> </a:t>
          </a:r>
          <a:r>
            <a:rPr lang="pl-PL" sz="1400" dirty="0" smtClean="0">
              <a:latin typeface="Cambria" pitchFamily="18" charset="0"/>
              <a:ea typeface="Cambria" pitchFamily="18" charset="0"/>
            </a:rPr>
            <a:t>mówi.</a:t>
          </a:r>
          <a:r>
            <a:rPr lang="pl-PL" sz="1600" dirty="0" smtClean="0">
              <a:latin typeface="Cambria" pitchFamily="18" charset="0"/>
              <a:ea typeface="Cambria" pitchFamily="18" charset="0"/>
            </a:rPr>
            <a:t> </a:t>
          </a:r>
          <a:endParaRPr lang="pl-PL" sz="1600" dirty="0">
            <a:latin typeface="Cambria" pitchFamily="18" charset="0"/>
            <a:ea typeface="Cambria" pitchFamily="18" charset="0"/>
          </a:endParaRPr>
        </a:p>
      </dgm:t>
    </dgm:pt>
    <dgm:pt modelId="{22C17D3F-1B0A-4284-82F0-9520A50265BF}" type="parTrans" cxnId="{FE195DEC-242E-49DB-B4AB-F398B24D2C6A}">
      <dgm:prSet/>
      <dgm:spPr/>
      <dgm:t>
        <a:bodyPr/>
        <a:lstStyle/>
        <a:p>
          <a:endParaRPr lang="pl-PL"/>
        </a:p>
      </dgm:t>
    </dgm:pt>
    <dgm:pt modelId="{D1D52F54-4487-4856-A61B-8A00D4140238}" type="sibTrans" cxnId="{FE195DEC-242E-49DB-B4AB-F398B24D2C6A}">
      <dgm:prSet/>
      <dgm:spPr/>
      <dgm:t>
        <a:bodyPr/>
        <a:lstStyle/>
        <a:p>
          <a:endParaRPr lang="pl-PL"/>
        </a:p>
      </dgm:t>
    </dgm:pt>
    <dgm:pt modelId="{986D2CD4-11E8-447E-B3C7-53B79EC9E7F0}">
      <dgm:prSet phldrT="[Tekst]"/>
      <dgm:spPr/>
      <dgm:t>
        <a:bodyPr/>
        <a:lstStyle/>
        <a:p>
          <a:r>
            <a:rPr lang="pl-PL" dirty="0" smtClean="0">
              <a:latin typeface="Cambria" pitchFamily="18" charset="0"/>
              <a:ea typeface="Cambria" pitchFamily="18" charset="0"/>
            </a:rPr>
            <a:t>Dawaj wsparcie, wyrażaj troskę.</a:t>
          </a:r>
          <a:endParaRPr lang="pl-PL" dirty="0">
            <a:latin typeface="Cambria" pitchFamily="18" charset="0"/>
            <a:ea typeface="Cambria" pitchFamily="18" charset="0"/>
          </a:endParaRPr>
        </a:p>
      </dgm:t>
    </dgm:pt>
    <dgm:pt modelId="{3B709C60-273B-4695-BB92-C53EECFDBB55}" type="parTrans" cxnId="{5359778F-303A-479F-8618-33A60535465F}">
      <dgm:prSet/>
      <dgm:spPr/>
      <dgm:t>
        <a:bodyPr/>
        <a:lstStyle/>
        <a:p>
          <a:endParaRPr lang="pl-PL"/>
        </a:p>
      </dgm:t>
    </dgm:pt>
    <dgm:pt modelId="{7F36A79F-B9FC-4F64-9323-B25AE042649D}" type="sibTrans" cxnId="{5359778F-303A-479F-8618-33A60535465F}">
      <dgm:prSet/>
      <dgm:spPr/>
      <dgm:t>
        <a:bodyPr/>
        <a:lstStyle/>
        <a:p>
          <a:endParaRPr lang="pl-PL"/>
        </a:p>
      </dgm:t>
    </dgm:pt>
    <dgm:pt modelId="{74182C85-575F-4AA4-80AC-7D9A96C4249B}">
      <dgm:prSet phldrT="[Tekst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pl-PL" sz="1400" dirty="0" smtClean="0">
              <a:latin typeface="Cambria" pitchFamily="18" charset="0"/>
              <a:ea typeface="Cambria" pitchFamily="18" charset="0"/>
            </a:rPr>
            <a:t>Daj czas na refleksję.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pl-PL" sz="1400" dirty="0" smtClean="0">
              <a:latin typeface="Cambria" pitchFamily="18" charset="0"/>
              <a:ea typeface="Cambria" pitchFamily="18" charset="0"/>
            </a:rPr>
            <a:t>Wzmacniaj racjonalny dialog. </a:t>
          </a:r>
          <a:endParaRPr lang="pl-PL" sz="1400" dirty="0">
            <a:latin typeface="Cambria" pitchFamily="18" charset="0"/>
            <a:ea typeface="Cambria" pitchFamily="18" charset="0"/>
          </a:endParaRPr>
        </a:p>
      </dgm:t>
    </dgm:pt>
    <dgm:pt modelId="{1EC12409-369F-4154-BF90-EEFF0DF8AFED}" type="parTrans" cxnId="{49038D6F-ECD8-4D5E-B225-8579F5135AAC}">
      <dgm:prSet/>
      <dgm:spPr/>
      <dgm:t>
        <a:bodyPr/>
        <a:lstStyle/>
        <a:p>
          <a:endParaRPr lang="pl-PL"/>
        </a:p>
      </dgm:t>
    </dgm:pt>
    <dgm:pt modelId="{5F0B8B8A-B904-49CD-B298-D068F868E276}" type="sibTrans" cxnId="{49038D6F-ECD8-4D5E-B225-8579F5135AAC}">
      <dgm:prSet/>
      <dgm:spPr/>
      <dgm:t>
        <a:bodyPr/>
        <a:lstStyle/>
        <a:p>
          <a:endParaRPr lang="pl-PL"/>
        </a:p>
      </dgm:t>
    </dgm:pt>
    <dgm:pt modelId="{FDC61625-9146-4BBF-B989-A7CD1AD17BE0}">
      <dgm:prSet phldrT="[Tekst]" custT="1"/>
      <dgm:spPr/>
      <dgm:t>
        <a:bodyPr/>
        <a:lstStyle/>
        <a:p>
          <a:endParaRPr lang="pl-PL" sz="1400" dirty="0">
            <a:latin typeface="Cambria" pitchFamily="18" charset="0"/>
            <a:ea typeface="Cambria" pitchFamily="18" charset="0"/>
          </a:endParaRPr>
        </a:p>
      </dgm:t>
    </dgm:pt>
    <dgm:pt modelId="{C088CA11-24E3-4176-AA54-C8FA3B006AED}" type="parTrans" cxnId="{9E52EACF-4EA2-4413-AA6B-D6C47E7E7672}">
      <dgm:prSet/>
      <dgm:spPr/>
      <dgm:t>
        <a:bodyPr/>
        <a:lstStyle/>
        <a:p>
          <a:endParaRPr lang="pl-PL"/>
        </a:p>
      </dgm:t>
    </dgm:pt>
    <dgm:pt modelId="{7171BA24-9D32-4266-8B2E-34E695180A33}" type="sibTrans" cxnId="{9E52EACF-4EA2-4413-AA6B-D6C47E7E7672}">
      <dgm:prSet/>
      <dgm:spPr/>
      <dgm:t>
        <a:bodyPr/>
        <a:lstStyle/>
        <a:p>
          <a:endParaRPr lang="pl-PL"/>
        </a:p>
      </dgm:t>
    </dgm:pt>
    <dgm:pt modelId="{5E9F8D1E-C7D6-4B50-B6F6-CD54F10D18A1}">
      <dgm:prSet custT="1"/>
      <dgm:spPr/>
      <dgm:t>
        <a:bodyPr/>
        <a:lstStyle/>
        <a:p>
          <a:r>
            <a:rPr lang="pl-PL" sz="1400" dirty="0" smtClean="0">
              <a:latin typeface="Cambria" pitchFamily="18" charset="0"/>
              <a:ea typeface="Cambria" pitchFamily="18" charset="0"/>
            </a:rPr>
            <a:t>Uważaj, aby nie miało to formy litości, współczucia. </a:t>
          </a:r>
          <a:endParaRPr lang="pl-PL" sz="1400" dirty="0"/>
        </a:p>
      </dgm:t>
    </dgm:pt>
    <dgm:pt modelId="{6929FFAE-F526-4FF6-A67D-4E4B1E477825}" type="parTrans" cxnId="{A2E65B42-8F10-4367-9CC9-15551931E993}">
      <dgm:prSet/>
      <dgm:spPr/>
      <dgm:t>
        <a:bodyPr/>
        <a:lstStyle/>
        <a:p>
          <a:endParaRPr lang="pl-PL"/>
        </a:p>
      </dgm:t>
    </dgm:pt>
    <dgm:pt modelId="{C45C6663-D1BB-488C-A8FD-F05C260DE19F}" type="sibTrans" cxnId="{A2E65B42-8F10-4367-9CC9-15551931E993}">
      <dgm:prSet/>
      <dgm:spPr/>
      <dgm:t>
        <a:bodyPr/>
        <a:lstStyle/>
        <a:p>
          <a:endParaRPr lang="pl-PL"/>
        </a:p>
      </dgm:t>
    </dgm:pt>
    <dgm:pt modelId="{70ABDA60-7AD1-4994-839E-B0671B5565E1}" type="pres">
      <dgm:prSet presAssocID="{8AF0B675-E03D-4C35-AFD6-1C5A45533F9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84047EF-4165-4A17-8C71-F09221AD2D4B}" type="pres">
      <dgm:prSet presAssocID="{986D2CD4-11E8-447E-B3C7-53B79EC9E7F0}" presName="boxAndChildren" presStyleCnt="0"/>
      <dgm:spPr/>
    </dgm:pt>
    <dgm:pt modelId="{DE17B29F-1853-4FC3-93BC-7190FD5079AB}" type="pres">
      <dgm:prSet presAssocID="{986D2CD4-11E8-447E-B3C7-53B79EC9E7F0}" presName="parentTextBox" presStyleLbl="node1" presStyleIdx="0" presStyleCnt="3"/>
      <dgm:spPr/>
      <dgm:t>
        <a:bodyPr/>
        <a:lstStyle/>
        <a:p>
          <a:endParaRPr lang="pl-PL"/>
        </a:p>
      </dgm:t>
    </dgm:pt>
    <dgm:pt modelId="{E5EE4C81-324B-42BD-BF2E-667B3C1645E8}" type="pres">
      <dgm:prSet presAssocID="{986D2CD4-11E8-447E-B3C7-53B79EC9E7F0}" presName="entireBox" presStyleLbl="node1" presStyleIdx="0" presStyleCnt="3"/>
      <dgm:spPr/>
      <dgm:t>
        <a:bodyPr/>
        <a:lstStyle/>
        <a:p>
          <a:endParaRPr lang="pl-PL"/>
        </a:p>
      </dgm:t>
    </dgm:pt>
    <dgm:pt modelId="{07C39978-21C5-4CC6-838C-312522733AD2}" type="pres">
      <dgm:prSet presAssocID="{986D2CD4-11E8-447E-B3C7-53B79EC9E7F0}" presName="descendantBox" presStyleCnt="0"/>
      <dgm:spPr/>
    </dgm:pt>
    <dgm:pt modelId="{AEEAEA59-5074-41FE-BBF2-1B6CA70401F4}" type="pres">
      <dgm:prSet presAssocID="{74182C85-575F-4AA4-80AC-7D9A96C4249B}" presName="childTextBox" presStyleLbl="fgAccFollowNode1" presStyleIdx="0" presStyleCnt="7" custScaleX="295072" custLinFactNeighborX="6041" custLinFactNeighborY="11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612CE74-B567-4FBD-AA5B-AE2A2526D6C0}" type="pres">
      <dgm:prSet presAssocID="{FDC61625-9146-4BBF-B989-A7CD1AD17BE0}" presName="childTextBox" presStyleLbl="fgAccFollowNode1" presStyleIdx="1" presStyleCnt="7" custFlipHor="0" custScaleX="1184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9486775-48DB-446F-9AA3-BBFC311F9D8E}" type="pres">
      <dgm:prSet presAssocID="{5E9F8D1E-C7D6-4B50-B6F6-CD54F10D18A1}" presName="childTextBox" presStyleLbl="fgAccFollowNode1" presStyleIdx="2" presStyleCnt="7" custScaleX="30161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1DF4EB3-9BD3-477B-9869-E2B1BB099ED2}" type="pres">
      <dgm:prSet presAssocID="{60FF9874-8F5D-4B56-A9CD-B1D059835AD2}" presName="sp" presStyleCnt="0"/>
      <dgm:spPr/>
    </dgm:pt>
    <dgm:pt modelId="{3FEB0F70-3D27-41CF-B71F-69717F7039A0}" type="pres">
      <dgm:prSet presAssocID="{28AE22BC-7603-4D26-B133-A41EC54ED57C}" presName="arrowAndChildren" presStyleCnt="0"/>
      <dgm:spPr/>
    </dgm:pt>
    <dgm:pt modelId="{EA0C889D-F39F-4EF8-9EEA-BA679A350251}" type="pres">
      <dgm:prSet presAssocID="{28AE22BC-7603-4D26-B133-A41EC54ED57C}" presName="parentTextArrow" presStyleLbl="node1" presStyleIdx="0" presStyleCnt="3"/>
      <dgm:spPr/>
      <dgm:t>
        <a:bodyPr/>
        <a:lstStyle/>
        <a:p>
          <a:endParaRPr lang="pl-PL"/>
        </a:p>
      </dgm:t>
    </dgm:pt>
    <dgm:pt modelId="{C05D8E06-A712-442A-84B8-219026BFA85C}" type="pres">
      <dgm:prSet presAssocID="{28AE22BC-7603-4D26-B133-A41EC54ED57C}" presName="arrow" presStyleLbl="node1" presStyleIdx="1" presStyleCnt="3" custLinFactNeighborX="328" custLinFactNeighborY="4754"/>
      <dgm:spPr/>
      <dgm:t>
        <a:bodyPr/>
        <a:lstStyle/>
        <a:p>
          <a:endParaRPr lang="pl-PL"/>
        </a:p>
      </dgm:t>
    </dgm:pt>
    <dgm:pt modelId="{D91998F8-B69A-49FA-80D9-E69BA06BAFC0}" type="pres">
      <dgm:prSet presAssocID="{28AE22BC-7603-4D26-B133-A41EC54ED57C}" presName="descendantArrow" presStyleCnt="0"/>
      <dgm:spPr/>
    </dgm:pt>
    <dgm:pt modelId="{CB5C3C62-9BB0-4FE7-8D13-F141DD70A32F}" type="pres">
      <dgm:prSet presAssocID="{7CC57132-834F-446F-83B8-9A0E196E569A}" presName="childTextArrow" presStyleLbl="fgAccFollowNode1" presStyleIdx="3" presStyleCnt="7" custScaleX="145981" custScaleY="13021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0FEB24F-9056-47A9-8863-673C45EF4452}" type="pres">
      <dgm:prSet presAssocID="{EDB902F0-7AE6-40D5-9820-7D49C44D6CA6}" presName="childTextArrow" presStyleLbl="fgAccFollowNode1" presStyleIdx="4" presStyleCnt="7" custScaleX="146147" custScaleY="13021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94AAD81-207F-4B52-A129-65BCAA38E56D}" type="pres">
      <dgm:prSet presAssocID="{6F8102F7-841F-4488-B4F4-056D8E5E62AF}" presName="sp" presStyleCnt="0"/>
      <dgm:spPr/>
    </dgm:pt>
    <dgm:pt modelId="{822A733A-242B-4F3D-ADCD-FD7996BAEFEC}" type="pres">
      <dgm:prSet presAssocID="{28D035A5-9C3E-4194-A1CE-051D2457A9D6}" presName="arrowAndChildren" presStyleCnt="0"/>
      <dgm:spPr/>
    </dgm:pt>
    <dgm:pt modelId="{C4F7BFEA-A0FF-493B-B5D6-2F3917D88BF1}" type="pres">
      <dgm:prSet presAssocID="{28D035A5-9C3E-4194-A1CE-051D2457A9D6}" presName="parentTextArrow" presStyleLbl="node1" presStyleIdx="1" presStyleCnt="3"/>
      <dgm:spPr/>
      <dgm:t>
        <a:bodyPr/>
        <a:lstStyle/>
        <a:p>
          <a:endParaRPr lang="pl-PL"/>
        </a:p>
      </dgm:t>
    </dgm:pt>
    <dgm:pt modelId="{70D8ADB4-3E59-40CD-9AEB-696116FE503B}" type="pres">
      <dgm:prSet presAssocID="{28D035A5-9C3E-4194-A1CE-051D2457A9D6}" presName="arrow" presStyleLbl="node1" presStyleIdx="2" presStyleCnt="3"/>
      <dgm:spPr/>
      <dgm:t>
        <a:bodyPr/>
        <a:lstStyle/>
        <a:p>
          <a:endParaRPr lang="pl-PL"/>
        </a:p>
      </dgm:t>
    </dgm:pt>
    <dgm:pt modelId="{964D449F-E321-43BD-AEAD-0A99A76B3CC4}" type="pres">
      <dgm:prSet presAssocID="{28D035A5-9C3E-4194-A1CE-051D2457A9D6}" presName="descendantArrow" presStyleCnt="0"/>
      <dgm:spPr/>
    </dgm:pt>
    <dgm:pt modelId="{B08E4187-79E2-4D9A-9740-BF780558B794}" type="pres">
      <dgm:prSet presAssocID="{44B73673-9A0F-4127-825E-F5AA8D4C318E}" presName="childTextArrow" presStyleLbl="fgAccFollowNode1" presStyleIdx="5" presStyleCnt="7" custScaleY="13569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674377B-6AF4-4667-AEB7-D9E5F413A64B}" type="pres">
      <dgm:prSet presAssocID="{7CA1217B-2C2A-4B49-AF6E-E904C015CD69}" presName="childTextArrow" presStyleLbl="fgAccFollowNode1" presStyleIdx="6" presStyleCnt="7" custScaleY="13569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2E65B42-8F10-4367-9CC9-15551931E993}" srcId="{986D2CD4-11E8-447E-B3C7-53B79EC9E7F0}" destId="{5E9F8D1E-C7D6-4B50-B6F6-CD54F10D18A1}" srcOrd="2" destOrd="0" parTransId="{6929FFAE-F526-4FF6-A67D-4E4B1E477825}" sibTransId="{C45C6663-D1BB-488C-A8FD-F05C260DE19F}"/>
    <dgm:cxn modelId="{04767768-B601-4DF9-9136-32BD64014995}" srcId="{28D035A5-9C3E-4194-A1CE-051D2457A9D6}" destId="{7CA1217B-2C2A-4B49-AF6E-E904C015CD69}" srcOrd="1" destOrd="0" parTransId="{0A8404ED-9AF5-4C26-A1D9-4249E53315DC}" sibTransId="{29C5C8AE-CEB0-48B4-8E54-7F659C22AEBC}"/>
    <dgm:cxn modelId="{A4580152-9CB1-4DD8-A04D-B4FC25B694D7}" type="presOf" srcId="{7CC57132-834F-446F-83B8-9A0E196E569A}" destId="{CB5C3C62-9BB0-4FE7-8D13-F141DD70A32F}" srcOrd="0" destOrd="0" presId="urn:microsoft.com/office/officeart/2005/8/layout/process4"/>
    <dgm:cxn modelId="{63AE6854-915A-40CE-9A64-E3262AE2090B}" type="presOf" srcId="{986D2CD4-11E8-447E-B3C7-53B79EC9E7F0}" destId="{E5EE4C81-324B-42BD-BF2E-667B3C1645E8}" srcOrd="1" destOrd="0" presId="urn:microsoft.com/office/officeart/2005/8/layout/process4"/>
    <dgm:cxn modelId="{3EC746C3-9A5E-4FE7-920C-35E0793DD7EB}" srcId="{8AF0B675-E03D-4C35-AFD6-1C5A45533F9A}" destId="{28AE22BC-7603-4D26-B133-A41EC54ED57C}" srcOrd="1" destOrd="0" parTransId="{C198E9A2-B8CB-4E37-B597-B733C0A92750}" sibTransId="{60FF9874-8F5D-4B56-A9CD-B1D059835AD2}"/>
    <dgm:cxn modelId="{5CFA269D-2139-4F0F-9C4B-88B79E3A9D03}" type="presOf" srcId="{EDB902F0-7AE6-40D5-9820-7D49C44D6CA6}" destId="{00FEB24F-9056-47A9-8863-673C45EF4452}" srcOrd="0" destOrd="0" presId="urn:microsoft.com/office/officeart/2005/8/layout/process4"/>
    <dgm:cxn modelId="{9244B7EF-FDF9-4FF9-974B-9A359BC9ADD7}" srcId="{8AF0B675-E03D-4C35-AFD6-1C5A45533F9A}" destId="{28D035A5-9C3E-4194-A1CE-051D2457A9D6}" srcOrd="0" destOrd="0" parTransId="{CFD90851-9E4E-4027-86CC-E1210CD7FD44}" sibTransId="{6F8102F7-841F-4488-B4F4-056D8E5E62AF}"/>
    <dgm:cxn modelId="{FE195DEC-242E-49DB-B4AB-F398B24D2C6A}" srcId="{28AE22BC-7603-4D26-B133-A41EC54ED57C}" destId="{EDB902F0-7AE6-40D5-9820-7D49C44D6CA6}" srcOrd="1" destOrd="0" parTransId="{22C17D3F-1B0A-4284-82F0-9520A50265BF}" sibTransId="{D1D52F54-4487-4856-A61B-8A00D4140238}"/>
    <dgm:cxn modelId="{9E52EACF-4EA2-4413-AA6B-D6C47E7E7672}" srcId="{986D2CD4-11E8-447E-B3C7-53B79EC9E7F0}" destId="{FDC61625-9146-4BBF-B989-A7CD1AD17BE0}" srcOrd="1" destOrd="0" parTransId="{C088CA11-24E3-4176-AA54-C8FA3B006AED}" sibTransId="{7171BA24-9D32-4266-8B2E-34E695180A33}"/>
    <dgm:cxn modelId="{20176907-64F1-4F49-B310-704990AA547D}" type="presOf" srcId="{74182C85-575F-4AA4-80AC-7D9A96C4249B}" destId="{AEEAEA59-5074-41FE-BBF2-1B6CA70401F4}" srcOrd="0" destOrd="0" presId="urn:microsoft.com/office/officeart/2005/8/layout/process4"/>
    <dgm:cxn modelId="{3851F833-AB85-430F-B2F6-A02F4E324E8E}" type="presOf" srcId="{986D2CD4-11E8-447E-B3C7-53B79EC9E7F0}" destId="{DE17B29F-1853-4FC3-93BC-7190FD5079AB}" srcOrd="0" destOrd="0" presId="urn:microsoft.com/office/officeart/2005/8/layout/process4"/>
    <dgm:cxn modelId="{DC82A4C1-2E52-4EC7-BFAE-F2B038D76B85}" type="presOf" srcId="{5E9F8D1E-C7D6-4B50-B6F6-CD54F10D18A1}" destId="{99486775-48DB-446F-9AA3-BBFC311F9D8E}" srcOrd="0" destOrd="0" presId="urn:microsoft.com/office/officeart/2005/8/layout/process4"/>
    <dgm:cxn modelId="{5484D18A-9520-4C07-B8F0-1D7DF7F29AFC}" type="presOf" srcId="{28D035A5-9C3E-4194-A1CE-051D2457A9D6}" destId="{70D8ADB4-3E59-40CD-9AEB-696116FE503B}" srcOrd="1" destOrd="0" presId="urn:microsoft.com/office/officeart/2005/8/layout/process4"/>
    <dgm:cxn modelId="{2431D0A2-D5DE-4EAB-BA51-AC9793AA5F62}" type="presOf" srcId="{44B73673-9A0F-4127-825E-F5AA8D4C318E}" destId="{B08E4187-79E2-4D9A-9740-BF780558B794}" srcOrd="0" destOrd="0" presId="urn:microsoft.com/office/officeart/2005/8/layout/process4"/>
    <dgm:cxn modelId="{49038D6F-ECD8-4D5E-B225-8579F5135AAC}" srcId="{986D2CD4-11E8-447E-B3C7-53B79EC9E7F0}" destId="{74182C85-575F-4AA4-80AC-7D9A96C4249B}" srcOrd="0" destOrd="0" parTransId="{1EC12409-369F-4154-BF90-EEFF0DF8AFED}" sibTransId="{5F0B8B8A-B904-49CD-B298-D068F868E276}"/>
    <dgm:cxn modelId="{DA94AD7E-84B3-422D-95B1-A20624AE6118}" type="presOf" srcId="{8AF0B675-E03D-4C35-AFD6-1C5A45533F9A}" destId="{70ABDA60-7AD1-4994-839E-B0671B5565E1}" srcOrd="0" destOrd="0" presId="urn:microsoft.com/office/officeart/2005/8/layout/process4"/>
    <dgm:cxn modelId="{E3E10FF8-777E-44FA-9438-46A03603C8E5}" type="presOf" srcId="{28D035A5-9C3E-4194-A1CE-051D2457A9D6}" destId="{C4F7BFEA-A0FF-493B-B5D6-2F3917D88BF1}" srcOrd="0" destOrd="0" presId="urn:microsoft.com/office/officeart/2005/8/layout/process4"/>
    <dgm:cxn modelId="{F5E2753B-23E6-40AA-A4C2-C541CB26D2BA}" type="presOf" srcId="{FDC61625-9146-4BBF-B989-A7CD1AD17BE0}" destId="{9612CE74-B567-4FBD-AA5B-AE2A2526D6C0}" srcOrd="0" destOrd="0" presId="urn:microsoft.com/office/officeart/2005/8/layout/process4"/>
    <dgm:cxn modelId="{7847B238-8CAD-456D-B7F7-EA9865FB08F1}" srcId="{28D035A5-9C3E-4194-A1CE-051D2457A9D6}" destId="{44B73673-9A0F-4127-825E-F5AA8D4C318E}" srcOrd="0" destOrd="0" parTransId="{D0C93CEF-B521-4E35-A91F-5C133E038711}" sibTransId="{C434B165-6677-4173-AE2C-CFAE4BE4D827}"/>
    <dgm:cxn modelId="{EE52DD56-30AA-4576-A50E-2C16D5232F72}" type="presOf" srcId="{28AE22BC-7603-4D26-B133-A41EC54ED57C}" destId="{C05D8E06-A712-442A-84B8-219026BFA85C}" srcOrd="1" destOrd="0" presId="urn:microsoft.com/office/officeart/2005/8/layout/process4"/>
    <dgm:cxn modelId="{68BC0FBB-F95F-49A0-BB7F-96C070A54C1D}" type="presOf" srcId="{28AE22BC-7603-4D26-B133-A41EC54ED57C}" destId="{EA0C889D-F39F-4EF8-9EEA-BA679A350251}" srcOrd="0" destOrd="0" presId="urn:microsoft.com/office/officeart/2005/8/layout/process4"/>
    <dgm:cxn modelId="{5359778F-303A-479F-8618-33A60535465F}" srcId="{8AF0B675-E03D-4C35-AFD6-1C5A45533F9A}" destId="{986D2CD4-11E8-447E-B3C7-53B79EC9E7F0}" srcOrd="2" destOrd="0" parTransId="{3B709C60-273B-4695-BB92-C53EECFDBB55}" sibTransId="{7F36A79F-B9FC-4F64-9323-B25AE042649D}"/>
    <dgm:cxn modelId="{E53D7902-9CA0-46C0-905C-5DF1A35FCBB6}" type="presOf" srcId="{7CA1217B-2C2A-4B49-AF6E-E904C015CD69}" destId="{B674377B-6AF4-4667-AEB7-D9E5F413A64B}" srcOrd="0" destOrd="0" presId="urn:microsoft.com/office/officeart/2005/8/layout/process4"/>
    <dgm:cxn modelId="{2AB0691B-99B8-4C8E-A475-BB47DE85B675}" srcId="{28AE22BC-7603-4D26-B133-A41EC54ED57C}" destId="{7CC57132-834F-446F-83B8-9A0E196E569A}" srcOrd="0" destOrd="0" parTransId="{FFCF819A-F4B3-48A4-AB45-4D011C1F838F}" sibTransId="{2864C821-F2CB-4905-BA71-2AF04957E85E}"/>
    <dgm:cxn modelId="{F7CE993D-7758-46FC-80CF-190C543ADC31}" type="presParOf" srcId="{70ABDA60-7AD1-4994-839E-B0671B5565E1}" destId="{484047EF-4165-4A17-8C71-F09221AD2D4B}" srcOrd="0" destOrd="0" presId="urn:microsoft.com/office/officeart/2005/8/layout/process4"/>
    <dgm:cxn modelId="{1A601B7B-4D33-4263-B2BD-2AB214B9DF52}" type="presParOf" srcId="{484047EF-4165-4A17-8C71-F09221AD2D4B}" destId="{DE17B29F-1853-4FC3-93BC-7190FD5079AB}" srcOrd="0" destOrd="0" presId="urn:microsoft.com/office/officeart/2005/8/layout/process4"/>
    <dgm:cxn modelId="{0161045D-394E-43CA-A836-2E64FEF72AA4}" type="presParOf" srcId="{484047EF-4165-4A17-8C71-F09221AD2D4B}" destId="{E5EE4C81-324B-42BD-BF2E-667B3C1645E8}" srcOrd="1" destOrd="0" presId="urn:microsoft.com/office/officeart/2005/8/layout/process4"/>
    <dgm:cxn modelId="{FE39659E-95C6-4244-80C9-DBDFB7AB5773}" type="presParOf" srcId="{484047EF-4165-4A17-8C71-F09221AD2D4B}" destId="{07C39978-21C5-4CC6-838C-312522733AD2}" srcOrd="2" destOrd="0" presId="urn:microsoft.com/office/officeart/2005/8/layout/process4"/>
    <dgm:cxn modelId="{6926186D-DA4E-4FBA-AAD4-70BE72055806}" type="presParOf" srcId="{07C39978-21C5-4CC6-838C-312522733AD2}" destId="{AEEAEA59-5074-41FE-BBF2-1B6CA70401F4}" srcOrd="0" destOrd="0" presId="urn:microsoft.com/office/officeart/2005/8/layout/process4"/>
    <dgm:cxn modelId="{0775FCE9-4727-4DA6-9A5D-F43AC7141B20}" type="presParOf" srcId="{07C39978-21C5-4CC6-838C-312522733AD2}" destId="{9612CE74-B567-4FBD-AA5B-AE2A2526D6C0}" srcOrd="1" destOrd="0" presId="urn:microsoft.com/office/officeart/2005/8/layout/process4"/>
    <dgm:cxn modelId="{2A88E346-D8B4-4EB7-A8AB-5219A568B97E}" type="presParOf" srcId="{07C39978-21C5-4CC6-838C-312522733AD2}" destId="{99486775-48DB-446F-9AA3-BBFC311F9D8E}" srcOrd="2" destOrd="0" presId="urn:microsoft.com/office/officeart/2005/8/layout/process4"/>
    <dgm:cxn modelId="{F83E1DE2-2234-472A-8F83-25F195672239}" type="presParOf" srcId="{70ABDA60-7AD1-4994-839E-B0671B5565E1}" destId="{01DF4EB3-9BD3-477B-9869-E2B1BB099ED2}" srcOrd="1" destOrd="0" presId="urn:microsoft.com/office/officeart/2005/8/layout/process4"/>
    <dgm:cxn modelId="{575A9A36-281F-4F55-915A-79D608484A6D}" type="presParOf" srcId="{70ABDA60-7AD1-4994-839E-B0671B5565E1}" destId="{3FEB0F70-3D27-41CF-B71F-69717F7039A0}" srcOrd="2" destOrd="0" presId="urn:microsoft.com/office/officeart/2005/8/layout/process4"/>
    <dgm:cxn modelId="{54ED5AFF-6011-413A-AD89-7FE51D86CE48}" type="presParOf" srcId="{3FEB0F70-3D27-41CF-B71F-69717F7039A0}" destId="{EA0C889D-F39F-4EF8-9EEA-BA679A350251}" srcOrd="0" destOrd="0" presId="urn:microsoft.com/office/officeart/2005/8/layout/process4"/>
    <dgm:cxn modelId="{88D3C54B-28BD-4A72-A03A-88B6858481BF}" type="presParOf" srcId="{3FEB0F70-3D27-41CF-B71F-69717F7039A0}" destId="{C05D8E06-A712-442A-84B8-219026BFA85C}" srcOrd="1" destOrd="0" presId="urn:microsoft.com/office/officeart/2005/8/layout/process4"/>
    <dgm:cxn modelId="{2B5FBC20-5D0F-44F1-B3C3-D6173585B3B2}" type="presParOf" srcId="{3FEB0F70-3D27-41CF-B71F-69717F7039A0}" destId="{D91998F8-B69A-49FA-80D9-E69BA06BAFC0}" srcOrd="2" destOrd="0" presId="urn:microsoft.com/office/officeart/2005/8/layout/process4"/>
    <dgm:cxn modelId="{8279EBA1-638D-4BC5-9D59-510843B26439}" type="presParOf" srcId="{D91998F8-B69A-49FA-80D9-E69BA06BAFC0}" destId="{CB5C3C62-9BB0-4FE7-8D13-F141DD70A32F}" srcOrd="0" destOrd="0" presId="urn:microsoft.com/office/officeart/2005/8/layout/process4"/>
    <dgm:cxn modelId="{F02D0F8A-45E7-4987-9221-FCB9A53784B6}" type="presParOf" srcId="{D91998F8-B69A-49FA-80D9-E69BA06BAFC0}" destId="{00FEB24F-9056-47A9-8863-673C45EF4452}" srcOrd="1" destOrd="0" presId="urn:microsoft.com/office/officeart/2005/8/layout/process4"/>
    <dgm:cxn modelId="{A2B2008D-492F-4A42-918F-D6805D96000E}" type="presParOf" srcId="{70ABDA60-7AD1-4994-839E-B0671B5565E1}" destId="{794AAD81-207F-4B52-A129-65BCAA38E56D}" srcOrd="3" destOrd="0" presId="urn:microsoft.com/office/officeart/2005/8/layout/process4"/>
    <dgm:cxn modelId="{E724463C-633C-4CE4-A3CB-169950BE6D0E}" type="presParOf" srcId="{70ABDA60-7AD1-4994-839E-B0671B5565E1}" destId="{822A733A-242B-4F3D-ADCD-FD7996BAEFEC}" srcOrd="4" destOrd="0" presId="urn:microsoft.com/office/officeart/2005/8/layout/process4"/>
    <dgm:cxn modelId="{4C4F147C-50D0-4325-B947-67472F719181}" type="presParOf" srcId="{822A733A-242B-4F3D-ADCD-FD7996BAEFEC}" destId="{C4F7BFEA-A0FF-493B-B5D6-2F3917D88BF1}" srcOrd="0" destOrd="0" presId="urn:microsoft.com/office/officeart/2005/8/layout/process4"/>
    <dgm:cxn modelId="{D3FBD780-1FBD-4DBF-95ED-EDC9DA5EE336}" type="presParOf" srcId="{822A733A-242B-4F3D-ADCD-FD7996BAEFEC}" destId="{70D8ADB4-3E59-40CD-9AEB-696116FE503B}" srcOrd="1" destOrd="0" presId="urn:microsoft.com/office/officeart/2005/8/layout/process4"/>
    <dgm:cxn modelId="{50BDEF4A-4CBA-4EA5-92D3-CC217FCB46CA}" type="presParOf" srcId="{822A733A-242B-4F3D-ADCD-FD7996BAEFEC}" destId="{964D449F-E321-43BD-AEAD-0A99A76B3CC4}" srcOrd="2" destOrd="0" presId="urn:microsoft.com/office/officeart/2005/8/layout/process4"/>
    <dgm:cxn modelId="{04FA7CB9-BCBD-476E-8106-1D7D48059F80}" type="presParOf" srcId="{964D449F-E321-43BD-AEAD-0A99A76B3CC4}" destId="{B08E4187-79E2-4D9A-9740-BF780558B794}" srcOrd="0" destOrd="0" presId="urn:microsoft.com/office/officeart/2005/8/layout/process4"/>
    <dgm:cxn modelId="{EAEC3B16-6F65-45BE-A5C9-F16F3919C06F}" type="presParOf" srcId="{964D449F-E321-43BD-AEAD-0A99A76B3CC4}" destId="{B674377B-6AF4-4667-AEB7-D9E5F413A64B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F0B675-E03D-4C35-AFD6-1C5A45533F9A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8D035A5-9C3E-4194-A1CE-051D2457A9D6}">
      <dgm:prSet phldrT="[Tekst]" custT="1"/>
      <dgm:spPr/>
      <dgm:t>
        <a:bodyPr/>
        <a:lstStyle/>
        <a:p>
          <a:r>
            <a:rPr lang="pl-PL" sz="2000" dirty="0" smtClean="0">
              <a:latin typeface="Cambria" pitchFamily="18" charset="0"/>
              <a:ea typeface="Cambria" pitchFamily="18" charset="0"/>
            </a:rPr>
            <a:t>Wzmacniaj samoocenę rozmówcy.</a:t>
          </a:r>
          <a:endParaRPr lang="pl-PL" sz="2000" dirty="0">
            <a:latin typeface="Cambria" pitchFamily="18" charset="0"/>
            <a:ea typeface="Cambria" pitchFamily="18" charset="0"/>
          </a:endParaRPr>
        </a:p>
      </dgm:t>
    </dgm:pt>
    <dgm:pt modelId="{CFD90851-9E4E-4027-86CC-E1210CD7FD44}" type="parTrans" cxnId="{9244B7EF-FDF9-4FF9-974B-9A359BC9ADD7}">
      <dgm:prSet/>
      <dgm:spPr/>
      <dgm:t>
        <a:bodyPr/>
        <a:lstStyle/>
        <a:p>
          <a:endParaRPr lang="pl-PL"/>
        </a:p>
      </dgm:t>
    </dgm:pt>
    <dgm:pt modelId="{6F8102F7-841F-4488-B4F4-056D8E5E62AF}" type="sibTrans" cxnId="{9244B7EF-FDF9-4FF9-974B-9A359BC9ADD7}">
      <dgm:prSet/>
      <dgm:spPr/>
      <dgm:t>
        <a:bodyPr/>
        <a:lstStyle/>
        <a:p>
          <a:endParaRPr lang="pl-PL"/>
        </a:p>
      </dgm:t>
    </dgm:pt>
    <dgm:pt modelId="{44B73673-9A0F-4127-825E-F5AA8D4C318E}">
      <dgm:prSet phldrT="[Tekst]" custT="1"/>
      <dgm:spPr/>
      <dgm:t>
        <a:bodyPr/>
        <a:lstStyle/>
        <a:p>
          <a:r>
            <a:rPr lang="pl-PL" sz="1400" dirty="0" smtClean="0">
              <a:latin typeface="Cambria" pitchFamily="18" charset="0"/>
              <a:ea typeface="Cambria" pitchFamily="18" charset="0"/>
            </a:rPr>
            <a:t>Podkreślaj, że jest osobą wartościową, dla Ciebie ważną, że zależy Ci na jej/jego życiu.</a:t>
          </a:r>
          <a:endParaRPr lang="pl-PL" sz="1400" dirty="0">
            <a:latin typeface="Cambria" pitchFamily="18" charset="0"/>
            <a:ea typeface="Cambria" pitchFamily="18" charset="0"/>
          </a:endParaRPr>
        </a:p>
      </dgm:t>
    </dgm:pt>
    <dgm:pt modelId="{D0C93CEF-B521-4E35-A91F-5C133E038711}" type="parTrans" cxnId="{7847B238-8CAD-456D-B7F7-EA9865FB08F1}">
      <dgm:prSet/>
      <dgm:spPr/>
      <dgm:t>
        <a:bodyPr/>
        <a:lstStyle/>
        <a:p>
          <a:endParaRPr lang="pl-PL"/>
        </a:p>
      </dgm:t>
    </dgm:pt>
    <dgm:pt modelId="{C434B165-6677-4173-AE2C-CFAE4BE4D827}" type="sibTrans" cxnId="{7847B238-8CAD-456D-B7F7-EA9865FB08F1}">
      <dgm:prSet/>
      <dgm:spPr/>
      <dgm:t>
        <a:bodyPr/>
        <a:lstStyle/>
        <a:p>
          <a:endParaRPr lang="pl-PL"/>
        </a:p>
      </dgm:t>
    </dgm:pt>
    <dgm:pt modelId="{7CA1217B-2C2A-4B49-AF6E-E904C015CD69}">
      <dgm:prSet phldrT="[Tekst]" custT="1"/>
      <dgm:spPr/>
      <dgm:t>
        <a:bodyPr/>
        <a:lstStyle/>
        <a:p>
          <a:r>
            <a:rPr lang="pl-PL" sz="1400" dirty="0" smtClean="0">
              <a:latin typeface="Cambria" pitchFamily="18" charset="0"/>
              <a:ea typeface="Cambria" pitchFamily="18" charset="0"/>
            </a:rPr>
            <a:t>Zapewniaj, że osoba może na Ciebie liczyć.</a:t>
          </a:r>
          <a:endParaRPr lang="pl-PL" sz="1400" dirty="0">
            <a:latin typeface="Cambria" pitchFamily="18" charset="0"/>
            <a:ea typeface="Cambria" pitchFamily="18" charset="0"/>
          </a:endParaRPr>
        </a:p>
      </dgm:t>
    </dgm:pt>
    <dgm:pt modelId="{0A8404ED-9AF5-4C26-A1D9-4249E53315DC}" type="parTrans" cxnId="{04767768-B601-4DF9-9136-32BD64014995}">
      <dgm:prSet/>
      <dgm:spPr/>
      <dgm:t>
        <a:bodyPr/>
        <a:lstStyle/>
        <a:p>
          <a:endParaRPr lang="pl-PL"/>
        </a:p>
      </dgm:t>
    </dgm:pt>
    <dgm:pt modelId="{29C5C8AE-CEB0-48B4-8E54-7F659C22AEBC}" type="sibTrans" cxnId="{04767768-B601-4DF9-9136-32BD64014995}">
      <dgm:prSet/>
      <dgm:spPr/>
      <dgm:t>
        <a:bodyPr/>
        <a:lstStyle/>
        <a:p>
          <a:endParaRPr lang="pl-PL"/>
        </a:p>
      </dgm:t>
    </dgm:pt>
    <dgm:pt modelId="{28AE22BC-7603-4D26-B133-A41EC54ED57C}">
      <dgm:prSet phldrT="[Tekst]" custT="1"/>
      <dgm:spPr/>
      <dgm:t>
        <a:bodyPr/>
        <a:lstStyle/>
        <a:p>
          <a:r>
            <a:rPr lang="pl-PL" sz="2000" dirty="0" smtClean="0">
              <a:latin typeface="Cambria" pitchFamily="18" charset="0"/>
              <a:ea typeface="Cambria" pitchFamily="18" charset="0"/>
            </a:rPr>
            <a:t>Uważaj na słowa</a:t>
          </a:r>
          <a:endParaRPr lang="pl-PL" sz="2000" dirty="0">
            <a:latin typeface="Cambria" pitchFamily="18" charset="0"/>
            <a:ea typeface="Cambria" pitchFamily="18" charset="0"/>
          </a:endParaRPr>
        </a:p>
      </dgm:t>
    </dgm:pt>
    <dgm:pt modelId="{C198E9A2-B8CB-4E37-B597-B733C0A92750}" type="parTrans" cxnId="{3EC746C3-9A5E-4FE7-920C-35E0793DD7EB}">
      <dgm:prSet/>
      <dgm:spPr/>
      <dgm:t>
        <a:bodyPr/>
        <a:lstStyle/>
        <a:p>
          <a:endParaRPr lang="pl-PL"/>
        </a:p>
      </dgm:t>
    </dgm:pt>
    <dgm:pt modelId="{60FF9874-8F5D-4B56-A9CD-B1D059835AD2}" type="sibTrans" cxnId="{3EC746C3-9A5E-4FE7-920C-35E0793DD7EB}">
      <dgm:prSet/>
      <dgm:spPr/>
      <dgm:t>
        <a:bodyPr/>
        <a:lstStyle/>
        <a:p>
          <a:endParaRPr lang="pl-PL"/>
        </a:p>
      </dgm:t>
    </dgm:pt>
    <dgm:pt modelId="{7CC57132-834F-446F-83B8-9A0E196E569A}">
      <dgm:prSet phldrT="[Tekst]" custT="1"/>
      <dgm:spPr/>
      <dgm:t>
        <a:bodyPr/>
        <a:lstStyle/>
        <a:p>
          <a:r>
            <a:rPr lang="pl-PL" sz="1400" b="0" cap="none" dirty="0" smtClean="0">
              <a:latin typeface="Cambria" pitchFamily="18" charset="0"/>
              <a:ea typeface="Cambria" pitchFamily="18" charset="0"/>
            </a:rPr>
            <a:t>Nie mów – „nie jest aż tak źle...”, gdyż rozmówca poczuje się niezrozumiany. </a:t>
          </a:r>
          <a:endParaRPr lang="pl-PL" sz="1400" dirty="0">
            <a:latin typeface="Cambria" pitchFamily="18" charset="0"/>
            <a:ea typeface="Cambria" pitchFamily="18" charset="0"/>
          </a:endParaRPr>
        </a:p>
      </dgm:t>
    </dgm:pt>
    <dgm:pt modelId="{FFCF819A-F4B3-48A4-AB45-4D011C1F838F}" type="parTrans" cxnId="{2AB0691B-99B8-4C8E-A475-BB47DE85B675}">
      <dgm:prSet/>
      <dgm:spPr/>
      <dgm:t>
        <a:bodyPr/>
        <a:lstStyle/>
        <a:p>
          <a:endParaRPr lang="pl-PL"/>
        </a:p>
      </dgm:t>
    </dgm:pt>
    <dgm:pt modelId="{2864C821-F2CB-4905-BA71-2AF04957E85E}" type="sibTrans" cxnId="{2AB0691B-99B8-4C8E-A475-BB47DE85B675}">
      <dgm:prSet/>
      <dgm:spPr/>
      <dgm:t>
        <a:bodyPr/>
        <a:lstStyle/>
        <a:p>
          <a:endParaRPr lang="pl-PL"/>
        </a:p>
      </dgm:t>
    </dgm:pt>
    <dgm:pt modelId="{EDB902F0-7AE6-40D5-9820-7D49C44D6CA6}">
      <dgm:prSet phldrT="[Tekst]" custT="1"/>
      <dgm:spPr/>
      <dgm:t>
        <a:bodyPr/>
        <a:lstStyle/>
        <a:p>
          <a:r>
            <a:rPr lang="pl-PL" sz="1400" dirty="0" smtClean="0">
              <a:latin typeface="Cambria" pitchFamily="18" charset="0"/>
              <a:ea typeface="Cambria" pitchFamily="18" charset="0"/>
            </a:rPr>
            <a:t>Delikatnie skracaj monolog na temat jej/jego błędów, grzechów.</a:t>
          </a:r>
          <a:endParaRPr lang="pl-PL" sz="1400" dirty="0">
            <a:latin typeface="Cambria" pitchFamily="18" charset="0"/>
            <a:ea typeface="Cambria" pitchFamily="18" charset="0"/>
          </a:endParaRPr>
        </a:p>
      </dgm:t>
    </dgm:pt>
    <dgm:pt modelId="{22C17D3F-1B0A-4284-82F0-9520A50265BF}" type="parTrans" cxnId="{FE195DEC-242E-49DB-B4AB-F398B24D2C6A}">
      <dgm:prSet/>
      <dgm:spPr/>
      <dgm:t>
        <a:bodyPr/>
        <a:lstStyle/>
        <a:p>
          <a:endParaRPr lang="pl-PL"/>
        </a:p>
      </dgm:t>
    </dgm:pt>
    <dgm:pt modelId="{D1D52F54-4487-4856-A61B-8A00D4140238}" type="sibTrans" cxnId="{FE195DEC-242E-49DB-B4AB-F398B24D2C6A}">
      <dgm:prSet/>
      <dgm:spPr/>
      <dgm:t>
        <a:bodyPr/>
        <a:lstStyle/>
        <a:p>
          <a:endParaRPr lang="pl-PL"/>
        </a:p>
      </dgm:t>
    </dgm:pt>
    <dgm:pt modelId="{986D2CD4-11E8-447E-B3C7-53B79EC9E7F0}">
      <dgm:prSet phldrT="[Tekst]" custT="1"/>
      <dgm:spPr/>
      <dgm:t>
        <a:bodyPr/>
        <a:lstStyle/>
        <a:p>
          <a:r>
            <a:rPr lang="pl-PL" sz="2000" b="0" cap="none" dirty="0" smtClean="0">
              <a:latin typeface="Cambria" pitchFamily="18" charset="0"/>
              <a:ea typeface="Cambria" pitchFamily="18" charset="0"/>
            </a:rPr>
            <a:t>Dyskusję skupiaj na najbliższej przyszłości.</a:t>
          </a:r>
          <a:endParaRPr lang="pl-PL" sz="2000" dirty="0">
            <a:latin typeface="Cambria" pitchFamily="18" charset="0"/>
            <a:ea typeface="Cambria" pitchFamily="18" charset="0"/>
          </a:endParaRPr>
        </a:p>
      </dgm:t>
    </dgm:pt>
    <dgm:pt modelId="{3B709C60-273B-4695-BB92-C53EECFDBB55}" type="parTrans" cxnId="{5359778F-303A-479F-8618-33A60535465F}">
      <dgm:prSet/>
      <dgm:spPr/>
      <dgm:t>
        <a:bodyPr/>
        <a:lstStyle/>
        <a:p>
          <a:endParaRPr lang="pl-PL"/>
        </a:p>
      </dgm:t>
    </dgm:pt>
    <dgm:pt modelId="{7F36A79F-B9FC-4F64-9323-B25AE042649D}" type="sibTrans" cxnId="{5359778F-303A-479F-8618-33A60535465F}">
      <dgm:prSet/>
      <dgm:spPr/>
      <dgm:t>
        <a:bodyPr/>
        <a:lstStyle/>
        <a:p>
          <a:endParaRPr lang="pl-PL"/>
        </a:p>
      </dgm:t>
    </dgm:pt>
    <dgm:pt modelId="{74182C85-575F-4AA4-80AC-7D9A96C4249B}">
      <dgm:prSet phldrT="[Tekst]" custT="1"/>
      <dgm:spPr/>
      <dgm:t>
        <a:bodyPr/>
        <a:lstStyle/>
        <a:p>
          <a:r>
            <a:rPr lang="pl-PL" sz="1400" b="0" cap="none" dirty="0" smtClean="0">
              <a:latin typeface="Cambria" pitchFamily="18" charset="0"/>
              <a:ea typeface="Cambria" pitchFamily="18" charset="0"/>
            </a:rPr>
            <a:t>Rozpraszaj poczucie bezradności. </a:t>
          </a:r>
          <a:endParaRPr lang="pl-PL" sz="1400" dirty="0">
            <a:latin typeface="Cambria" pitchFamily="18" charset="0"/>
            <a:ea typeface="Cambria" pitchFamily="18" charset="0"/>
          </a:endParaRPr>
        </a:p>
      </dgm:t>
    </dgm:pt>
    <dgm:pt modelId="{1EC12409-369F-4154-BF90-EEFF0DF8AFED}" type="parTrans" cxnId="{49038D6F-ECD8-4D5E-B225-8579F5135AAC}">
      <dgm:prSet/>
      <dgm:spPr/>
      <dgm:t>
        <a:bodyPr/>
        <a:lstStyle/>
        <a:p>
          <a:endParaRPr lang="pl-PL"/>
        </a:p>
      </dgm:t>
    </dgm:pt>
    <dgm:pt modelId="{5F0B8B8A-B904-49CD-B298-D068F868E276}" type="sibTrans" cxnId="{49038D6F-ECD8-4D5E-B225-8579F5135AAC}">
      <dgm:prSet/>
      <dgm:spPr/>
      <dgm:t>
        <a:bodyPr/>
        <a:lstStyle/>
        <a:p>
          <a:endParaRPr lang="pl-PL"/>
        </a:p>
      </dgm:t>
    </dgm:pt>
    <dgm:pt modelId="{FDC61625-9146-4BBF-B989-A7CD1AD17BE0}">
      <dgm:prSet phldrT="[Tekst]" custT="1"/>
      <dgm:spPr/>
      <dgm:t>
        <a:bodyPr/>
        <a:lstStyle/>
        <a:p>
          <a:pPr>
            <a:spcAft>
              <a:spcPts val="0"/>
            </a:spcAft>
          </a:pPr>
          <a:r>
            <a:rPr lang="pl-PL" sz="1400" b="0" cap="none" dirty="0" smtClean="0">
              <a:latin typeface="Cambria" pitchFamily="18" charset="0"/>
              <a:ea typeface="Cambria" pitchFamily="18" charset="0"/>
            </a:rPr>
            <a:t>Wyraź  mocne przekonanie, że problemy da się rozwiązać.</a:t>
          </a:r>
        </a:p>
        <a:p>
          <a:pPr>
            <a:spcAft>
              <a:spcPts val="0"/>
            </a:spcAft>
          </a:pPr>
          <a:r>
            <a:rPr lang="pl-PL" sz="1400" b="0" cap="none" dirty="0" smtClean="0">
              <a:latin typeface="Cambria" pitchFamily="18" charset="0"/>
              <a:ea typeface="Cambria" pitchFamily="18" charset="0"/>
            </a:rPr>
            <a:t>Pomóż w poszukiwaniu rozwiązań. </a:t>
          </a:r>
          <a:endParaRPr lang="pl-PL" sz="1400" dirty="0">
            <a:latin typeface="Cambria" pitchFamily="18" charset="0"/>
            <a:ea typeface="Cambria" pitchFamily="18" charset="0"/>
          </a:endParaRPr>
        </a:p>
      </dgm:t>
    </dgm:pt>
    <dgm:pt modelId="{C088CA11-24E3-4176-AA54-C8FA3B006AED}" type="parTrans" cxnId="{9E52EACF-4EA2-4413-AA6B-D6C47E7E7672}">
      <dgm:prSet/>
      <dgm:spPr/>
      <dgm:t>
        <a:bodyPr/>
        <a:lstStyle/>
        <a:p>
          <a:endParaRPr lang="pl-PL"/>
        </a:p>
      </dgm:t>
    </dgm:pt>
    <dgm:pt modelId="{7171BA24-9D32-4266-8B2E-34E695180A33}" type="sibTrans" cxnId="{9E52EACF-4EA2-4413-AA6B-D6C47E7E7672}">
      <dgm:prSet/>
      <dgm:spPr/>
      <dgm:t>
        <a:bodyPr/>
        <a:lstStyle/>
        <a:p>
          <a:endParaRPr lang="pl-PL"/>
        </a:p>
      </dgm:t>
    </dgm:pt>
    <dgm:pt modelId="{70ABDA60-7AD1-4994-839E-B0671B5565E1}" type="pres">
      <dgm:prSet presAssocID="{8AF0B675-E03D-4C35-AFD6-1C5A45533F9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84047EF-4165-4A17-8C71-F09221AD2D4B}" type="pres">
      <dgm:prSet presAssocID="{986D2CD4-11E8-447E-B3C7-53B79EC9E7F0}" presName="boxAndChildren" presStyleCnt="0"/>
      <dgm:spPr/>
    </dgm:pt>
    <dgm:pt modelId="{DE17B29F-1853-4FC3-93BC-7190FD5079AB}" type="pres">
      <dgm:prSet presAssocID="{986D2CD4-11E8-447E-B3C7-53B79EC9E7F0}" presName="parentTextBox" presStyleLbl="node1" presStyleIdx="0" presStyleCnt="3"/>
      <dgm:spPr/>
      <dgm:t>
        <a:bodyPr/>
        <a:lstStyle/>
        <a:p>
          <a:endParaRPr lang="pl-PL"/>
        </a:p>
      </dgm:t>
    </dgm:pt>
    <dgm:pt modelId="{E5EE4C81-324B-42BD-BF2E-667B3C1645E8}" type="pres">
      <dgm:prSet presAssocID="{986D2CD4-11E8-447E-B3C7-53B79EC9E7F0}" presName="entireBox" presStyleLbl="node1" presStyleIdx="0" presStyleCnt="3"/>
      <dgm:spPr/>
      <dgm:t>
        <a:bodyPr/>
        <a:lstStyle/>
        <a:p>
          <a:endParaRPr lang="pl-PL"/>
        </a:p>
      </dgm:t>
    </dgm:pt>
    <dgm:pt modelId="{07C39978-21C5-4CC6-838C-312522733AD2}" type="pres">
      <dgm:prSet presAssocID="{986D2CD4-11E8-447E-B3C7-53B79EC9E7F0}" presName="descendantBox" presStyleCnt="0"/>
      <dgm:spPr/>
    </dgm:pt>
    <dgm:pt modelId="{AEEAEA59-5074-41FE-BBF2-1B6CA70401F4}" type="pres">
      <dgm:prSet presAssocID="{74182C85-575F-4AA4-80AC-7D9A96C4249B}" presName="childTextBox" presStyleLbl="fgAccFollowNode1" presStyleIdx="0" presStyleCnt="6" custScaleY="14088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612CE74-B567-4FBD-AA5B-AE2A2526D6C0}" type="pres">
      <dgm:prSet presAssocID="{FDC61625-9146-4BBF-B989-A7CD1AD17BE0}" presName="childTextBox" presStyleLbl="fgAccFollowNode1" presStyleIdx="1" presStyleCnt="6" custScaleX="106825" custScaleY="14103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1DF4EB3-9BD3-477B-9869-E2B1BB099ED2}" type="pres">
      <dgm:prSet presAssocID="{60FF9874-8F5D-4B56-A9CD-B1D059835AD2}" presName="sp" presStyleCnt="0"/>
      <dgm:spPr/>
    </dgm:pt>
    <dgm:pt modelId="{3FEB0F70-3D27-41CF-B71F-69717F7039A0}" type="pres">
      <dgm:prSet presAssocID="{28AE22BC-7603-4D26-B133-A41EC54ED57C}" presName="arrowAndChildren" presStyleCnt="0"/>
      <dgm:spPr/>
    </dgm:pt>
    <dgm:pt modelId="{EA0C889D-F39F-4EF8-9EEA-BA679A350251}" type="pres">
      <dgm:prSet presAssocID="{28AE22BC-7603-4D26-B133-A41EC54ED57C}" presName="parentTextArrow" presStyleLbl="node1" presStyleIdx="0" presStyleCnt="3"/>
      <dgm:spPr/>
      <dgm:t>
        <a:bodyPr/>
        <a:lstStyle/>
        <a:p>
          <a:endParaRPr lang="pl-PL"/>
        </a:p>
      </dgm:t>
    </dgm:pt>
    <dgm:pt modelId="{C05D8E06-A712-442A-84B8-219026BFA85C}" type="pres">
      <dgm:prSet presAssocID="{28AE22BC-7603-4D26-B133-A41EC54ED57C}" presName="arrow" presStyleLbl="node1" presStyleIdx="1" presStyleCnt="3" custLinFactNeighborX="328" custLinFactNeighborY="4754"/>
      <dgm:spPr/>
      <dgm:t>
        <a:bodyPr/>
        <a:lstStyle/>
        <a:p>
          <a:endParaRPr lang="pl-PL"/>
        </a:p>
      </dgm:t>
    </dgm:pt>
    <dgm:pt modelId="{D91998F8-B69A-49FA-80D9-E69BA06BAFC0}" type="pres">
      <dgm:prSet presAssocID="{28AE22BC-7603-4D26-B133-A41EC54ED57C}" presName="descendantArrow" presStyleCnt="0"/>
      <dgm:spPr/>
    </dgm:pt>
    <dgm:pt modelId="{CB5C3C62-9BB0-4FE7-8D13-F141DD70A32F}" type="pres">
      <dgm:prSet presAssocID="{7CC57132-834F-446F-83B8-9A0E196E569A}" presName="childTextArrow" presStyleLbl="fgAccFollowNode1" presStyleIdx="2" presStyleCnt="6" custScaleX="145981" custScaleY="13021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0FEB24F-9056-47A9-8863-673C45EF4452}" type="pres">
      <dgm:prSet presAssocID="{EDB902F0-7AE6-40D5-9820-7D49C44D6CA6}" presName="childTextArrow" presStyleLbl="fgAccFollowNode1" presStyleIdx="3" presStyleCnt="6" custScaleX="146147" custScaleY="13021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94AAD81-207F-4B52-A129-65BCAA38E56D}" type="pres">
      <dgm:prSet presAssocID="{6F8102F7-841F-4488-B4F4-056D8E5E62AF}" presName="sp" presStyleCnt="0"/>
      <dgm:spPr/>
    </dgm:pt>
    <dgm:pt modelId="{822A733A-242B-4F3D-ADCD-FD7996BAEFEC}" type="pres">
      <dgm:prSet presAssocID="{28D035A5-9C3E-4194-A1CE-051D2457A9D6}" presName="arrowAndChildren" presStyleCnt="0"/>
      <dgm:spPr/>
    </dgm:pt>
    <dgm:pt modelId="{C4F7BFEA-A0FF-493B-B5D6-2F3917D88BF1}" type="pres">
      <dgm:prSet presAssocID="{28D035A5-9C3E-4194-A1CE-051D2457A9D6}" presName="parentTextArrow" presStyleLbl="node1" presStyleIdx="1" presStyleCnt="3"/>
      <dgm:spPr/>
      <dgm:t>
        <a:bodyPr/>
        <a:lstStyle/>
        <a:p>
          <a:endParaRPr lang="pl-PL"/>
        </a:p>
      </dgm:t>
    </dgm:pt>
    <dgm:pt modelId="{70D8ADB4-3E59-40CD-9AEB-696116FE503B}" type="pres">
      <dgm:prSet presAssocID="{28D035A5-9C3E-4194-A1CE-051D2457A9D6}" presName="arrow" presStyleLbl="node1" presStyleIdx="2" presStyleCnt="3"/>
      <dgm:spPr/>
      <dgm:t>
        <a:bodyPr/>
        <a:lstStyle/>
        <a:p>
          <a:endParaRPr lang="pl-PL"/>
        </a:p>
      </dgm:t>
    </dgm:pt>
    <dgm:pt modelId="{964D449F-E321-43BD-AEAD-0A99A76B3CC4}" type="pres">
      <dgm:prSet presAssocID="{28D035A5-9C3E-4194-A1CE-051D2457A9D6}" presName="descendantArrow" presStyleCnt="0"/>
      <dgm:spPr/>
    </dgm:pt>
    <dgm:pt modelId="{B08E4187-79E2-4D9A-9740-BF780558B794}" type="pres">
      <dgm:prSet presAssocID="{44B73673-9A0F-4127-825E-F5AA8D4C318E}" presName="childTextArrow" presStyleLbl="fgAccFollowNode1" presStyleIdx="4" presStyleCnt="6" custScaleY="13569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674377B-6AF4-4667-AEB7-D9E5F413A64B}" type="pres">
      <dgm:prSet presAssocID="{7CA1217B-2C2A-4B49-AF6E-E904C015CD69}" presName="childTextArrow" presStyleLbl="fgAccFollowNode1" presStyleIdx="5" presStyleCnt="6" custScaleY="13569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2B7D6E7-9A9D-4BAE-A6A6-1F9548C8C593}" type="presOf" srcId="{FDC61625-9146-4BBF-B989-A7CD1AD17BE0}" destId="{9612CE74-B567-4FBD-AA5B-AE2A2526D6C0}" srcOrd="0" destOrd="0" presId="urn:microsoft.com/office/officeart/2005/8/layout/process4"/>
    <dgm:cxn modelId="{F0F64270-6177-4A2B-A065-B33510284F27}" type="presOf" srcId="{986D2CD4-11E8-447E-B3C7-53B79EC9E7F0}" destId="{DE17B29F-1853-4FC3-93BC-7190FD5079AB}" srcOrd="0" destOrd="0" presId="urn:microsoft.com/office/officeart/2005/8/layout/process4"/>
    <dgm:cxn modelId="{81B46805-A04C-4424-A459-1B31ED83D2C2}" type="presOf" srcId="{7CC57132-834F-446F-83B8-9A0E196E569A}" destId="{CB5C3C62-9BB0-4FE7-8D13-F141DD70A32F}" srcOrd="0" destOrd="0" presId="urn:microsoft.com/office/officeart/2005/8/layout/process4"/>
    <dgm:cxn modelId="{C7BA83A5-E66D-48B1-BE41-059CB4A40642}" type="presOf" srcId="{28AE22BC-7603-4D26-B133-A41EC54ED57C}" destId="{C05D8E06-A712-442A-84B8-219026BFA85C}" srcOrd="1" destOrd="0" presId="urn:microsoft.com/office/officeart/2005/8/layout/process4"/>
    <dgm:cxn modelId="{A6BF8ACD-BDB2-41A9-83F2-411CA0BF3D18}" type="presOf" srcId="{74182C85-575F-4AA4-80AC-7D9A96C4249B}" destId="{AEEAEA59-5074-41FE-BBF2-1B6CA70401F4}" srcOrd="0" destOrd="0" presId="urn:microsoft.com/office/officeart/2005/8/layout/process4"/>
    <dgm:cxn modelId="{9E52EACF-4EA2-4413-AA6B-D6C47E7E7672}" srcId="{986D2CD4-11E8-447E-B3C7-53B79EC9E7F0}" destId="{FDC61625-9146-4BBF-B989-A7CD1AD17BE0}" srcOrd="1" destOrd="0" parTransId="{C088CA11-24E3-4176-AA54-C8FA3B006AED}" sibTransId="{7171BA24-9D32-4266-8B2E-34E695180A33}"/>
    <dgm:cxn modelId="{FE195DEC-242E-49DB-B4AB-F398B24D2C6A}" srcId="{28AE22BC-7603-4D26-B133-A41EC54ED57C}" destId="{EDB902F0-7AE6-40D5-9820-7D49C44D6CA6}" srcOrd="1" destOrd="0" parTransId="{22C17D3F-1B0A-4284-82F0-9520A50265BF}" sibTransId="{D1D52F54-4487-4856-A61B-8A00D4140238}"/>
    <dgm:cxn modelId="{3EC746C3-9A5E-4FE7-920C-35E0793DD7EB}" srcId="{8AF0B675-E03D-4C35-AFD6-1C5A45533F9A}" destId="{28AE22BC-7603-4D26-B133-A41EC54ED57C}" srcOrd="1" destOrd="0" parTransId="{C198E9A2-B8CB-4E37-B597-B733C0A92750}" sibTransId="{60FF9874-8F5D-4B56-A9CD-B1D059835AD2}"/>
    <dgm:cxn modelId="{9244B7EF-FDF9-4FF9-974B-9A359BC9ADD7}" srcId="{8AF0B675-E03D-4C35-AFD6-1C5A45533F9A}" destId="{28D035A5-9C3E-4194-A1CE-051D2457A9D6}" srcOrd="0" destOrd="0" parTransId="{CFD90851-9E4E-4027-86CC-E1210CD7FD44}" sibTransId="{6F8102F7-841F-4488-B4F4-056D8E5E62AF}"/>
    <dgm:cxn modelId="{DECFEE98-D557-4D56-B1B2-F36F9A768650}" type="presOf" srcId="{44B73673-9A0F-4127-825E-F5AA8D4C318E}" destId="{B08E4187-79E2-4D9A-9740-BF780558B794}" srcOrd="0" destOrd="0" presId="urn:microsoft.com/office/officeart/2005/8/layout/process4"/>
    <dgm:cxn modelId="{8F5FBB19-27BB-4548-B1FF-D97CAFEEF0BA}" type="presOf" srcId="{8AF0B675-E03D-4C35-AFD6-1C5A45533F9A}" destId="{70ABDA60-7AD1-4994-839E-B0671B5565E1}" srcOrd="0" destOrd="0" presId="urn:microsoft.com/office/officeart/2005/8/layout/process4"/>
    <dgm:cxn modelId="{7847B238-8CAD-456D-B7F7-EA9865FB08F1}" srcId="{28D035A5-9C3E-4194-A1CE-051D2457A9D6}" destId="{44B73673-9A0F-4127-825E-F5AA8D4C318E}" srcOrd="0" destOrd="0" parTransId="{D0C93CEF-B521-4E35-A91F-5C133E038711}" sibTransId="{C434B165-6677-4173-AE2C-CFAE4BE4D827}"/>
    <dgm:cxn modelId="{5359778F-303A-479F-8618-33A60535465F}" srcId="{8AF0B675-E03D-4C35-AFD6-1C5A45533F9A}" destId="{986D2CD4-11E8-447E-B3C7-53B79EC9E7F0}" srcOrd="2" destOrd="0" parTransId="{3B709C60-273B-4695-BB92-C53EECFDBB55}" sibTransId="{7F36A79F-B9FC-4F64-9323-B25AE042649D}"/>
    <dgm:cxn modelId="{2AB0691B-99B8-4C8E-A475-BB47DE85B675}" srcId="{28AE22BC-7603-4D26-B133-A41EC54ED57C}" destId="{7CC57132-834F-446F-83B8-9A0E196E569A}" srcOrd="0" destOrd="0" parTransId="{FFCF819A-F4B3-48A4-AB45-4D011C1F838F}" sibTransId="{2864C821-F2CB-4905-BA71-2AF04957E85E}"/>
    <dgm:cxn modelId="{49038D6F-ECD8-4D5E-B225-8579F5135AAC}" srcId="{986D2CD4-11E8-447E-B3C7-53B79EC9E7F0}" destId="{74182C85-575F-4AA4-80AC-7D9A96C4249B}" srcOrd="0" destOrd="0" parTransId="{1EC12409-369F-4154-BF90-EEFF0DF8AFED}" sibTransId="{5F0B8B8A-B904-49CD-B298-D068F868E276}"/>
    <dgm:cxn modelId="{04767768-B601-4DF9-9136-32BD64014995}" srcId="{28D035A5-9C3E-4194-A1CE-051D2457A9D6}" destId="{7CA1217B-2C2A-4B49-AF6E-E904C015CD69}" srcOrd="1" destOrd="0" parTransId="{0A8404ED-9AF5-4C26-A1D9-4249E53315DC}" sibTransId="{29C5C8AE-CEB0-48B4-8E54-7F659C22AEBC}"/>
    <dgm:cxn modelId="{1737ACB4-E77A-4380-B220-E57334E9C998}" type="presOf" srcId="{986D2CD4-11E8-447E-B3C7-53B79EC9E7F0}" destId="{E5EE4C81-324B-42BD-BF2E-667B3C1645E8}" srcOrd="1" destOrd="0" presId="urn:microsoft.com/office/officeart/2005/8/layout/process4"/>
    <dgm:cxn modelId="{D5A85F59-7A0D-461C-BE54-074B571A2760}" type="presOf" srcId="{EDB902F0-7AE6-40D5-9820-7D49C44D6CA6}" destId="{00FEB24F-9056-47A9-8863-673C45EF4452}" srcOrd="0" destOrd="0" presId="urn:microsoft.com/office/officeart/2005/8/layout/process4"/>
    <dgm:cxn modelId="{F02CCE56-BB26-4BED-A226-EF70393592B2}" type="presOf" srcId="{28D035A5-9C3E-4194-A1CE-051D2457A9D6}" destId="{C4F7BFEA-A0FF-493B-B5D6-2F3917D88BF1}" srcOrd="0" destOrd="0" presId="urn:microsoft.com/office/officeart/2005/8/layout/process4"/>
    <dgm:cxn modelId="{A712A349-F67A-4F0F-8868-9B65720DCD05}" type="presOf" srcId="{28D035A5-9C3E-4194-A1CE-051D2457A9D6}" destId="{70D8ADB4-3E59-40CD-9AEB-696116FE503B}" srcOrd="1" destOrd="0" presId="urn:microsoft.com/office/officeart/2005/8/layout/process4"/>
    <dgm:cxn modelId="{17F52564-7474-4641-992F-EC4B69823140}" type="presOf" srcId="{28AE22BC-7603-4D26-B133-A41EC54ED57C}" destId="{EA0C889D-F39F-4EF8-9EEA-BA679A350251}" srcOrd="0" destOrd="0" presId="urn:microsoft.com/office/officeart/2005/8/layout/process4"/>
    <dgm:cxn modelId="{AC8CA3C9-E2F8-4861-BEBB-83A6B1367374}" type="presOf" srcId="{7CA1217B-2C2A-4B49-AF6E-E904C015CD69}" destId="{B674377B-6AF4-4667-AEB7-D9E5F413A64B}" srcOrd="0" destOrd="0" presId="urn:microsoft.com/office/officeart/2005/8/layout/process4"/>
    <dgm:cxn modelId="{DE8FF5A1-293A-437F-81A7-EA48BA168FEF}" type="presParOf" srcId="{70ABDA60-7AD1-4994-839E-B0671B5565E1}" destId="{484047EF-4165-4A17-8C71-F09221AD2D4B}" srcOrd="0" destOrd="0" presId="urn:microsoft.com/office/officeart/2005/8/layout/process4"/>
    <dgm:cxn modelId="{38149F94-F080-46DE-86FF-F769D5874266}" type="presParOf" srcId="{484047EF-4165-4A17-8C71-F09221AD2D4B}" destId="{DE17B29F-1853-4FC3-93BC-7190FD5079AB}" srcOrd="0" destOrd="0" presId="urn:microsoft.com/office/officeart/2005/8/layout/process4"/>
    <dgm:cxn modelId="{FE79B76E-0387-46AD-8630-86B5C1F7313F}" type="presParOf" srcId="{484047EF-4165-4A17-8C71-F09221AD2D4B}" destId="{E5EE4C81-324B-42BD-BF2E-667B3C1645E8}" srcOrd="1" destOrd="0" presId="urn:microsoft.com/office/officeart/2005/8/layout/process4"/>
    <dgm:cxn modelId="{FE4559FF-FE45-4BDA-9968-32A22A997677}" type="presParOf" srcId="{484047EF-4165-4A17-8C71-F09221AD2D4B}" destId="{07C39978-21C5-4CC6-838C-312522733AD2}" srcOrd="2" destOrd="0" presId="urn:microsoft.com/office/officeart/2005/8/layout/process4"/>
    <dgm:cxn modelId="{B111CCED-D1E7-4F47-9700-2A3472B9BC5A}" type="presParOf" srcId="{07C39978-21C5-4CC6-838C-312522733AD2}" destId="{AEEAEA59-5074-41FE-BBF2-1B6CA70401F4}" srcOrd="0" destOrd="0" presId="urn:microsoft.com/office/officeart/2005/8/layout/process4"/>
    <dgm:cxn modelId="{A27E7633-349E-4465-85C2-3731E981D00A}" type="presParOf" srcId="{07C39978-21C5-4CC6-838C-312522733AD2}" destId="{9612CE74-B567-4FBD-AA5B-AE2A2526D6C0}" srcOrd="1" destOrd="0" presId="urn:microsoft.com/office/officeart/2005/8/layout/process4"/>
    <dgm:cxn modelId="{66B706E6-39FE-414C-B2AD-5840E5837F2B}" type="presParOf" srcId="{70ABDA60-7AD1-4994-839E-B0671B5565E1}" destId="{01DF4EB3-9BD3-477B-9869-E2B1BB099ED2}" srcOrd="1" destOrd="0" presId="urn:microsoft.com/office/officeart/2005/8/layout/process4"/>
    <dgm:cxn modelId="{D4B24734-52C1-4114-A998-EB1804282A43}" type="presParOf" srcId="{70ABDA60-7AD1-4994-839E-B0671B5565E1}" destId="{3FEB0F70-3D27-41CF-B71F-69717F7039A0}" srcOrd="2" destOrd="0" presId="urn:microsoft.com/office/officeart/2005/8/layout/process4"/>
    <dgm:cxn modelId="{60535D96-B8F2-4DEF-A2B4-5C3A099CEB34}" type="presParOf" srcId="{3FEB0F70-3D27-41CF-B71F-69717F7039A0}" destId="{EA0C889D-F39F-4EF8-9EEA-BA679A350251}" srcOrd="0" destOrd="0" presId="urn:microsoft.com/office/officeart/2005/8/layout/process4"/>
    <dgm:cxn modelId="{CB8F67DB-E715-4F02-8EAB-0CB67552487E}" type="presParOf" srcId="{3FEB0F70-3D27-41CF-B71F-69717F7039A0}" destId="{C05D8E06-A712-442A-84B8-219026BFA85C}" srcOrd="1" destOrd="0" presId="urn:microsoft.com/office/officeart/2005/8/layout/process4"/>
    <dgm:cxn modelId="{B53D34C4-4C88-4F01-95B6-993B0831DC79}" type="presParOf" srcId="{3FEB0F70-3D27-41CF-B71F-69717F7039A0}" destId="{D91998F8-B69A-49FA-80D9-E69BA06BAFC0}" srcOrd="2" destOrd="0" presId="urn:microsoft.com/office/officeart/2005/8/layout/process4"/>
    <dgm:cxn modelId="{D3640765-A4F8-48C1-96F8-867562236930}" type="presParOf" srcId="{D91998F8-B69A-49FA-80D9-E69BA06BAFC0}" destId="{CB5C3C62-9BB0-4FE7-8D13-F141DD70A32F}" srcOrd="0" destOrd="0" presId="urn:microsoft.com/office/officeart/2005/8/layout/process4"/>
    <dgm:cxn modelId="{7884F563-4F7E-4289-8675-8D00B166FDDA}" type="presParOf" srcId="{D91998F8-B69A-49FA-80D9-E69BA06BAFC0}" destId="{00FEB24F-9056-47A9-8863-673C45EF4452}" srcOrd="1" destOrd="0" presId="urn:microsoft.com/office/officeart/2005/8/layout/process4"/>
    <dgm:cxn modelId="{FAC13B1F-0AF7-4DF3-A3D9-BBA386BB7D4C}" type="presParOf" srcId="{70ABDA60-7AD1-4994-839E-B0671B5565E1}" destId="{794AAD81-207F-4B52-A129-65BCAA38E56D}" srcOrd="3" destOrd="0" presId="urn:microsoft.com/office/officeart/2005/8/layout/process4"/>
    <dgm:cxn modelId="{17B0E58F-9E7B-4E26-8000-F58779108166}" type="presParOf" srcId="{70ABDA60-7AD1-4994-839E-B0671B5565E1}" destId="{822A733A-242B-4F3D-ADCD-FD7996BAEFEC}" srcOrd="4" destOrd="0" presId="urn:microsoft.com/office/officeart/2005/8/layout/process4"/>
    <dgm:cxn modelId="{9ABF3337-63FE-4A4A-A4E0-16148FC3C3DB}" type="presParOf" srcId="{822A733A-242B-4F3D-ADCD-FD7996BAEFEC}" destId="{C4F7BFEA-A0FF-493B-B5D6-2F3917D88BF1}" srcOrd="0" destOrd="0" presId="urn:microsoft.com/office/officeart/2005/8/layout/process4"/>
    <dgm:cxn modelId="{1C3AEAA0-44C1-4FA8-A089-8C620D651DDF}" type="presParOf" srcId="{822A733A-242B-4F3D-ADCD-FD7996BAEFEC}" destId="{70D8ADB4-3E59-40CD-9AEB-696116FE503B}" srcOrd="1" destOrd="0" presId="urn:microsoft.com/office/officeart/2005/8/layout/process4"/>
    <dgm:cxn modelId="{730FDB66-9502-4FDF-B596-D107386146B3}" type="presParOf" srcId="{822A733A-242B-4F3D-ADCD-FD7996BAEFEC}" destId="{964D449F-E321-43BD-AEAD-0A99A76B3CC4}" srcOrd="2" destOrd="0" presId="urn:microsoft.com/office/officeart/2005/8/layout/process4"/>
    <dgm:cxn modelId="{7E853E88-813F-4030-B598-91E87E97C471}" type="presParOf" srcId="{964D449F-E321-43BD-AEAD-0A99A76B3CC4}" destId="{B08E4187-79E2-4D9A-9740-BF780558B794}" srcOrd="0" destOrd="0" presId="urn:microsoft.com/office/officeart/2005/8/layout/process4"/>
    <dgm:cxn modelId="{56657C26-9CFD-4133-B4A7-113E7D59414A}" type="presParOf" srcId="{964D449F-E321-43BD-AEAD-0A99A76B3CC4}" destId="{B674377B-6AF4-4667-AEB7-D9E5F413A64B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AF0B675-E03D-4C35-AFD6-1C5A45533F9A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8D035A5-9C3E-4194-A1CE-051D2457A9D6}">
      <dgm:prSet phldrT="[Tekst]" custT="1"/>
      <dgm:spPr/>
      <dgm:t>
        <a:bodyPr/>
        <a:lstStyle/>
        <a:p>
          <a:r>
            <a:rPr lang="pl-PL" sz="2000" dirty="0" smtClean="0">
              <a:latin typeface="Cambria" pitchFamily="18" charset="0"/>
              <a:ea typeface="Cambria" pitchFamily="18" charset="0"/>
            </a:rPr>
            <a:t>Pokazuj, że są inne niż samobójstwo rozwiązania.</a:t>
          </a:r>
          <a:endParaRPr lang="pl-PL" sz="2000" dirty="0">
            <a:latin typeface="Cambria" pitchFamily="18" charset="0"/>
            <a:ea typeface="Cambria" pitchFamily="18" charset="0"/>
          </a:endParaRPr>
        </a:p>
      </dgm:t>
    </dgm:pt>
    <dgm:pt modelId="{CFD90851-9E4E-4027-86CC-E1210CD7FD44}" type="parTrans" cxnId="{9244B7EF-FDF9-4FF9-974B-9A359BC9ADD7}">
      <dgm:prSet/>
      <dgm:spPr/>
      <dgm:t>
        <a:bodyPr/>
        <a:lstStyle/>
        <a:p>
          <a:endParaRPr lang="pl-PL"/>
        </a:p>
      </dgm:t>
    </dgm:pt>
    <dgm:pt modelId="{6F8102F7-841F-4488-B4F4-056D8E5E62AF}" type="sibTrans" cxnId="{9244B7EF-FDF9-4FF9-974B-9A359BC9ADD7}">
      <dgm:prSet/>
      <dgm:spPr/>
      <dgm:t>
        <a:bodyPr/>
        <a:lstStyle/>
        <a:p>
          <a:endParaRPr lang="pl-PL"/>
        </a:p>
      </dgm:t>
    </dgm:pt>
    <dgm:pt modelId="{44B73673-9A0F-4127-825E-F5AA8D4C318E}">
      <dgm:prSet phldrT="[Tekst]" custT="1"/>
      <dgm:spPr/>
      <dgm:t>
        <a:bodyPr/>
        <a:lstStyle/>
        <a:p>
          <a:r>
            <a:rPr lang="pl-PL" sz="1400" dirty="0" smtClean="0">
              <a:latin typeface="Cambria" pitchFamily="18" charset="0"/>
              <a:ea typeface="Cambria" pitchFamily="18" charset="0"/>
            </a:rPr>
            <a:t>Tak konstruuj wypowiedzi, żeby osoba zrozumiała, iż dobrze zrobiła dzieląc się swoimi przeżyciami..</a:t>
          </a:r>
          <a:endParaRPr lang="pl-PL" sz="1400" dirty="0">
            <a:latin typeface="Cambria" pitchFamily="18" charset="0"/>
            <a:ea typeface="Cambria" pitchFamily="18" charset="0"/>
          </a:endParaRPr>
        </a:p>
      </dgm:t>
    </dgm:pt>
    <dgm:pt modelId="{D0C93CEF-B521-4E35-A91F-5C133E038711}" type="parTrans" cxnId="{7847B238-8CAD-456D-B7F7-EA9865FB08F1}">
      <dgm:prSet/>
      <dgm:spPr/>
      <dgm:t>
        <a:bodyPr/>
        <a:lstStyle/>
        <a:p>
          <a:endParaRPr lang="pl-PL"/>
        </a:p>
      </dgm:t>
    </dgm:pt>
    <dgm:pt modelId="{C434B165-6677-4173-AE2C-CFAE4BE4D827}" type="sibTrans" cxnId="{7847B238-8CAD-456D-B7F7-EA9865FB08F1}">
      <dgm:prSet/>
      <dgm:spPr/>
      <dgm:t>
        <a:bodyPr/>
        <a:lstStyle/>
        <a:p>
          <a:endParaRPr lang="pl-PL"/>
        </a:p>
      </dgm:t>
    </dgm:pt>
    <dgm:pt modelId="{7CA1217B-2C2A-4B49-AF6E-E904C015CD69}">
      <dgm:prSet phldrT="[Tekst]" custT="1"/>
      <dgm:spPr/>
      <dgm:t>
        <a:bodyPr/>
        <a:lstStyle/>
        <a:p>
          <a:pPr>
            <a:spcAft>
              <a:spcPts val="0"/>
            </a:spcAft>
          </a:pPr>
          <a:r>
            <a:rPr lang="pl-PL" sz="1400" dirty="0" smtClean="0">
              <a:latin typeface="Cambria" pitchFamily="18" charset="0"/>
              <a:ea typeface="Cambria" pitchFamily="18" charset="0"/>
            </a:rPr>
            <a:t>Nie pouczaj, nie moralizuj.</a:t>
          </a:r>
        </a:p>
        <a:p>
          <a:pPr>
            <a:spcAft>
              <a:spcPts val="0"/>
            </a:spcAft>
          </a:pPr>
          <a:r>
            <a:rPr lang="pl-PL" sz="1400" dirty="0" smtClean="0">
              <a:latin typeface="Cambria" pitchFamily="18" charset="0"/>
              <a:ea typeface="Cambria" pitchFamily="18" charset="0"/>
            </a:rPr>
            <a:t>Nie krytykuj  osoby, jej wyborów, zachowań.</a:t>
          </a:r>
          <a:endParaRPr lang="pl-PL" sz="1400" dirty="0">
            <a:latin typeface="Cambria" pitchFamily="18" charset="0"/>
            <a:ea typeface="Cambria" pitchFamily="18" charset="0"/>
          </a:endParaRPr>
        </a:p>
      </dgm:t>
    </dgm:pt>
    <dgm:pt modelId="{0A8404ED-9AF5-4C26-A1D9-4249E53315DC}" type="parTrans" cxnId="{04767768-B601-4DF9-9136-32BD64014995}">
      <dgm:prSet/>
      <dgm:spPr/>
      <dgm:t>
        <a:bodyPr/>
        <a:lstStyle/>
        <a:p>
          <a:endParaRPr lang="pl-PL"/>
        </a:p>
      </dgm:t>
    </dgm:pt>
    <dgm:pt modelId="{29C5C8AE-CEB0-48B4-8E54-7F659C22AEBC}" type="sibTrans" cxnId="{04767768-B601-4DF9-9136-32BD64014995}">
      <dgm:prSet/>
      <dgm:spPr/>
      <dgm:t>
        <a:bodyPr/>
        <a:lstStyle/>
        <a:p>
          <a:endParaRPr lang="pl-PL"/>
        </a:p>
      </dgm:t>
    </dgm:pt>
    <dgm:pt modelId="{28AE22BC-7603-4D26-B133-A41EC54ED57C}">
      <dgm:prSet phldrT="[Tekst]" custT="1"/>
      <dgm:spPr/>
      <dgm:t>
        <a:bodyPr/>
        <a:lstStyle/>
        <a:p>
          <a:r>
            <a:rPr lang="pl-PL" sz="2000" dirty="0" smtClean="0">
              <a:solidFill>
                <a:schemeClr val="bg1"/>
              </a:solidFill>
              <a:latin typeface="Cambria" pitchFamily="18" charset="0"/>
              <a:ea typeface="Cambria" pitchFamily="18" charset="0"/>
            </a:rPr>
            <a:t>Zadbaj o siebie </a:t>
          </a:r>
          <a:endParaRPr lang="pl-PL" sz="2000" dirty="0">
            <a:solidFill>
              <a:schemeClr val="bg1"/>
            </a:solidFill>
            <a:latin typeface="Cambria" pitchFamily="18" charset="0"/>
            <a:ea typeface="Cambria" pitchFamily="18" charset="0"/>
          </a:endParaRPr>
        </a:p>
      </dgm:t>
    </dgm:pt>
    <dgm:pt modelId="{C198E9A2-B8CB-4E37-B597-B733C0A92750}" type="parTrans" cxnId="{3EC746C3-9A5E-4FE7-920C-35E0793DD7EB}">
      <dgm:prSet/>
      <dgm:spPr/>
      <dgm:t>
        <a:bodyPr/>
        <a:lstStyle/>
        <a:p>
          <a:endParaRPr lang="pl-PL"/>
        </a:p>
      </dgm:t>
    </dgm:pt>
    <dgm:pt modelId="{60FF9874-8F5D-4B56-A9CD-B1D059835AD2}" type="sibTrans" cxnId="{3EC746C3-9A5E-4FE7-920C-35E0793DD7EB}">
      <dgm:prSet/>
      <dgm:spPr/>
      <dgm:t>
        <a:bodyPr/>
        <a:lstStyle/>
        <a:p>
          <a:endParaRPr lang="pl-PL"/>
        </a:p>
      </dgm:t>
    </dgm:pt>
    <dgm:pt modelId="{7CC57132-834F-446F-83B8-9A0E196E569A}">
      <dgm:prSet phldrT="[Tekst]" custT="1"/>
      <dgm:spPr/>
      <dgm:t>
        <a:bodyPr/>
        <a:lstStyle/>
        <a:p>
          <a:r>
            <a:rPr lang="pl-PL" sz="1400" b="0" cap="none" dirty="0" smtClean="0">
              <a:latin typeface="Cambria" pitchFamily="18" charset="0"/>
              <a:ea typeface="Cambria" pitchFamily="18" charset="0"/>
            </a:rPr>
            <a:t>Nie pozwól, aby poczucie beznadziejności udzieliło się Tobie. </a:t>
          </a:r>
          <a:endParaRPr lang="pl-PL" sz="1400" dirty="0">
            <a:latin typeface="Cambria" pitchFamily="18" charset="0"/>
            <a:ea typeface="Cambria" pitchFamily="18" charset="0"/>
          </a:endParaRPr>
        </a:p>
      </dgm:t>
    </dgm:pt>
    <dgm:pt modelId="{FFCF819A-F4B3-48A4-AB45-4D011C1F838F}" type="parTrans" cxnId="{2AB0691B-99B8-4C8E-A475-BB47DE85B675}">
      <dgm:prSet/>
      <dgm:spPr/>
      <dgm:t>
        <a:bodyPr/>
        <a:lstStyle/>
        <a:p>
          <a:endParaRPr lang="pl-PL"/>
        </a:p>
      </dgm:t>
    </dgm:pt>
    <dgm:pt modelId="{2864C821-F2CB-4905-BA71-2AF04957E85E}" type="sibTrans" cxnId="{2AB0691B-99B8-4C8E-A475-BB47DE85B675}">
      <dgm:prSet/>
      <dgm:spPr/>
      <dgm:t>
        <a:bodyPr/>
        <a:lstStyle/>
        <a:p>
          <a:endParaRPr lang="pl-PL"/>
        </a:p>
      </dgm:t>
    </dgm:pt>
    <dgm:pt modelId="{EDB902F0-7AE6-40D5-9820-7D49C44D6CA6}">
      <dgm:prSet phldrT="[Tekst]" custT="1"/>
      <dgm:spPr/>
      <dgm:t>
        <a:bodyPr/>
        <a:lstStyle/>
        <a:p>
          <a:pPr>
            <a:spcAft>
              <a:spcPts val="0"/>
            </a:spcAft>
          </a:pPr>
          <a:r>
            <a:rPr lang="pl-PL" sz="1400" dirty="0" smtClean="0">
              <a:latin typeface="Cambria" pitchFamily="18" charset="0"/>
              <a:ea typeface="Cambria" pitchFamily="18" charset="0"/>
            </a:rPr>
            <a:t>Zapewnij sobie pomoc innych osób.</a:t>
          </a:r>
        </a:p>
        <a:p>
          <a:pPr>
            <a:spcAft>
              <a:spcPts val="0"/>
            </a:spcAft>
          </a:pPr>
          <a:r>
            <a:rPr lang="pl-PL" sz="1400" dirty="0" smtClean="0">
              <a:latin typeface="Cambria" pitchFamily="18" charset="0"/>
              <a:ea typeface="Cambria" pitchFamily="18" charset="0"/>
            </a:rPr>
            <a:t>Sporządź kontrakt na życie.</a:t>
          </a:r>
          <a:r>
            <a:rPr lang="pl-PL" sz="1600" dirty="0" smtClean="0">
              <a:latin typeface="Cambria" pitchFamily="18" charset="0"/>
              <a:ea typeface="Cambria" pitchFamily="18" charset="0"/>
            </a:rPr>
            <a:t> </a:t>
          </a:r>
          <a:endParaRPr lang="pl-PL" sz="1600" dirty="0">
            <a:latin typeface="Cambria" pitchFamily="18" charset="0"/>
            <a:ea typeface="Cambria" pitchFamily="18" charset="0"/>
          </a:endParaRPr>
        </a:p>
      </dgm:t>
    </dgm:pt>
    <dgm:pt modelId="{22C17D3F-1B0A-4284-82F0-9520A50265BF}" type="parTrans" cxnId="{FE195DEC-242E-49DB-B4AB-F398B24D2C6A}">
      <dgm:prSet/>
      <dgm:spPr/>
      <dgm:t>
        <a:bodyPr/>
        <a:lstStyle/>
        <a:p>
          <a:endParaRPr lang="pl-PL"/>
        </a:p>
      </dgm:t>
    </dgm:pt>
    <dgm:pt modelId="{D1D52F54-4487-4856-A61B-8A00D4140238}" type="sibTrans" cxnId="{FE195DEC-242E-49DB-B4AB-F398B24D2C6A}">
      <dgm:prSet/>
      <dgm:spPr/>
      <dgm:t>
        <a:bodyPr/>
        <a:lstStyle/>
        <a:p>
          <a:endParaRPr lang="pl-PL"/>
        </a:p>
      </dgm:t>
    </dgm:pt>
    <dgm:pt modelId="{74182C85-575F-4AA4-80AC-7D9A96C4249B}">
      <dgm:prSet phldrT="[Tekst]" custT="1"/>
      <dgm:spPr>
        <a:solidFill>
          <a:schemeClr val="bg1"/>
        </a:solidFill>
        <a:ln>
          <a:solidFill>
            <a:srgbClr val="FF0000"/>
          </a:solidFill>
        </a:ln>
      </dgm:spPr>
      <dgm:t>
        <a:bodyPr/>
        <a:lstStyle/>
        <a:p>
          <a:r>
            <a:rPr lang="pl-PL" sz="1600" b="1" dirty="0" smtClean="0">
              <a:solidFill>
                <a:srgbClr val="FF0000"/>
              </a:solidFill>
              <a:latin typeface="Cambria" pitchFamily="18" charset="0"/>
              <a:ea typeface="Cambria" pitchFamily="18" charset="0"/>
            </a:rPr>
            <a:t>Nie zobowiązuj się do zachowania tajemnicy.</a:t>
          </a:r>
        </a:p>
        <a:p>
          <a:r>
            <a:rPr lang="pl-PL" sz="1600" b="1" dirty="0" smtClean="0">
              <a:solidFill>
                <a:srgbClr val="FF0000"/>
              </a:solidFill>
              <a:latin typeface="Cambria" pitchFamily="18" charset="0"/>
              <a:ea typeface="Cambria" pitchFamily="18" charset="0"/>
            </a:rPr>
            <a:t>Nie daj się zwieść, że kryzys minął.</a:t>
          </a:r>
        </a:p>
        <a:p>
          <a:r>
            <a:rPr lang="pl-PL" sz="1600" b="1" dirty="0" smtClean="0">
              <a:solidFill>
                <a:srgbClr val="FF0000"/>
              </a:solidFill>
              <a:latin typeface="Cambria" pitchFamily="18" charset="0"/>
              <a:ea typeface="Cambria" pitchFamily="18" charset="0"/>
            </a:rPr>
            <a:t>Uważaj na niespodziewaną poprawę nastroju.</a:t>
          </a:r>
          <a:endParaRPr lang="pl-PL" sz="1600" b="1" dirty="0">
            <a:solidFill>
              <a:srgbClr val="FF0000"/>
            </a:solidFill>
            <a:latin typeface="Cambria" pitchFamily="18" charset="0"/>
            <a:ea typeface="Cambria" pitchFamily="18" charset="0"/>
          </a:endParaRPr>
        </a:p>
      </dgm:t>
    </dgm:pt>
    <dgm:pt modelId="{1EC12409-369F-4154-BF90-EEFF0DF8AFED}" type="parTrans" cxnId="{49038D6F-ECD8-4D5E-B225-8579F5135AAC}">
      <dgm:prSet/>
      <dgm:spPr/>
      <dgm:t>
        <a:bodyPr/>
        <a:lstStyle/>
        <a:p>
          <a:endParaRPr lang="pl-PL"/>
        </a:p>
      </dgm:t>
    </dgm:pt>
    <dgm:pt modelId="{5F0B8B8A-B904-49CD-B298-D068F868E276}" type="sibTrans" cxnId="{49038D6F-ECD8-4D5E-B225-8579F5135AAC}">
      <dgm:prSet/>
      <dgm:spPr/>
      <dgm:t>
        <a:bodyPr/>
        <a:lstStyle/>
        <a:p>
          <a:endParaRPr lang="pl-PL"/>
        </a:p>
      </dgm:t>
    </dgm:pt>
    <dgm:pt modelId="{70ABDA60-7AD1-4994-839E-B0671B5565E1}" type="pres">
      <dgm:prSet presAssocID="{8AF0B675-E03D-4C35-AFD6-1C5A45533F9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80C5B31-2EF5-45AE-8D48-92A5DA7192A2}" type="pres">
      <dgm:prSet presAssocID="{74182C85-575F-4AA4-80AC-7D9A96C4249B}" presName="boxAndChildren" presStyleCnt="0"/>
      <dgm:spPr/>
    </dgm:pt>
    <dgm:pt modelId="{5B1D5817-059D-42AC-93CD-5FE46D7FB876}" type="pres">
      <dgm:prSet presAssocID="{74182C85-575F-4AA4-80AC-7D9A96C4249B}" presName="parentTextBox" presStyleLbl="node1" presStyleIdx="0" presStyleCnt="3"/>
      <dgm:spPr/>
      <dgm:t>
        <a:bodyPr/>
        <a:lstStyle/>
        <a:p>
          <a:endParaRPr lang="pl-PL"/>
        </a:p>
      </dgm:t>
    </dgm:pt>
    <dgm:pt modelId="{01DF4EB3-9BD3-477B-9869-E2B1BB099ED2}" type="pres">
      <dgm:prSet presAssocID="{60FF9874-8F5D-4B56-A9CD-B1D059835AD2}" presName="sp" presStyleCnt="0"/>
      <dgm:spPr/>
    </dgm:pt>
    <dgm:pt modelId="{3FEB0F70-3D27-41CF-B71F-69717F7039A0}" type="pres">
      <dgm:prSet presAssocID="{28AE22BC-7603-4D26-B133-A41EC54ED57C}" presName="arrowAndChildren" presStyleCnt="0"/>
      <dgm:spPr/>
    </dgm:pt>
    <dgm:pt modelId="{EA0C889D-F39F-4EF8-9EEA-BA679A350251}" type="pres">
      <dgm:prSet presAssocID="{28AE22BC-7603-4D26-B133-A41EC54ED57C}" presName="parentTextArrow" presStyleLbl="node1" presStyleIdx="0" presStyleCnt="3"/>
      <dgm:spPr/>
      <dgm:t>
        <a:bodyPr/>
        <a:lstStyle/>
        <a:p>
          <a:endParaRPr lang="pl-PL"/>
        </a:p>
      </dgm:t>
    </dgm:pt>
    <dgm:pt modelId="{C05D8E06-A712-442A-84B8-219026BFA85C}" type="pres">
      <dgm:prSet presAssocID="{28AE22BC-7603-4D26-B133-A41EC54ED57C}" presName="arrow" presStyleLbl="node1" presStyleIdx="1" presStyleCnt="3" custLinFactNeighborX="328" custLinFactNeighborY="4754"/>
      <dgm:spPr/>
      <dgm:t>
        <a:bodyPr/>
        <a:lstStyle/>
        <a:p>
          <a:endParaRPr lang="pl-PL"/>
        </a:p>
      </dgm:t>
    </dgm:pt>
    <dgm:pt modelId="{D91998F8-B69A-49FA-80D9-E69BA06BAFC0}" type="pres">
      <dgm:prSet presAssocID="{28AE22BC-7603-4D26-B133-A41EC54ED57C}" presName="descendantArrow" presStyleCnt="0"/>
      <dgm:spPr/>
    </dgm:pt>
    <dgm:pt modelId="{CB5C3C62-9BB0-4FE7-8D13-F141DD70A32F}" type="pres">
      <dgm:prSet presAssocID="{7CC57132-834F-446F-83B8-9A0E196E569A}" presName="childTextArrow" presStyleLbl="fgAccFollowNode1" presStyleIdx="0" presStyleCnt="4" custScaleX="145981" custScaleY="13021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0FEB24F-9056-47A9-8863-673C45EF4452}" type="pres">
      <dgm:prSet presAssocID="{EDB902F0-7AE6-40D5-9820-7D49C44D6CA6}" presName="childTextArrow" presStyleLbl="fgAccFollowNode1" presStyleIdx="1" presStyleCnt="4" custScaleX="146147" custScaleY="130216" custLinFactNeighborX="-2311" custLinFactNeighborY="-101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94AAD81-207F-4B52-A129-65BCAA38E56D}" type="pres">
      <dgm:prSet presAssocID="{6F8102F7-841F-4488-B4F4-056D8E5E62AF}" presName="sp" presStyleCnt="0"/>
      <dgm:spPr/>
    </dgm:pt>
    <dgm:pt modelId="{822A733A-242B-4F3D-ADCD-FD7996BAEFEC}" type="pres">
      <dgm:prSet presAssocID="{28D035A5-9C3E-4194-A1CE-051D2457A9D6}" presName="arrowAndChildren" presStyleCnt="0"/>
      <dgm:spPr/>
    </dgm:pt>
    <dgm:pt modelId="{C4F7BFEA-A0FF-493B-B5D6-2F3917D88BF1}" type="pres">
      <dgm:prSet presAssocID="{28D035A5-9C3E-4194-A1CE-051D2457A9D6}" presName="parentTextArrow" presStyleLbl="node1" presStyleIdx="1" presStyleCnt="3"/>
      <dgm:spPr/>
      <dgm:t>
        <a:bodyPr/>
        <a:lstStyle/>
        <a:p>
          <a:endParaRPr lang="pl-PL"/>
        </a:p>
      </dgm:t>
    </dgm:pt>
    <dgm:pt modelId="{70D8ADB4-3E59-40CD-9AEB-696116FE503B}" type="pres">
      <dgm:prSet presAssocID="{28D035A5-9C3E-4194-A1CE-051D2457A9D6}" presName="arrow" presStyleLbl="node1" presStyleIdx="2" presStyleCnt="3"/>
      <dgm:spPr/>
      <dgm:t>
        <a:bodyPr/>
        <a:lstStyle/>
        <a:p>
          <a:endParaRPr lang="pl-PL"/>
        </a:p>
      </dgm:t>
    </dgm:pt>
    <dgm:pt modelId="{964D449F-E321-43BD-AEAD-0A99A76B3CC4}" type="pres">
      <dgm:prSet presAssocID="{28D035A5-9C3E-4194-A1CE-051D2457A9D6}" presName="descendantArrow" presStyleCnt="0"/>
      <dgm:spPr/>
    </dgm:pt>
    <dgm:pt modelId="{B08E4187-79E2-4D9A-9740-BF780558B794}" type="pres">
      <dgm:prSet presAssocID="{44B73673-9A0F-4127-825E-F5AA8D4C318E}" presName="childTextArrow" presStyleLbl="fgAccFollowNode1" presStyleIdx="2" presStyleCnt="4" custScaleY="13569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674377B-6AF4-4667-AEB7-D9E5F413A64B}" type="pres">
      <dgm:prSet presAssocID="{7CA1217B-2C2A-4B49-AF6E-E904C015CD69}" presName="childTextArrow" presStyleLbl="fgAccFollowNode1" presStyleIdx="3" presStyleCnt="4" custScaleY="13569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4767768-B601-4DF9-9136-32BD64014995}" srcId="{28D035A5-9C3E-4194-A1CE-051D2457A9D6}" destId="{7CA1217B-2C2A-4B49-AF6E-E904C015CD69}" srcOrd="1" destOrd="0" parTransId="{0A8404ED-9AF5-4C26-A1D9-4249E53315DC}" sibTransId="{29C5C8AE-CEB0-48B4-8E54-7F659C22AEBC}"/>
    <dgm:cxn modelId="{9244B7EF-FDF9-4FF9-974B-9A359BC9ADD7}" srcId="{8AF0B675-E03D-4C35-AFD6-1C5A45533F9A}" destId="{28D035A5-9C3E-4194-A1CE-051D2457A9D6}" srcOrd="0" destOrd="0" parTransId="{CFD90851-9E4E-4027-86CC-E1210CD7FD44}" sibTransId="{6F8102F7-841F-4488-B4F4-056D8E5E62AF}"/>
    <dgm:cxn modelId="{FE195DEC-242E-49DB-B4AB-F398B24D2C6A}" srcId="{28AE22BC-7603-4D26-B133-A41EC54ED57C}" destId="{EDB902F0-7AE6-40D5-9820-7D49C44D6CA6}" srcOrd="1" destOrd="0" parTransId="{22C17D3F-1B0A-4284-82F0-9520A50265BF}" sibTransId="{D1D52F54-4487-4856-A61B-8A00D4140238}"/>
    <dgm:cxn modelId="{3EC746C3-9A5E-4FE7-920C-35E0793DD7EB}" srcId="{8AF0B675-E03D-4C35-AFD6-1C5A45533F9A}" destId="{28AE22BC-7603-4D26-B133-A41EC54ED57C}" srcOrd="1" destOrd="0" parTransId="{C198E9A2-B8CB-4E37-B597-B733C0A92750}" sibTransId="{60FF9874-8F5D-4B56-A9CD-B1D059835AD2}"/>
    <dgm:cxn modelId="{7847B238-8CAD-456D-B7F7-EA9865FB08F1}" srcId="{28D035A5-9C3E-4194-A1CE-051D2457A9D6}" destId="{44B73673-9A0F-4127-825E-F5AA8D4C318E}" srcOrd="0" destOrd="0" parTransId="{D0C93CEF-B521-4E35-A91F-5C133E038711}" sibTransId="{C434B165-6677-4173-AE2C-CFAE4BE4D827}"/>
    <dgm:cxn modelId="{2F899A6A-7060-4DAA-B2D9-6BDAA5669A54}" type="presOf" srcId="{8AF0B675-E03D-4C35-AFD6-1C5A45533F9A}" destId="{70ABDA60-7AD1-4994-839E-B0671B5565E1}" srcOrd="0" destOrd="0" presId="urn:microsoft.com/office/officeart/2005/8/layout/process4"/>
    <dgm:cxn modelId="{2AB0691B-99B8-4C8E-A475-BB47DE85B675}" srcId="{28AE22BC-7603-4D26-B133-A41EC54ED57C}" destId="{7CC57132-834F-446F-83B8-9A0E196E569A}" srcOrd="0" destOrd="0" parTransId="{FFCF819A-F4B3-48A4-AB45-4D011C1F838F}" sibTransId="{2864C821-F2CB-4905-BA71-2AF04957E85E}"/>
    <dgm:cxn modelId="{EA84D7EF-8761-4987-BF35-A3C47A18407D}" type="presOf" srcId="{28D035A5-9C3E-4194-A1CE-051D2457A9D6}" destId="{C4F7BFEA-A0FF-493B-B5D6-2F3917D88BF1}" srcOrd="0" destOrd="0" presId="urn:microsoft.com/office/officeart/2005/8/layout/process4"/>
    <dgm:cxn modelId="{FC97932C-A608-4F09-B697-BD19519E8850}" type="presOf" srcId="{7CC57132-834F-446F-83B8-9A0E196E569A}" destId="{CB5C3C62-9BB0-4FE7-8D13-F141DD70A32F}" srcOrd="0" destOrd="0" presId="urn:microsoft.com/office/officeart/2005/8/layout/process4"/>
    <dgm:cxn modelId="{CD356159-756A-48FD-AD83-FE1304A5A028}" type="presOf" srcId="{28AE22BC-7603-4D26-B133-A41EC54ED57C}" destId="{EA0C889D-F39F-4EF8-9EEA-BA679A350251}" srcOrd="0" destOrd="0" presId="urn:microsoft.com/office/officeart/2005/8/layout/process4"/>
    <dgm:cxn modelId="{E62B1509-6644-4D3C-B34D-049ABBE8CF61}" type="presOf" srcId="{EDB902F0-7AE6-40D5-9820-7D49C44D6CA6}" destId="{00FEB24F-9056-47A9-8863-673C45EF4452}" srcOrd="0" destOrd="0" presId="urn:microsoft.com/office/officeart/2005/8/layout/process4"/>
    <dgm:cxn modelId="{F597DAB4-FC54-4030-B60B-A8993BDE02FB}" type="presOf" srcId="{7CA1217B-2C2A-4B49-AF6E-E904C015CD69}" destId="{B674377B-6AF4-4667-AEB7-D9E5F413A64B}" srcOrd="0" destOrd="0" presId="urn:microsoft.com/office/officeart/2005/8/layout/process4"/>
    <dgm:cxn modelId="{B138F97C-7AE5-434A-A862-C85D44D25BDD}" type="presOf" srcId="{44B73673-9A0F-4127-825E-F5AA8D4C318E}" destId="{B08E4187-79E2-4D9A-9740-BF780558B794}" srcOrd="0" destOrd="0" presId="urn:microsoft.com/office/officeart/2005/8/layout/process4"/>
    <dgm:cxn modelId="{86CC7C65-1F9F-4C43-8675-BD05A45ACCCD}" type="presOf" srcId="{28D035A5-9C3E-4194-A1CE-051D2457A9D6}" destId="{70D8ADB4-3E59-40CD-9AEB-696116FE503B}" srcOrd="1" destOrd="0" presId="urn:microsoft.com/office/officeart/2005/8/layout/process4"/>
    <dgm:cxn modelId="{49038D6F-ECD8-4D5E-B225-8579F5135AAC}" srcId="{8AF0B675-E03D-4C35-AFD6-1C5A45533F9A}" destId="{74182C85-575F-4AA4-80AC-7D9A96C4249B}" srcOrd="2" destOrd="0" parTransId="{1EC12409-369F-4154-BF90-EEFF0DF8AFED}" sibTransId="{5F0B8B8A-B904-49CD-B298-D068F868E276}"/>
    <dgm:cxn modelId="{339344F7-9AAF-4D18-92C9-F899E544B178}" type="presOf" srcId="{74182C85-575F-4AA4-80AC-7D9A96C4249B}" destId="{5B1D5817-059D-42AC-93CD-5FE46D7FB876}" srcOrd="0" destOrd="0" presId="urn:microsoft.com/office/officeart/2005/8/layout/process4"/>
    <dgm:cxn modelId="{923FAF8D-ED40-4FD0-8008-877F65601A26}" type="presOf" srcId="{28AE22BC-7603-4D26-B133-A41EC54ED57C}" destId="{C05D8E06-A712-442A-84B8-219026BFA85C}" srcOrd="1" destOrd="0" presId="urn:microsoft.com/office/officeart/2005/8/layout/process4"/>
    <dgm:cxn modelId="{B93B5373-2CC2-4427-907E-50E7EF71D922}" type="presParOf" srcId="{70ABDA60-7AD1-4994-839E-B0671B5565E1}" destId="{580C5B31-2EF5-45AE-8D48-92A5DA7192A2}" srcOrd="0" destOrd="0" presId="urn:microsoft.com/office/officeart/2005/8/layout/process4"/>
    <dgm:cxn modelId="{5144DDF1-DE62-44E2-BAFF-4BC79B800FA2}" type="presParOf" srcId="{580C5B31-2EF5-45AE-8D48-92A5DA7192A2}" destId="{5B1D5817-059D-42AC-93CD-5FE46D7FB876}" srcOrd="0" destOrd="0" presId="urn:microsoft.com/office/officeart/2005/8/layout/process4"/>
    <dgm:cxn modelId="{97345F3B-E019-4823-A5C9-774D2982A242}" type="presParOf" srcId="{70ABDA60-7AD1-4994-839E-B0671B5565E1}" destId="{01DF4EB3-9BD3-477B-9869-E2B1BB099ED2}" srcOrd="1" destOrd="0" presId="urn:microsoft.com/office/officeart/2005/8/layout/process4"/>
    <dgm:cxn modelId="{0E8408AA-0E30-4B3A-9352-93515574CD12}" type="presParOf" srcId="{70ABDA60-7AD1-4994-839E-B0671B5565E1}" destId="{3FEB0F70-3D27-41CF-B71F-69717F7039A0}" srcOrd="2" destOrd="0" presId="urn:microsoft.com/office/officeart/2005/8/layout/process4"/>
    <dgm:cxn modelId="{40A63227-1B79-416E-A2CD-975FDCBFBDED}" type="presParOf" srcId="{3FEB0F70-3D27-41CF-B71F-69717F7039A0}" destId="{EA0C889D-F39F-4EF8-9EEA-BA679A350251}" srcOrd="0" destOrd="0" presId="urn:microsoft.com/office/officeart/2005/8/layout/process4"/>
    <dgm:cxn modelId="{BC534A54-A05E-4ECD-A8A0-D5E4807BC31E}" type="presParOf" srcId="{3FEB0F70-3D27-41CF-B71F-69717F7039A0}" destId="{C05D8E06-A712-442A-84B8-219026BFA85C}" srcOrd="1" destOrd="0" presId="urn:microsoft.com/office/officeart/2005/8/layout/process4"/>
    <dgm:cxn modelId="{C4B5533D-EF62-4200-9BA0-38178502D748}" type="presParOf" srcId="{3FEB0F70-3D27-41CF-B71F-69717F7039A0}" destId="{D91998F8-B69A-49FA-80D9-E69BA06BAFC0}" srcOrd="2" destOrd="0" presId="urn:microsoft.com/office/officeart/2005/8/layout/process4"/>
    <dgm:cxn modelId="{9EDDF0F4-3949-4ABF-AD53-E8E08BA63708}" type="presParOf" srcId="{D91998F8-B69A-49FA-80D9-E69BA06BAFC0}" destId="{CB5C3C62-9BB0-4FE7-8D13-F141DD70A32F}" srcOrd="0" destOrd="0" presId="urn:microsoft.com/office/officeart/2005/8/layout/process4"/>
    <dgm:cxn modelId="{5248BC7F-4FFC-45FA-A012-39B097533DCC}" type="presParOf" srcId="{D91998F8-B69A-49FA-80D9-E69BA06BAFC0}" destId="{00FEB24F-9056-47A9-8863-673C45EF4452}" srcOrd="1" destOrd="0" presId="urn:microsoft.com/office/officeart/2005/8/layout/process4"/>
    <dgm:cxn modelId="{57183345-194B-415B-9D1B-6A054F499EFE}" type="presParOf" srcId="{70ABDA60-7AD1-4994-839E-B0671B5565E1}" destId="{794AAD81-207F-4B52-A129-65BCAA38E56D}" srcOrd="3" destOrd="0" presId="urn:microsoft.com/office/officeart/2005/8/layout/process4"/>
    <dgm:cxn modelId="{FD647C69-60A6-4EF4-A237-25F7A66E93A1}" type="presParOf" srcId="{70ABDA60-7AD1-4994-839E-B0671B5565E1}" destId="{822A733A-242B-4F3D-ADCD-FD7996BAEFEC}" srcOrd="4" destOrd="0" presId="urn:microsoft.com/office/officeart/2005/8/layout/process4"/>
    <dgm:cxn modelId="{653593FF-5E8D-4389-877A-3F4D5669620E}" type="presParOf" srcId="{822A733A-242B-4F3D-ADCD-FD7996BAEFEC}" destId="{C4F7BFEA-A0FF-493B-B5D6-2F3917D88BF1}" srcOrd="0" destOrd="0" presId="urn:microsoft.com/office/officeart/2005/8/layout/process4"/>
    <dgm:cxn modelId="{9744E0E8-FB57-46B6-8F22-841B0F1982FC}" type="presParOf" srcId="{822A733A-242B-4F3D-ADCD-FD7996BAEFEC}" destId="{70D8ADB4-3E59-40CD-9AEB-696116FE503B}" srcOrd="1" destOrd="0" presId="urn:microsoft.com/office/officeart/2005/8/layout/process4"/>
    <dgm:cxn modelId="{53F4B660-AB06-43EF-87B6-FA064A421DB5}" type="presParOf" srcId="{822A733A-242B-4F3D-ADCD-FD7996BAEFEC}" destId="{964D449F-E321-43BD-AEAD-0A99A76B3CC4}" srcOrd="2" destOrd="0" presId="urn:microsoft.com/office/officeart/2005/8/layout/process4"/>
    <dgm:cxn modelId="{9FAC518B-4775-4A3A-BE19-CBADC850BE96}" type="presParOf" srcId="{964D449F-E321-43BD-AEAD-0A99A76B3CC4}" destId="{B08E4187-79E2-4D9A-9740-BF780558B794}" srcOrd="0" destOrd="0" presId="urn:microsoft.com/office/officeart/2005/8/layout/process4"/>
    <dgm:cxn modelId="{E1F7B975-79CE-4B98-A943-DA7AF022079C}" type="presParOf" srcId="{964D449F-E321-43BD-AEAD-0A99A76B3CC4}" destId="{B674377B-6AF4-4667-AEB7-D9E5F413A64B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E75493-F4F3-4D0E-A152-ABCD6A2E7DF0}">
      <dsp:nvSpPr>
        <dsp:cNvPr id="0" name=""/>
        <dsp:cNvSpPr/>
      </dsp:nvSpPr>
      <dsp:spPr>
        <a:xfrm>
          <a:off x="74385" y="0"/>
          <a:ext cx="5171504" cy="5171504"/>
        </a:xfrm>
        <a:prstGeom prst="triangle">
          <a:avLst/>
        </a:prstGeom>
        <a:gradFill flip="none" rotWithShape="0">
          <a:gsLst>
            <a:gs pos="0">
              <a:srgbClr val="C00000">
                <a:tint val="66000"/>
                <a:satMod val="160000"/>
              </a:srgbClr>
            </a:gs>
            <a:gs pos="50000">
              <a:srgbClr val="C00000">
                <a:tint val="44500"/>
                <a:satMod val="160000"/>
              </a:srgbClr>
            </a:gs>
            <a:gs pos="100000">
              <a:srgbClr val="C00000">
                <a:tint val="23500"/>
                <a:satMod val="160000"/>
              </a:srgbClr>
            </a:gs>
          </a:gsLst>
          <a:lin ang="54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575BDD2-1C79-4F53-9A98-73E0604ABF6D}">
      <dsp:nvSpPr>
        <dsp:cNvPr id="0" name=""/>
        <dsp:cNvSpPr/>
      </dsp:nvSpPr>
      <dsp:spPr>
        <a:xfrm>
          <a:off x="2673650" y="534258"/>
          <a:ext cx="3361477" cy="91915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400" kern="1200" dirty="0">
              <a:latin typeface="Cambria" panose="02040503050406030204" pitchFamily="18" charset="0"/>
              <a:ea typeface="Cambria" panose="02040503050406030204" pitchFamily="18" charset="0"/>
            </a:rPr>
            <a:t>Samobójstwo dokonane</a:t>
          </a:r>
        </a:p>
      </dsp:txBody>
      <dsp:txXfrm>
        <a:off x="2718519" y="579127"/>
        <a:ext cx="3271739" cy="829416"/>
      </dsp:txXfrm>
    </dsp:sp>
    <dsp:sp modelId="{B2B40DAD-A058-410F-9056-ED7979EFAC8B}">
      <dsp:nvSpPr>
        <dsp:cNvPr id="0" name=""/>
        <dsp:cNvSpPr/>
      </dsp:nvSpPr>
      <dsp:spPr>
        <a:xfrm>
          <a:off x="2660137" y="1551703"/>
          <a:ext cx="3361477" cy="919154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rgbClr val="FF000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>
              <a:latin typeface="Cambria" panose="02040503050406030204" pitchFamily="18" charset="0"/>
              <a:ea typeface="Cambria" panose="02040503050406030204" pitchFamily="18" charset="0"/>
            </a:rPr>
            <a:t>Próby</a:t>
          </a:r>
          <a:endParaRPr lang="pl-PL" sz="32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705006" y="1596572"/>
        <a:ext cx="3271739" cy="829416"/>
      </dsp:txXfrm>
    </dsp:sp>
    <dsp:sp modelId="{FEB52D91-3548-48EC-A912-C25D852975D0}">
      <dsp:nvSpPr>
        <dsp:cNvPr id="0" name=""/>
        <dsp:cNvSpPr/>
      </dsp:nvSpPr>
      <dsp:spPr>
        <a:xfrm>
          <a:off x="2660137" y="2585751"/>
          <a:ext cx="3361477" cy="91915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C00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>
              <a:latin typeface="Cambria" panose="02040503050406030204" pitchFamily="18" charset="0"/>
              <a:ea typeface="Cambria" panose="02040503050406030204" pitchFamily="18" charset="0"/>
            </a:rPr>
            <a:t>Plany</a:t>
          </a:r>
          <a:endParaRPr lang="pl-PL" sz="32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705006" y="2630620"/>
        <a:ext cx="3271739" cy="829416"/>
      </dsp:txXfrm>
    </dsp:sp>
    <dsp:sp modelId="{E18160EE-27EE-485F-A068-1D77000332E7}">
      <dsp:nvSpPr>
        <dsp:cNvPr id="0" name=""/>
        <dsp:cNvSpPr/>
      </dsp:nvSpPr>
      <dsp:spPr>
        <a:xfrm>
          <a:off x="2660137" y="3619800"/>
          <a:ext cx="3361477" cy="91915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400" kern="1200" dirty="0">
              <a:latin typeface="Cambria" panose="02040503050406030204" pitchFamily="18" charset="0"/>
              <a:ea typeface="Cambria" panose="02040503050406030204" pitchFamily="18" charset="0"/>
            </a:rPr>
            <a:t>Myśli o samobójstwie</a:t>
          </a:r>
        </a:p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kern="1200" dirty="0"/>
        </a:p>
      </dsp:txBody>
      <dsp:txXfrm>
        <a:off x="2705006" y="3664669"/>
        <a:ext cx="3271739" cy="8294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CF51F7-6AAC-4BCB-91F8-C30B41BD61FF}">
      <dsp:nvSpPr>
        <dsp:cNvPr id="0" name=""/>
        <dsp:cNvSpPr/>
      </dsp:nvSpPr>
      <dsp:spPr>
        <a:xfrm>
          <a:off x="0" y="22373"/>
          <a:ext cx="8302625" cy="1747220"/>
        </a:xfrm>
        <a:prstGeom prst="roundRect">
          <a:avLst/>
        </a:prstGeom>
        <a:solidFill>
          <a:schemeClr val="bg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i="1" kern="1200" dirty="0">
              <a:latin typeface="Cambria" pitchFamily="18" charset="0"/>
              <a:ea typeface="Cambria" pitchFamily="18" charset="0"/>
            </a:rPr>
            <a:t>Zawężenie  świata uczuć </a:t>
          </a:r>
          <a:r>
            <a:rPr lang="pl-PL" sz="1400" kern="1200" dirty="0" smtClean="0">
              <a:latin typeface="Cambria" pitchFamily="18" charset="0"/>
              <a:ea typeface="Cambria" pitchFamily="18" charset="0"/>
            </a:rPr>
            <a:t>– </a:t>
          </a:r>
          <a:r>
            <a:rPr lang="pl-PL" sz="1400" kern="1200" dirty="0">
              <a:latin typeface="Cambria" pitchFamily="18" charset="0"/>
              <a:ea typeface="Cambria" pitchFamily="18" charset="0"/>
            </a:rPr>
            <a:t>pesymizm, apatia, lęk, </a:t>
          </a:r>
          <a:r>
            <a:rPr lang="pl-PL" sz="1400" kern="1200" dirty="0" smtClean="0">
              <a:latin typeface="Cambria" pitchFamily="18" charset="0"/>
              <a:ea typeface="Cambria" pitchFamily="18" charset="0"/>
            </a:rPr>
            <a:t>poczucie </a:t>
          </a:r>
          <a:r>
            <a:rPr lang="pl-PL" sz="1400" kern="1200" dirty="0">
              <a:latin typeface="Cambria" pitchFamily="18" charset="0"/>
              <a:ea typeface="Cambria" pitchFamily="18" charset="0"/>
            </a:rPr>
            <a:t>winy, złość,  </a:t>
          </a:r>
          <a:r>
            <a:rPr lang="pl-PL" sz="1400" kern="1200" dirty="0" smtClean="0">
              <a:latin typeface="Cambria" pitchFamily="18" charset="0"/>
              <a:ea typeface="Cambria" pitchFamily="18" charset="0"/>
            </a:rPr>
            <a:t>wyczerpanie psychofizyczne, co ukierunkowuje </a:t>
          </a:r>
          <a:r>
            <a:rPr lang="pl-PL" sz="1400" kern="1200" dirty="0">
              <a:latin typeface="Cambria" pitchFamily="18" charset="0"/>
              <a:ea typeface="Cambria" pitchFamily="18" charset="0"/>
            </a:rPr>
            <a:t>sposób myślenia i działania, </a:t>
          </a:r>
          <a:r>
            <a:rPr lang="pl-PL" sz="1400" kern="1200" dirty="0" smtClean="0">
              <a:latin typeface="Cambria" pitchFamily="18" charset="0"/>
              <a:ea typeface="Cambria" pitchFamily="18" charset="0"/>
            </a:rPr>
            <a:t>osłabia racjonalne </a:t>
          </a:r>
          <a:r>
            <a:rPr lang="pl-PL" sz="1400" kern="1200" dirty="0">
              <a:latin typeface="Cambria" pitchFamily="18" charset="0"/>
              <a:ea typeface="Cambria" pitchFamily="18" charset="0"/>
            </a:rPr>
            <a:t>myślenie, </a:t>
          </a:r>
          <a:r>
            <a:rPr lang="pl-PL" sz="1400" kern="1200" dirty="0" smtClean="0">
              <a:latin typeface="Cambria" pitchFamily="18" charset="0"/>
              <a:ea typeface="Cambria" pitchFamily="18" charset="0"/>
            </a:rPr>
            <a:t>przybiera natrętny </a:t>
          </a:r>
          <a:r>
            <a:rPr lang="pl-PL" sz="1400" kern="1200" dirty="0">
              <a:latin typeface="Cambria" pitchFamily="18" charset="0"/>
              <a:ea typeface="Cambria" pitchFamily="18" charset="0"/>
            </a:rPr>
            <a:t>charakter, tzw. „widzenie tunelowe”, czego skutkiem jest brak dostrzegania możliwości </a:t>
          </a:r>
          <a:r>
            <a:rPr lang="pl-PL" sz="1400" kern="1200" dirty="0" smtClean="0">
              <a:latin typeface="Cambria" pitchFamily="18" charset="0"/>
              <a:ea typeface="Cambria" pitchFamily="18" charset="0"/>
            </a:rPr>
            <a:t>rozwiązania problemów.  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i="1" kern="1200" cap="none" dirty="0" smtClean="0">
              <a:latin typeface="Cambria" pitchFamily="18" charset="0"/>
              <a:ea typeface="Cambria" pitchFamily="18" charset="0"/>
            </a:rPr>
            <a:t>Nasilenie się objawów przedłużonego stresu </a:t>
          </a:r>
          <a:r>
            <a:rPr lang="pl-PL" sz="1400" b="0" kern="1200" cap="none" dirty="0" smtClean="0">
              <a:latin typeface="Cambria" pitchFamily="18" charset="0"/>
              <a:ea typeface="Cambria" pitchFamily="18" charset="0"/>
            </a:rPr>
            <a:t>– m. in. bóle, bezsenność, wahania nastrojów z przewagą smutku, zniechęcenia, trudności w wykonywaniu codziennych, rutynowych, czynności, utrata zdolności do odczuwania przyjemności, środki psychoaktywne.</a:t>
          </a:r>
          <a:endParaRPr lang="pl-PL" sz="1400" kern="1200" dirty="0">
            <a:latin typeface="Cambria" pitchFamily="18" charset="0"/>
            <a:ea typeface="Cambria" pitchFamily="18" charset="0"/>
          </a:endParaRPr>
        </a:p>
      </dsp:txBody>
      <dsp:txXfrm>
        <a:off x="85292" y="107665"/>
        <a:ext cx="8132041" cy="1576636"/>
      </dsp:txXfrm>
    </dsp:sp>
    <dsp:sp modelId="{EF93790B-9958-4142-8658-0C649BF63020}">
      <dsp:nvSpPr>
        <dsp:cNvPr id="0" name=""/>
        <dsp:cNvSpPr/>
      </dsp:nvSpPr>
      <dsp:spPr>
        <a:xfrm>
          <a:off x="0" y="1980766"/>
          <a:ext cx="8302625" cy="734579"/>
        </a:xfrm>
        <a:prstGeom prst="roundRect">
          <a:avLst/>
        </a:prstGeom>
        <a:solidFill>
          <a:schemeClr val="bg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i="1" kern="1200" dirty="0">
              <a:latin typeface="Cambria" pitchFamily="18" charset="0"/>
              <a:ea typeface="Cambria" pitchFamily="18" charset="0"/>
            </a:rPr>
            <a:t>Zawężenie stosunków międzyludzkich</a:t>
          </a:r>
          <a:r>
            <a:rPr lang="pl-PL" sz="1400" kern="1200" dirty="0">
              <a:latin typeface="Cambria" pitchFamily="18" charset="0"/>
              <a:ea typeface="Cambria" pitchFamily="18" charset="0"/>
            </a:rPr>
            <a:t> – unikanie kontaktu z ludźmi, zrywanie znajomości, dewaluacja kontaktów, zamykanie się w sobie, poczucie osamotnienia, </a:t>
          </a:r>
          <a:r>
            <a:rPr lang="pl-PL" sz="1400" kern="1200" dirty="0" smtClean="0">
              <a:latin typeface="Cambria" pitchFamily="18" charset="0"/>
              <a:ea typeface="Cambria" pitchFamily="18" charset="0"/>
            </a:rPr>
            <a:t>niezrozumienia, alienacji, </a:t>
          </a:r>
          <a:r>
            <a:rPr lang="pl-PL" sz="1400" kern="1200" dirty="0">
              <a:latin typeface="Cambria" pitchFamily="18" charset="0"/>
              <a:ea typeface="Cambria" pitchFamily="18" charset="0"/>
            </a:rPr>
            <a:t>opuszczenia.</a:t>
          </a:r>
        </a:p>
      </dsp:txBody>
      <dsp:txXfrm>
        <a:off x="35859" y="2016625"/>
        <a:ext cx="8230907" cy="662861"/>
      </dsp:txXfrm>
    </dsp:sp>
    <dsp:sp modelId="{4D0367E4-5BBD-4FCA-84DD-41A4513F5D5F}">
      <dsp:nvSpPr>
        <dsp:cNvPr id="0" name=""/>
        <dsp:cNvSpPr/>
      </dsp:nvSpPr>
      <dsp:spPr>
        <a:xfrm>
          <a:off x="0" y="2899665"/>
          <a:ext cx="8302625" cy="1498687"/>
        </a:xfrm>
        <a:prstGeom prst="roundRect">
          <a:avLst/>
        </a:prstGeom>
        <a:solidFill>
          <a:schemeClr val="bg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i="1" kern="1200" dirty="0">
              <a:latin typeface="Cambria" pitchFamily="18" charset="0"/>
              <a:ea typeface="Cambria" pitchFamily="18" charset="0"/>
            </a:rPr>
            <a:t>Zawężenie świata wartości</a:t>
          </a:r>
          <a:r>
            <a:rPr lang="pl-PL" sz="1400" kern="1200" dirty="0">
              <a:latin typeface="Cambria" pitchFamily="18" charset="0"/>
              <a:ea typeface="Cambria" pitchFamily="18" charset="0"/>
            </a:rPr>
            <a:t> – dewaluacja wartości, utrata sensu życia, wiary, znaczenia wagi życia, brak poczucia wartości własnej osoby, dominacja ocen subiektywnych, przyjęcie innego systemu wartości  niż ten obowiązujący. </a:t>
          </a:r>
          <a:r>
            <a:rPr lang="pl-PL" sz="1400" kern="1200" dirty="0" smtClean="0">
              <a:latin typeface="Cambria" pitchFamily="18" charset="0"/>
              <a:ea typeface="Cambria" pitchFamily="18" charset="0"/>
            </a:rPr>
            <a:t> </a:t>
          </a:r>
          <a:r>
            <a:rPr lang="pl-PL" sz="1400" i="1" kern="1200" dirty="0" smtClean="0">
              <a:latin typeface="Cambria" pitchFamily="18" charset="0"/>
              <a:ea typeface="Cambria" pitchFamily="18" charset="0"/>
            </a:rPr>
            <a:t>Utrata zainteresowania sprawami dotychczas ważnymi. </a:t>
          </a:r>
          <a:r>
            <a:rPr lang="pl-PL" sz="1400" i="1" kern="1200" cap="none" dirty="0" smtClean="0">
              <a:latin typeface="Cambria" pitchFamily="18" charset="0"/>
              <a:ea typeface="Cambria" pitchFamily="18" charset="0"/>
            </a:rPr>
            <a:t>Zainteresowanie sprawami śmierci</a:t>
          </a:r>
          <a:r>
            <a:rPr lang="pl-PL" sz="1400" i="0" kern="1200" cap="none" dirty="0" smtClean="0">
              <a:latin typeface="Cambria" pitchFamily="18" charset="0"/>
              <a:ea typeface="Cambria" pitchFamily="18" charset="0"/>
            </a:rPr>
            <a:t> </a:t>
          </a:r>
          <a:r>
            <a:rPr lang="pl-PL" sz="1400" b="0" i="0" kern="1200" cap="none" dirty="0" smtClean="0">
              <a:latin typeface="Cambria" pitchFamily="18" charset="0"/>
              <a:ea typeface="Cambria" pitchFamily="18" charset="0"/>
            </a:rPr>
            <a:t>– </a:t>
          </a:r>
          <a:r>
            <a:rPr lang="pl-PL" sz="1400" b="0" kern="1200" cap="none" dirty="0" smtClean="0">
              <a:latin typeface="Cambria" pitchFamily="18" charset="0"/>
              <a:ea typeface="Cambria" pitchFamily="18" charset="0"/>
            </a:rPr>
            <a:t>mówienie o śmierci, o bezsensie życia, podsumowywanie życia, eksponowanie porażek i strat, postrzeganie śmierci jako wybawienia od cierpienia i beznadziejności,  porządkowanie spraw – osobistych, majątkowych  (zamykanie kont,  przepisywanie własności, rozdawanie rzeczy, pożegnania), p</a:t>
          </a:r>
          <a:r>
            <a:rPr lang="pl-PL" altLang="pl-PL" sz="1400" b="0" kern="1200" cap="none" dirty="0" smtClean="0">
              <a:latin typeface="Cambria" pitchFamily="18" charset="0"/>
              <a:ea typeface="Cambria" pitchFamily="18" charset="0"/>
            </a:rPr>
            <a:t>rzygotowanie narzędzi samobójstwa .</a:t>
          </a:r>
          <a:endParaRPr lang="pl-PL" sz="1400" kern="1200" dirty="0">
            <a:latin typeface="Cambria" pitchFamily="18" charset="0"/>
            <a:ea typeface="Cambria" pitchFamily="18" charset="0"/>
          </a:endParaRPr>
        </a:p>
      </dsp:txBody>
      <dsp:txXfrm>
        <a:off x="73160" y="2972825"/>
        <a:ext cx="8156305" cy="1352367"/>
      </dsp:txXfrm>
    </dsp:sp>
    <dsp:sp modelId="{F61B59B6-FBA5-4399-9608-410D40D0F878}">
      <dsp:nvSpPr>
        <dsp:cNvPr id="0" name=""/>
        <dsp:cNvSpPr/>
      </dsp:nvSpPr>
      <dsp:spPr>
        <a:xfrm>
          <a:off x="0" y="4582673"/>
          <a:ext cx="8302625" cy="1154555"/>
        </a:xfrm>
        <a:prstGeom prst="roundRect">
          <a:avLst/>
        </a:prstGeom>
        <a:solidFill>
          <a:schemeClr val="bg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i="1" kern="1200" dirty="0">
              <a:latin typeface="Cambria" pitchFamily="18" charset="0"/>
              <a:ea typeface="Cambria" pitchFamily="18" charset="0"/>
            </a:rPr>
            <a:t>Zawężenie osobistych możliwości</a:t>
          </a:r>
          <a:r>
            <a:rPr lang="pl-PL" sz="1400" kern="1200" dirty="0">
              <a:latin typeface="Cambria" pitchFamily="18" charset="0"/>
              <a:ea typeface="Cambria" pitchFamily="18" charset="0"/>
            </a:rPr>
            <a:t> </a:t>
          </a:r>
          <a:r>
            <a:rPr lang="pl-PL" sz="1400" b="1" i="1" kern="1200" dirty="0" smtClean="0">
              <a:latin typeface="Cambria" pitchFamily="18" charset="0"/>
              <a:ea typeface="Cambria" pitchFamily="18" charset="0"/>
            </a:rPr>
            <a:t> </a:t>
          </a:r>
          <a:r>
            <a:rPr lang="pl-PL" sz="1400" kern="1200" dirty="0">
              <a:latin typeface="Cambria" pitchFamily="18" charset="0"/>
              <a:ea typeface="Cambria" pitchFamily="18" charset="0"/>
            </a:rPr>
            <a:t>–</a:t>
          </a:r>
          <a:r>
            <a:rPr lang="pl-PL" sz="1400" b="1" i="1" kern="1200" dirty="0">
              <a:latin typeface="Cambria" pitchFamily="18" charset="0"/>
              <a:ea typeface="Cambria" pitchFamily="18" charset="0"/>
            </a:rPr>
            <a:t> </a:t>
          </a:r>
          <a:r>
            <a:rPr lang="pl-PL" sz="1400" kern="1200" dirty="0">
              <a:latin typeface="Cambria" pitchFamily="18" charset="0"/>
              <a:ea typeface="Cambria" pitchFamily="18" charset="0"/>
            </a:rPr>
            <a:t>spostrzeganie siebie, jako osoby bezradnej, która nie ma wpływu, nie jest w stanie </a:t>
          </a:r>
          <a:r>
            <a:rPr lang="pl-PL" sz="1400" kern="1200" dirty="0" smtClean="0">
              <a:latin typeface="Cambria" pitchFamily="18" charset="0"/>
              <a:ea typeface="Cambria" pitchFamily="18" charset="0"/>
            </a:rPr>
            <a:t>niczego zmienić</a:t>
          </a:r>
          <a:r>
            <a:rPr lang="pl-PL" sz="1400" kern="1200" dirty="0">
              <a:latin typeface="Cambria" pitchFamily="18" charset="0"/>
              <a:ea typeface="Cambria" pitchFamily="18" charset="0"/>
            </a:rPr>
            <a:t>, czuje się „w potrzasku”, zdana </a:t>
          </a:r>
          <a:r>
            <a:rPr lang="pl-PL" sz="1400" kern="1200" dirty="0" smtClean="0">
              <a:latin typeface="Cambria" pitchFamily="18" charset="0"/>
              <a:ea typeface="Cambria" pitchFamily="18" charset="0"/>
            </a:rPr>
            <a:t>jest tylko na </a:t>
          </a:r>
          <a:r>
            <a:rPr lang="pl-PL" sz="1400" kern="1200" dirty="0">
              <a:latin typeface="Cambria" pitchFamily="18" charset="0"/>
              <a:ea typeface="Cambria" pitchFamily="18" charset="0"/>
            </a:rPr>
            <a:t>siebie,  a </a:t>
          </a:r>
          <a:r>
            <a:rPr lang="pl-PL" sz="1400" kern="1200" dirty="0" smtClean="0">
              <a:latin typeface="Cambria" pitchFamily="18" charset="0"/>
              <a:ea typeface="Cambria" pitchFamily="18" charset="0"/>
            </a:rPr>
            <a:t>otoczenia - </a:t>
          </a:r>
          <a:r>
            <a:rPr lang="pl-PL" sz="1400" kern="1200" dirty="0">
              <a:latin typeface="Cambria" pitchFamily="18" charset="0"/>
              <a:ea typeface="Cambria" pitchFamily="18" charset="0"/>
            </a:rPr>
            <a:t>jako </a:t>
          </a:r>
          <a:r>
            <a:rPr lang="pl-PL" sz="1400" kern="1200" dirty="0" smtClean="0">
              <a:latin typeface="Cambria" pitchFamily="18" charset="0"/>
              <a:ea typeface="Cambria" pitchFamily="18" charset="0"/>
            </a:rPr>
            <a:t>zagrażającego.</a:t>
          </a:r>
          <a:endParaRPr lang="pl-PL" sz="1400" kern="1200" dirty="0">
            <a:latin typeface="Cambria" pitchFamily="18" charset="0"/>
            <a:ea typeface="Cambria" pitchFamily="18" charset="0"/>
          </a:endParaRPr>
        </a:p>
      </dsp:txBody>
      <dsp:txXfrm>
        <a:off x="56361" y="4639034"/>
        <a:ext cx="8189903" cy="10418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EE4C81-324B-42BD-BF2E-667B3C1645E8}">
      <dsp:nvSpPr>
        <dsp:cNvPr id="0" name=""/>
        <dsp:cNvSpPr/>
      </dsp:nvSpPr>
      <dsp:spPr>
        <a:xfrm>
          <a:off x="0" y="3172734"/>
          <a:ext cx="7262842" cy="10413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latin typeface="Cambria" pitchFamily="18" charset="0"/>
              <a:ea typeface="Cambria" pitchFamily="18" charset="0"/>
            </a:rPr>
            <a:t>Dawaj wsparcie, wyrażaj troskę.</a:t>
          </a:r>
          <a:endParaRPr lang="pl-PL" sz="2000" kern="1200" dirty="0">
            <a:latin typeface="Cambria" pitchFamily="18" charset="0"/>
            <a:ea typeface="Cambria" pitchFamily="18" charset="0"/>
          </a:endParaRPr>
        </a:p>
      </dsp:txBody>
      <dsp:txXfrm>
        <a:off x="0" y="3172734"/>
        <a:ext cx="7262842" cy="562335"/>
      </dsp:txXfrm>
    </dsp:sp>
    <dsp:sp modelId="{AEEAEA59-5074-41FE-BBF2-1B6CA70401F4}">
      <dsp:nvSpPr>
        <dsp:cNvPr id="0" name=""/>
        <dsp:cNvSpPr/>
      </dsp:nvSpPr>
      <dsp:spPr>
        <a:xfrm>
          <a:off x="72644" y="3714774"/>
          <a:ext cx="3521192" cy="4790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l-PL" sz="1400" kern="1200" dirty="0" smtClean="0">
              <a:latin typeface="Cambria" pitchFamily="18" charset="0"/>
              <a:ea typeface="Cambria" pitchFamily="18" charset="0"/>
            </a:rPr>
            <a:t>Daj czas na refleksję.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l-PL" sz="1400" kern="1200" dirty="0" smtClean="0">
              <a:latin typeface="Cambria" pitchFamily="18" charset="0"/>
              <a:ea typeface="Cambria" pitchFamily="18" charset="0"/>
            </a:rPr>
            <a:t>Wzmacniaj racjonalny dialog. </a:t>
          </a:r>
          <a:endParaRPr lang="pl-PL" sz="1400" kern="1200" dirty="0">
            <a:latin typeface="Cambria" pitchFamily="18" charset="0"/>
            <a:ea typeface="Cambria" pitchFamily="18" charset="0"/>
          </a:endParaRPr>
        </a:p>
      </dsp:txBody>
      <dsp:txXfrm>
        <a:off x="72644" y="3714774"/>
        <a:ext cx="3521192" cy="479026"/>
      </dsp:txXfrm>
    </dsp:sp>
    <dsp:sp modelId="{9612CE74-B567-4FBD-AA5B-AE2A2526D6C0}">
      <dsp:nvSpPr>
        <dsp:cNvPr id="0" name=""/>
        <dsp:cNvSpPr/>
      </dsp:nvSpPr>
      <dsp:spPr>
        <a:xfrm>
          <a:off x="3521747" y="3714243"/>
          <a:ext cx="141314" cy="4790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kern="1200" dirty="0">
            <a:latin typeface="Cambria" pitchFamily="18" charset="0"/>
            <a:ea typeface="Cambria" pitchFamily="18" charset="0"/>
          </a:endParaRPr>
        </a:p>
      </dsp:txBody>
      <dsp:txXfrm>
        <a:off x="3521747" y="3714243"/>
        <a:ext cx="141314" cy="479026"/>
      </dsp:txXfrm>
    </dsp:sp>
    <dsp:sp modelId="{99486775-48DB-446F-9AA3-BBFC311F9D8E}">
      <dsp:nvSpPr>
        <dsp:cNvPr id="0" name=""/>
        <dsp:cNvSpPr/>
      </dsp:nvSpPr>
      <dsp:spPr>
        <a:xfrm>
          <a:off x="3663062" y="3714243"/>
          <a:ext cx="3599224" cy="4790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>
              <a:latin typeface="Cambria" pitchFamily="18" charset="0"/>
              <a:ea typeface="Cambria" pitchFamily="18" charset="0"/>
            </a:rPr>
            <a:t>Uważaj, aby nie miało to formy litości, współczucia. </a:t>
          </a:r>
          <a:endParaRPr lang="pl-PL" sz="1400" kern="1200" dirty="0"/>
        </a:p>
      </dsp:txBody>
      <dsp:txXfrm>
        <a:off x="3663062" y="3714243"/>
        <a:ext cx="3599224" cy="479026"/>
      </dsp:txXfrm>
    </dsp:sp>
    <dsp:sp modelId="{C05D8E06-A712-442A-84B8-219026BFA85C}">
      <dsp:nvSpPr>
        <dsp:cNvPr id="0" name=""/>
        <dsp:cNvSpPr/>
      </dsp:nvSpPr>
      <dsp:spPr>
        <a:xfrm rot="10800000">
          <a:off x="0" y="1662880"/>
          <a:ext cx="7262842" cy="160161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latin typeface="Cambria" pitchFamily="18" charset="0"/>
              <a:ea typeface="Cambria" pitchFamily="18" charset="0"/>
            </a:rPr>
            <a:t>Zachowaj spokój.</a:t>
          </a:r>
          <a:endParaRPr lang="pl-PL" sz="2000" kern="1200" dirty="0">
            <a:latin typeface="Cambria" pitchFamily="18" charset="0"/>
            <a:ea typeface="Cambria" pitchFamily="18" charset="0"/>
          </a:endParaRPr>
        </a:p>
      </dsp:txBody>
      <dsp:txXfrm rot="-10800000">
        <a:off x="0" y="1662880"/>
        <a:ext cx="7262842" cy="562166"/>
      </dsp:txXfrm>
    </dsp:sp>
    <dsp:sp modelId="{CB5C3C62-9BB0-4FE7-8D13-F141DD70A32F}">
      <dsp:nvSpPr>
        <dsp:cNvPr id="0" name=""/>
        <dsp:cNvSpPr/>
      </dsp:nvSpPr>
      <dsp:spPr>
        <a:xfrm>
          <a:off x="323" y="2076559"/>
          <a:ext cx="3629033" cy="6235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1400" kern="1200" dirty="0" smtClean="0">
              <a:latin typeface="Cambria" pitchFamily="18" charset="0"/>
              <a:ea typeface="Cambria" pitchFamily="18" charset="0"/>
            </a:rPr>
            <a:t>Kontroluj własne emocje. Modeluj sytuację.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1400" kern="1200" dirty="0" smtClean="0">
              <a:latin typeface="Cambria" pitchFamily="18" charset="0"/>
              <a:ea typeface="Cambria" pitchFamily="18" charset="0"/>
            </a:rPr>
            <a:t>Akceptuj emocje rozmówcy. </a:t>
          </a:r>
          <a:br>
            <a:rPr lang="pl-PL" sz="1400" kern="1200" dirty="0" smtClean="0">
              <a:latin typeface="Cambria" pitchFamily="18" charset="0"/>
              <a:ea typeface="Cambria" pitchFamily="18" charset="0"/>
            </a:rPr>
          </a:br>
          <a:r>
            <a:rPr lang="pl-PL" sz="1400" kern="1200" dirty="0" smtClean="0">
              <a:latin typeface="Cambria" pitchFamily="18" charset="0"/>
              <a:ea typeface="Cambria" pitchFamily="18" charset="0"/>
            </a:rPr>
            <a:t>Pomóż w uprawomocnieniu ich.</a:t>
          </a:r>
          <a:r>
            <a:rPr lang="pl-PL" sz="1600" kern="1200" dirty="0" smtClean="0">
              <a:latin typeface="Cambria" pitchFamily="18" charset="0"/>
              <a:ea typeface="Cambria" pitchFamily="18" charset="0"/>
            </a:rPr>
            <a:t>  </a:t>
          </a:r>
          <a:endParaRPr lang="pl-PL" sz="1600" kern="1200" dirty="0">
            <a:latin typeface="Cambria" pitchFamily="18" charset="0"/>
            <a:ea typeface="Cambria" pitchFamily="18" charset="0"/>
          </a:endParaRPr>
        </a:p>
      </dsp:txBody>
      <dsp:txXfrm>
        <a:off x="323" y="2076559"/>
        <a:ext cx="3629033" cy="623577"/>
      </dsp:txXfrm>
    </dsp:sp>
    <dsp:sp modelId="{00FEB24F-9056-47A9-8863-673C45EF4452}">
      <dsp:nvSpPr>
        <dsp:cNvPr id="0" name=""/>
        <dsp:cNvSpPr/>
      </dsp:nvSpPr>
      <dsp:spPr>
        <a:xfrm>
          <a:off x="3629357" y="2076557"/>
          <a:ext cx="3633160" cy="62358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>
              <a:latin typeface="Cambria" pitchFamily="18" charset="0"/>
              <a:ea typeface="Cambria" pitchFamily="18" charset="0"/>
            </a:rPr>
            <a:t>Niezależnie od negatywnej treści wypowiedzi ważne jest, że osoba</a:t>
          </a:r>
          <a:r>
            <a:rPr lang="pl-PL" sz="1600" kern="1200" dirty="0" smtClean="0">
              <a:latin typeface="Cambria" pitchFamily="18" charset="0"/>
              <a:ea typeface="Cambria" pitchFamily="18" charset="0"/>
            </a:rPr>
            <a:t> </a:t>
          </a:r>
          <a:r>
            <a:rPr lang="pl-PL" sz="1400" kern="1200" dirty="0" smtClean="0">
              <a:latin typeface="Cambria" pitchFamily="18" charset="0"/>
              <a:ea typeface="Cambria" pitchFamily="18" charset="0"/>
            </a:rPr>
            <a:t>mówi.</a:t>
          </a:r>
          <a:r>
            <a:rPr lang="pl-PL" sz="1600" kern="1200" dirty="0" smtClean="0">
              <a:latin typeface="Cambria" pitchFamily="18" charset="0"/>
              <a:ea typeface="Cambria" pitchFamily="18" charset="0"/>
            </a:rPr>
            <a:t> </a:t>
          </a:r>
          <a:endParaRPr lang="pl-PL" sz="1600" kern="1200" dirty="0">
            <a:latin typeface="Cambria" pitchFamily="18" charset="0"/>
            <a:ea typeface="Cambria" pitchFamily="18" charset="0"/>
          </a:endParaRPr>
        </a:p>
      </dsp:txBody>
      <dsp:txXfrm>
        <a:off x="3629357" y="2076557"/>
        <a:ext cx="3633160" cy="623582"/>
      </dsp:txXfrm>
    </dsp:sp>
    <dsp:sp modelId="{70D8ADB4-3E59-40CD-9AEB-696116FE503B}">
      <dsp:nvSpPr>
        <dsp:cNvPr id="0" name=""/>
        <dsp:cNvSpPr/>
      </dsp:nvSpPr>
      <dsp:spPr>
        <a:xfrm rot="10800000">
          <a:off x="0" y="745"/>
          <a:ext cx="7262842" cy="160161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latin typeface="Cambria" pitchFamily="18" charset="0"/>
              <a:ea typeface="Cambria" pitchFamily="18" charset="0"/>
            </a:rPr>
            <a:t>Nawiąż kontakt</a:t>
          </a:r>
          <a:endParaRPr lang="pl-PL" sz="2000" kern="1200" dirty="0">
            <a:latin typeface="Cambria" pitchFamily="18" charset="0"/>
            <a:ea typeface="Cambria" pitchFamily="18" charset="0"/>
          </a:endParaRPr>
        </a:p>
      </dsp:txBody>
      <dsp:txXfrm rot="-10800000">
        <a:off x="0" y="745"/>
        <a:ext cx="7262842" cy="562166"/>
      </dsp:txXfrm>
    </dsp:sp>
    <dsp:sp modelId="{B08E4187-79E2-4D9A-9740-BF780558B794}">
      <dsp:nvSpPr>
        <dsp:cNvPr id="0" name=""/>
        <dsp:cNvSpPr/>
      </dsp:nvSpPr>
      <dsp:spPr>
        <a:xfrm>
          <a:off x="0" y="477452"/>
          <a:ext cx="3631421" cy="6498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>
              <a:latin typeface="Cambria" pitchFamily="18" charset="0"/>
              <a:ea typeface="Cambria" pitchFamily="18" charset="0"/>
            </a:rPr>
            <a:t>Zachęcaj do mówienia o sobie, o problemie. Pozwól wygadać się.  </a:t>
          </a:r>
          <a:endParaRPr lang="pl-PL" sz="1400" kern="1200" dirty="0">
            <a:latin typeface="Cambria" pitchFamily="18" charset="0"/>
            <a:ea typeface="Cambria" pitchFamily="18" charset="0"/>
          </a:endParaRPr>
        </a:p>
      </dsp:txBody>
      <dsp:txXfrm>
        <a:off x="0" y="477452"/>
        <a:ext cx="3631421" cy="649801"/>
      </dsp:txXfrm>
    </dsp:sp>
    <dsp:sp modelId="{B674377B-6AF4-4667-AEB7-D9E5F413A64B}">
      <dsp:nvSpPr>
        <dsp:cNvPr id="0" name=""/>
        <dsp:cNvSpPr/>
      </dsp:nvSpPr>
      <dsp:spPr>
        <a:xfrm>
          <a:off x="3631421" y="477452"/>
          <a:ext cx="3631421" cy="6498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1400" kern="1200" dirty="0" smtClean="0">
              <a:latin typeface="Cambria" pitchFamily="18" charset="0"/>
              <a:ea typeface="Cambria" pitchFamily="18" charset="0"/>
            </a:rPr>
            <a:t>Zainteresuj się perspektywą widzenia człowieka. Bądź autentyczny.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1400" kern="1200" dirty="0" smtClean="0">
              <a:latin typeface="Cambria" pitchFamily="18" charset="0"/>
              <a:ea typeface="Cambria" pitchFamily="18" charset="0"/>
            </a:rPr>
            <a:t> Pytaj wprost o plany.</a:t>
          </a:r>
          <a:endParaRPr lang="pl-PL" sz="1400" kern="1200" dirty="0">
            <a:latin typeface="Cambria" pitchFamily="18" charset="0"/>
            <a:ea typeface="Cambria" pitchFamily="18" charset="0"/>
          </a:endParaRPr>
        </a:p>
      </dsp:txBody>
      <dsp:txXfrm>
        <a:off x="3631421" y="477452"/>
        <a:ext cx="3631421" cy="6498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EE4C81-324B-42BD-BF2E-667B3C1645E8}">
      <dsp:nvSpPr>
        <dsp:cNvPr id="0" name=""/>
        <dsp:cNvSpPr/>
      </dsp:nvSpPr>
      <dsp:spPr>
        <a:xfrm>
          <a:off x="0" y="3115747"/>
          <a:ext cx="7262842" cy="10228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0" kern="1200" cap="none" dirty="0" smtClean="0">
              <a:latin typeface="Cambria" pitchFamily="18" charset="0"/>
              <a:ea typeface="Cambria" pitchFamily="18" charset="0"/>
            </a:rPr>
            <a:t>Dyskusję skupiaj na najbliższej przyszłości.</a:t>
          </a:r>
          <a:endParaRPr lang="pl-PL" sz="2000" kern="1200" dirty="0">
            <a:latin typeface="Cambria" pitchFamily="18" charset="0"/>
            <a:ea typeface="Cambria" pitchFamily="18" charset="0"/>
          </a:endParaRPr>
        </a:p>
      </dsp:txBody>
      <dsp:txXfrm>
        <a:off x="0" y="3115747"/>
        <a:ext cx="7262842" cy="552333"/>
      </dsp:txXfrm>
    </dsp:sp>
    <dsp:sp modelId="{AEEAEA59-5074-41FE-BBF2-1B6CA70401F4}">
      <dsp:nvSpPr>
        <dsp:cNvPr id="0" name=""/>
        <dsp:cNvSpPr/>
      </dsp:nvSpPr>
      <dsp:spPr>
        <a:xfrm>
          <a:off x="766" y="3551450"/>
          <a:ext cx="3510846" cy="6628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0" kern="1200" cap="none" dirty="0" smtClean="0">
              <a:latin typeface="Cambria" pitchFamily="18" charset="0"/>
              <a:ea typeface="Cambria" pitchFamily="18" charset="0"/>
            </a:rPr>
            <a:t>Rozpraszaj poczucie bezradności. </a:t>
          </a:r>
          <a:endParaRPr lang="pl-PL" sz="1400" kern="1200" dirty="0">
            <a:latin typeface="Cambria" pitchFamily="18" charset="0"/>
            <a:ea typeface="Cambria" pitchFamily="18" charset="0"/>
          </a:endParaRPr>
        </a:p>
      </dsp:txBody>
      <dsp:txXfrm>
        <a:off x="766" y="3551450"/>
        <a:ext cx="3510846" cy="662854"/>
      </dsp:txXfrm>
    </dsp:sp>
    <dsp:sp modelId="{9612CE74-B567-4FBD-AA5B-AE2A2526D6C0}">
      <dsp:nvSpPr>
        <dsp:cNvPr id="0" name=""/>
        <dsp:cNvSpPr/>
      </dsp:nvSpPr>
      <dsp:spPr>
        <a:xfrm>
          <a:off x="3511613" y="3551090"/>
          <a:ext cx="3750461" cy="66357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1400" b="0" kern="1200" cap="none" dirty="0" smtClean="0">
              <a:latin typeface="Cambria" pitchFamily="18" charset="0"/>
              <a:ea typeface="Cambria" pitchFamily="18" charset="0"/>
            </a:rPr>
            <a:t>Wyraź  mocne przekonanie, że problemy da się rozwiązać.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1400" b="0" kern="1200" cap="none" dirty="0" smtClean="0">
              <a:latin typeface="Cambria" pitchFamily="18" charset="0"/>
              <a:ea typeface="Cambria" pitchFamily="18" charset="0"/>
            </a:rPr>
            <a:t>Pomóż w poszukiwaniu rozwiązań. </a:t>
          </a:r>
          <a:endParaRPr lang="pl-PL" sz="1400" kern="1200" dirty="0">
            <a:latin typeface="Cambria" pitchFamily="18" charset="0"/>
            <a:ea typeface="Cambria" pitchFamily="18" charset="0"/>
          </a:endParaRPr>
        </a:p>
      </dsp:txBody>
      <dsp:txXfrm>
        <a:off x="3511613" y="3551090"/>
        <a:ext cx="3750461" cy="663574"/>
      </dsp:txXfrm>
    </dsp:sp>
    <dsp:sp modelId="{C05D8E06-A712-442A-84B8-219026BFA85C}">
      <dsp:nvSpPr>
        <dsp:cNvPr id="0" name=""/>
        <dsp:cNvSpPr/>
      </dsp:nvSpPr>
      <dsp:spPr>
        <a:xfrm rot="10800000">
          <a:off x="0" y="1632748"/>
          <a:ext cx="7262842" cy="157312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latin typeface="Cambria" pitchFamily="18" charset="0"/>
              <a:ea typeface="Cambria" pitchFamily="18" charset="0"/>
            </a:rPr>
            <a:t>Uważaj na słowa</a:t>
          </a:r>
          <a:endParaRPr lang="pl-PL" sz="2000" kern="1200" dirty="0">
            <a:latin typeface="Cambria" pitchFamily="18" charset="0"/>
            <a:ea typeface="Cambria" pitchFamily="18" charset="0"/>
          </a:endParaRPr>
        </a:p>
      </dsp:txBody>
      <dsp:txXfrm rot="-10800000">
        <a:off x="0" y="1632748"/>
        <a:ext cx="7262842" cy="552167"/>
      </dsp:txXfrm>
    </dsp:sp>
    <dsp:sp modelId="{CB5C3C62-9BB0-4FE7-8D13-F141DD70A32F}">
      <dsp:nvSpPr>
        <dsp:cNvPr id="0" name=""/>
        <dsp:cNvSpPr/>
      </dsp:nvSpPr>
      <dsp:spPr>
        <a:xfrm>
          <a:off x="323" y="2039069"/>
          <a:ext cx="3629033" cy="61248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0" kern="1200" cap="none" dirty="0" smtClean="0">
              <a:latin typeface="Cambria" pitchFamily="18" charset="0"/>
              <a:ea typeface="Cambria" pitchFamily="18" charset="0"/>
            </a:rPr>
            <a:t>Nie mów – „nie jest aż tak źle...”, gdyż rozmówca poczuje się niezrozumiany. </a:t>
          </a:r>
          <a:endParaRPr lang="pl-PL" sz="1400" kern="1200" dirty="0">
            <a:latin typeface="Cambria" pitchFamily="18" charset="0"/>
            <a:ea typeface="Cambria" pitchFamily="18" charset="0"/>
          </a:endParaRPr>
        </a:p>
      </dsp:txBody>
      <dsp:txXfrm>
        <a:off x="323" y="2039069"/>
        <a:ext cx="3629033" cy="612486"/>
      </dsp:txXfrm>
    </dsp:sp>
    <dsp:sp modelId="{00FEB24F-9056-47A9-8863-673C45EF4452}">
      <dsp:nvSpPr>
        <dsp:cNvPr id="0" name=""/>
        <dsp:cNvSpPr/>
      </dsp:nvSpPr>
      <dsp:spPr>
        <a:xfrm>
          <a:off x="3629357" y="2039067"/>
          <a:ext cx="3633160" cy="6124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>
              <a:latin typeface="Cambria" pitchFamily="18" charset="0"/>
              <a:ea typeface="Cambria" pitchFamily="18" charset="0"/>
            </a:rPr>
            <a:t>Delikatnie skracaj monolog na temat jej/jego błędów, grzechów.</a:t>
          </a:r>
          <a:endParaRPr lang="pl-PL" sz="1400" kern="1200" dirty="0">
            <a:latin typeface="Cambria" pitchFamily="18" charset="0"/>
            <a:ea typeface="Cambria" pitchFamily="18" charset="0"/>
          </a:endParaRPr>
        </a:p>
      </dsp:txBody>
      <dsp:txXfrm>
        <a:off x="3629357" y="2039067"/>
        <a:ext cx="3633160" cy="612490"/>
      </dsp:txXfrm>
    </dsp:sp>
    <dsp:sp modelId="{70D8ADB4-3E59-40CD-9AEB-696116FE503B}">
      <dsp:nvSpPr>
        <dsp:cNvPr id="0" name=""/>
        <dsp:cNvSpPr/>
      </dsp:nvSpPr>
      <dsp:spPr>
        <a:xfrm rot="10800000">
          <a:off x="0" y="177"/>
          <a:ext cx="7262842" cy="157312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latin typeface="Cambria" pitchFamily="18" charset="0"/>
              <a:ea typeface="Cambria" pitchFamily="18" charset="0"/>
            </a:rPr>
            <a:t>Wzmacniaj samoocenę rozmówcy.</a:t>
          </a:r>
          <a:endParaRPr lang="pl-PL" sz="2000" kern="1200" dirty="0">
            <a:latin typeface="Cambria" pitchFamily="18" charset="0"/>
            <a:ea typeface="Cambria" pitchFamily="18" charset="0"/>
          </a:endParaRPr>
        </a:p>
      </dsp:txBody>
      <dsp:txXfrm rot="-10800000">
        <a:off x="0" y="177"/>
        <a:ext cx="7262842" cy="552167"/>
      </dsp:txXfrm>
    </dsp:sp>
    <dsp:sp modelId="{B08E4187-79E2-4D9A-9740-BF780558B794}">
      <dsp:nvSpPr>
        <dsp:cNvPr id="0" name=""/>
        <dsp:cNvSpPr/>
      </dsp:nvSpPr>
      <dsp:spPr>
        <a:xfrm>
          <a:off x="0" y="468405"/>
          <a:ext cx="3631421" cy="63824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>
              <a:latin typeface="Cambria" pitchFamily="18" charset="0"/>
              <a:ea typeface="Cambria" pitchFamily="18" charset="0"/>
            </a:rPr>
            <a:t>Podkreślaj, że jest osobą wartościową, dla Ciebie ważną, że zależy Ci na jej/jego życiu.</a:t>
          </a:r>
          <a:endParaRPr lang="pl-PL" sz="1400" kern="1200" dirty="0">
            <a:latin typeface="Cambria" pitchFamily="18" charset="0"/>
            <a:ea typeface="Cambria" pitchFamily="18" charset="0"/>
          </a:endParaRPr>
        </a:p>
      </dsp:txBody>
      <dsp:txXfrm>
        <a:off x="0" y="468405"/>
        <a:ext cx="3631421" cy="638243"/>
      </dsp:txXfrm>
    </dsp:sp>
    <dsp:sp modelId="{B674377B-6AF4-4667-AEB7-D9E5F413A64B}">
      <dsp:nvSpPr>
        <dsp:cNvPr id="0" name=""/>
        <dsp:cNvSpPr/>
      </dsp:nvSpPr>
      <dsp:spPr>
        <a:xfrm>
          <a:off x="3631421" y="468405"/>
          <a:ext cx="3631421" cy="63824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>
              <a:latin typeface="Cambria" pitchFamily="18" charset="0"/>
              <a:ea typeface="Cambria" pitchFamily="18" charset="0"/>
            </a:rPr>
            <a:t>Zapewniaj, że osoba może na Ciebie liczyć.</a:t>
          </a:r>
          <a:endParaRPr lang="pl-PL" sz="1400" kern="1200" dirty="0">
            <a:latin typeface="Cambria" pitchFamily="18" charset="0"/>
            <a:ea typeface="Cambria" pitchFamily="18" charset="0"/>
          </a:endParaRPr>
        </a:p>
      </dsp:txBody>
      <dsp:txXfrm>
        <a:off x="3631421" y="468405"/>
        <a:ext cx="3631421" cy="6382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1D5817-059D-42AC-93CD-5FE46D7FB876}">
      <dsp:nvSpPr>
        <dsp:cNvPr id="0" name=""/>
        <dsp:cNvSpPr/>
      </dsp:nvSpPr>
      <dsp:spPr>
        <a:xfrm>
          <a:off x="0" y="3172734"/>
          <a:ext cx="7262842" cy="1041362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solidFill>
                <a:srgbClr val="FF0000"/>
              </a:solidFill>
              <a:latin typeface="Cambria" pitchFamily="18" charset="0"/>
              <a:ea typeface="Cambria" pitchFamily="18" charset="0"/>
            </a:rPr>
            <a:t>Nie zobowiązuj się do zachowania tajemnicy.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solidFill>
                <a:srgbClr val="FF0000"/>
              </a:solidFill>
              <a:latin typeface="Cambria" pitchFamily="18" charset="0"/>
              <a:ea typeface="Cambria" pitchFamily="18" charset="0"/>
            </a:rPr>
            <a:t>Nie daj się zwieść, że kryzys minął.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solidFill>
                <a:srgbClr val="FF0000"/>
              </a:solidFill>
              <a:latin typeface="Cambria" pitchFamily="18" charset="0"/>
              <a:ea typeface="Cambria" pitchFamily="18" charset="0"/>
            </a:rPr>
            <a:t>Uważaj na niespodziewaną poprawę nastroju.</a:t>
          </a:r>
          <a:endParaRPr lang="pl-PL" sz="1600" b="1" kern="1200" dirty="0">
            <a:solidFill>
              <a:srgbClr val="FF0000"/>
            </a:solidFill>
            <a:latin typeface="Cambria" pitchFamily="18" charset="0"/>
            <a:ea typeface="Cambria" pitchFamily="18" charset="0"/>
          </a:endParaRPr>
        </a:p>
      </dsp:txBody>
      <dsp:txXfrm>
        <a:off x="0" y="3172734"/>
        <a:ext cx="7262842" cy="1041362"/>
      </dsp:txXfrm>
    </dsp:sp>
    <dsp:sp modelId="{C05D8E06-A712-442A-84B8-219026BFA85C}">
      <dsp:nvSpPr>
        <dsp:cNvPr id="0" name=""/>
        <dsp:cNvSpPr/>
      </dsp:nvSpPr>
      <dsp:spPr>
        <a:xfrm rot="10800000">
          <a:off x="0" y="1662880"/>
          <a:ext cx="7262842" cy="160161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solidFill>
                <a:schemeClr val="bg1"/>
              </a:solidFill>
              <a:latin typeface="Cambria" pitchFamily="18" charset="0"/>
              <a:ea typeface="Cambria" pitchFamily="18" charset="0"/>
            </a:rPr>
            <a:t>Zadbaj o siebie </a:t>
          </a:r>
          <a:endParaRPr lang="pl-PL" sz="2000" kern="1200" dirty="0">
            <a:solidFill>
              <a:schemeClr val="bg1"/>
            </a:solidFill>
            <a:latin typeface="Cambria" pitchFamily="18" charset="0"/>
            <a:ea typeface="Cambria" pitchFamily="18" charset="0"/>
          </a:endParaRPr>
        </a:p>
      </dsp:txBody>
      <dsp:txXfrm rot="-10800000">
        <a:off x="0" y="1662880"/>
        <a:ext cx="7262842" cy="562166"/>
      </dsp:txXfrm>
    </dsp:sp>
    <dsp:sp modelId="{CB5C3C62-9BB0-4FE7-8D13-F141DD70A32F}">
      <dsp:nvSpPr>
        <dsp:cNvPr id="0" name=""/>
        <dsp:cNvSpPr/>
      </dsp:nvSpPr>
      <dsp:spPr>
        <a:xfrm>
          <a:off x="323" y="2076559"/>
          <a:ext cx="3629033" cy="6235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0" kern="1200" cap="none" dirty="0" smtClean="0">
              <a:latin typeface="Cambria" pitchFamily="18" charset="0"/>
              <a:ea typeface="Cambria" pitchFamily="18" charset="0"/>
            </a:rPr>
            <a:t>Nie pozwól, aby poczucie beznadziejności udzieliło się Tobie. </a:t>
          </a:r>
          <a:endParaRPr lang="pl-PL" sz="1400" kern="1200" dirty="0">
            <a:latin typeface="Cambria" pitchFamily="18" charset="0"/>
            <a:ea typeface="Cambria" pitchFamily="18" charset="0"/>
          </a:endParaRPr>
        </a:p>
      </dsp:txBody>
      <dsp:txXfrm>
        <a:off x="323" y="2076559"/>
        <a:ext cx="3629033" cy="623577"/>
      </dsp:txXfrm>
    </dsp:sp>
    <dsp:sp modelId="{00FEB24F-9056-47A9-8863-673C45EF4452}">
      <dsp:nvSpPr>
        <dsp:cNvPr id="0" name=""/>
        <dsp:cNvSpPr/>
      </dsp:nvSpPr>
      <dsp:spPr>
        <a:xfrm>
          <a:off x="3571907" y="2071701"/>
          <a:ext cx="3633160" cy="62358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1400" kern="1200" dirty="0" smtClean="0">
              <a:latin typeface="Cambria" pitchFamily="18" charset="0"/>
              <a:ea typeface="Cambria" pitchFamily="18" charset="0"/>
            </a:rPr>
            <a:t>Zapewnij sobie pomoc innych osób.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1400" kern="1200" dirty="0" smtClean="0">
              <a:latin typeface="Cambria" pitchFamily="18" charset="0"/>
              <a:ea typeface="Cambria" pitchFamily="18" charset="0"/>
            </a:rPr>
            <a:t>Sporządź kontrakt na życie.</a:t>
          </a:r>
          <a:r>
            <a:rPr lang="pl-PL" sz="1600" kern="1200" dirty="0" smtClean="0">
              <a:latin typeface="Cambria" pitchFamily="18" charset="0"/>
              <a:ea typeface="Cambria" pitchFamily="18" charset="0"/>
            </a:rPr>
            <a:t> </a:t>
          </a:r>
          <a:endParaRPr lang="pl-PL" sz="1600" kern="1200" dirty="0">
            <a:latin typeface="Cambria" pitchFamily="18" charset="0"/>
            <a:ea typeface="Cambria" pitchFamily="18" charset="0"/>
          </a:endParaRPr>
        </a:p>
      </dsp:txBody>
      <dsp:txXfrm>
        <a:off x="3571907" y="2071701"/>
        <a:ext cx="3633160" cy="623582"/>
      </dsp:txXfrm>
    </dsp:sp>
    <dsp:sp modelId="{70D8ADB4-3E59-40CD-9AEB-696116FE503B}">
      <dsp:nvSpPr>
        <dsp:cNvPr id="0" name=""/>
        <dsp:cNvSpPr/>
      </dsp:nvSpPr>
      <dsp:spPr>
        <a:xfrm rot="10800000">
          <a:off x="0" y="745"/>
          <a:ext cx="7262842" cy="160161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latin typeface="Cambria" pitchFamily="18" charset="0"/>
              <a:ea typeface="Cambria" pitchFamily="18" charset="0"/>
            </a:rPr>
            <a:t>Pokazuj, że są inne niż samobójstwo rozwiązania.</a:t>
          </a:r>
          <a:endParaRPr lang="pl-PL" sz="2000" kern="1200" dirty="0">
            <a:latin typeface="Cambria" pitchFamily="18" charset="0"/>
            <a:ea typeface="Cambria" pitchFamily="18" charset="0"/>
          </a:endParaRPr>
        </a:p>
      </dsp:txBody>
      <dsp:txXfrm rot="-10800000">
        <a:off x="0" y="745"/>
        <a:ext cx="7262842" cy="562166"/>
      </dsp:txXfrm>
    </dsp:sp>
    <dsp:sp modelId="{B08E4187-79E2-4D9A-9740-BF780558B794}">
      <dsp:nvSpPr>
        <dsp:cNvPr id="0" name=""/>
        <dsp:cNvSpPr/>
      </dsp:nvSpPr>
      <dsp:spPr>
        <a:xfrm>
          <a:off x="0" y="477452"/>
          <a:ext cx="3631421" cy="6498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>
              <a:latin typeface="Cambria" pitchFamily="18" charset="0"/>
              <a:ea typeface="Cambria" pitchFamily="18" charset="0"/>
            </a:rPr>
            <a:t>Tak konstruuj wypowiedzi, żeby osoba zrozumiała, iż dobrze zrobiła dzieląc się swoimi przeżyciami..</a:t>
          </a:r>
          <a:endParaRPr lang="pl-PL" sz="1400" kern="1200" dirty="0">
            <a:latin typeface="Cambria" pitchFamily="18" charset="0"/>
            <a:ea typeface="Cambria" pitchFamily="18" charset="0"/>
          </a:endParaRPr>
        </a:p>
      </dsp:txBody>
      <dsp:txXfrm>
        <a:off x="0" y="477452"/>
        <a:ext cx="3631421" cy="649801"/>
      </dsp:txXfrm>
    </dsp:sp>
    <dsp:sp modelId="{B674377B-6AF4-4667-AEB7-D9E5F413A64B}">
      <dsp:nvSpPr>
        <dsp:cNvPr id="0" name=""/>
        <dsp:cNvSpPr/>
      </dsp:nvSpPr>
      <dsp:spPr>
        <a:xfrm>
          <a:off x="3631421" y="477452"/>
          <a:ext cx="3631421" cy="6498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1400" kern="1200" dirty="0" smtClean="0">
              <a:latin typeface="Cambria" pitchFamily="18" charset="0"/>
              <a:ea typeface="Cambria" pitchFamily="18" charset="0"/>
            </a:rPr>
            <a:t>Nie pouczaj, nie moralizuj.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1400" kern="1200" dirty="0" smtClean="0">
              <a:latin typeface="Cambria" pitchFamily="18" charset="0"/>
              <a:ea typeface="Cambria" pitchFamily="18" charset="0"/>
            </a:rPr>
            <a:t>Nie krytykuj  osoby, jej wyborów, zachowań.</a:t>
          </a:r>
          <a:endParaRPr lang="pl-PL" sz="1400" kern="1200" dirty="0">
            <a:latin typeface="Cambria" pitchFamily="18" charset="0"/>
            <a:ea typeface="Cambria" pitchFamily="18" charset="0"/>
          </a:endParaRPr>
        </a:p>
      </dsp:txBody>
      <dsp:txXfrm>
        <a:off x="3631421" y="477452"/>
        <a:ext cx="3631421" cy="6498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5FF41-6AC4-49E1-A46D-AF2F57924B0D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4" y="9428584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AA383-DE8B-4748-8E7D-73056BB7D6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571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69CEA0-4F46-4807-9194-4AEE87550466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1" y="4715155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4" y="9428584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F5510-32FB-4CE6-BB22-EEFD4FF54B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492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58FC7-F1CB-4CCC-B484-973758606910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94633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58FC7-F1CB-4CCC-B484-973758606910}" type="slidenum">
              <a:rPr lang="pl-PL" smtClean="0"/>
              <a:pPr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88062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DD80E3C-BBF3-426F-897D-F6D32F0519F1}" type="slidenum">
              <a:rPr/>
              <a:pPr lvl="0"/>
              <a:t>35</a:t>
            </a:fld>
            <a:endParaRPr lang="pl-PL"/>
          </a:p>
        </p:txBody>
      </p:sp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46200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80020" y="5086800"/>
            <a:ext cx="5272498" cy="461665"/>
          </a:xfrm>
        </p:spPr>
        <p:txBody>
          <a:bodyPr>
            <a:spAutoFit/>
          </a:bodyPr>
          <a:lstStyle/>
          <a:p>
            <a:endParaRPr lang="pl-PL" sz="2400">
              <a:solidFill>
                <a:srgbClr val="000000"/>
              </a:solidFill>
              <a:latin typeface="Times New Roman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5315252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F5510-32FB-4CE6-BB22-EEFD4FF54B5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215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F5510-32FB-4CE6-BB22-EEFD4FF54B5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91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F5510-32FB-4CE6-BB22-EEFD4FF54B5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64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58FC7-F1CB-4CCC-B484-973758606910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80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7738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58FC7-F1CB-4CCC-B484-973758606910}" type="slidenum">
              <a:rPr lang="pl-PL" smtClean="0"/>
              <a:pPr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2508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58FC7-F1CB-4CCC-B484-973758606910}" type="slidenum">
              <a:rPr lang="pl-PL" smtClean="0"/>
              <a:pPr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2389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F5510-32FB-4CE6-BB22-EEFD4FF54B5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77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58FC7-F1CB-4CCC-B484-973758606910}" type="slidenum">
              <a:rPr lang="pl-PL" smtClean="0"/>
              <a:pPr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6504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1A65-66AD-4A47-924E-A97B35CC8D6A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D0EA-5698-451F-A82D-1717977B6C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2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1A65-66AD-4A47-924E-A97B35CC8D6A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D0EA-5698-451F-A82D-1717977B6C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3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1A65-66AD-4A47-924E-A97B35CC8D6A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D0EA-5698-451F-A82D-1717977B6C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87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1A65-66AD-4A47-924E-A97B35CC8D6A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D0EA-5698-451F-A82D-1717977B6C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1A65-66AD-4A47-924E-A97B35CC8D6A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D0EA-5698-451F-A82D-1717977B6C5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16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1A65-66AD-4A47-924E-A97B35CC8D6A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D0EA-5698-451F-A82D-1717977B6C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6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1A65-66AD-4A47-924E-A97B35CC8D6A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D0EA-5698-451F-A82D-1717977B6C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7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1A65-66AD-4A47-924E-A97B35CC8D6A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D0EA-5698-451F-A82D-1717977B6C5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" r="1130"/>
          <a:stretch/>
        </p:blipFill>
        <p:spPr>
          <a:xfrm>
            <a:off x="2817" y="-78064"/>
            <a:ext cx="9216571" cy="696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5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713D-A81E-473D-9E7F-77C8857C1FFA}" type="datetimeFigureOut">
              <a:rPr lang="pl-PL" smtClean="0"/>
              <a:pPr/>
              <a:t>21.10.2022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B60E-4FD8-47C5-8853-7FBB0C313BC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488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1A65-66AD-4A47-924E-A97B35CC8D6A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D0EA-5698-451F-A82D-1717977B6C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2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1A65-66AD-4A47-924E-A97B35CC8D6A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D0EA-5698-451F-A82D-1717977B6C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BC6EA9-4C9A-4190-BDE1-D66B9D60B40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21.10.2022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75DDC5-D5B7-46BC-9E59-07C1BEF3CF6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51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1A65-66AD-4A47-924E-A97B35CC8D6A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D0EA-5698-451F-A82D-1717977B6C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89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1A65-66AD-4A47-924E-A97B35CC8D6A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D0EA-5698-451F-A82D-1717977B6C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3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1A65-66AD-4A47-924E-A97B35CC8D6A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D0EA-5698-451F-A82D-1717977B6C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87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1A65-66AD-4A47-924E-A97B35CC8D6A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D0EA-5698-451F-A82D-1717977B6C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1A65-66AD-4A47-924E-A97B35CC8D6A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D0EA-5698-451F-A82D-1717977B6C5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16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1A65-66AD-4A47-924E-A97B35CC8D6A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D0EA-5698-451F-A82D-1717977B6C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6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1A65-66AD-4A47-924E-A97B35CC8D6A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D0EA-5698-451F-A82D-1717977B6C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7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850" y="1196975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323850" y="2420938"/>
            <a:ext cx="4038600" cy="41036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14850" y="2420938"/>
            <a:ext cx="4038600" cy="41036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93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1A65-66AD-4A47-924E-A97B35CC8D6A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D0EA-5698-451F-A82D-1717977B6C5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" r="1130"/>
          <a:stretch/>
        </p:blipFill>
        <p:spPr>
          <a:xfrm>
            <a:off x="2817" y="-78064"/>
            <a:ext cx="9216571" cy="696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5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713D-A81E-473D-9E7F-77C8857C1FFA}" type="datetimeFigureOut">
              <a:rPr lang="pl-PL" smtClean="0"/>
              <a:pPr/>
              <a:t>21.10.2022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B60E-4FD8-47C5-8853-7FBB0C313BC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488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6070" y="1700807"/>
            <a:ext cx="8080729" cy="4176465"/>
          </a:xfrm>
        </p:spPr>
        <p:txBody>
          <a:bodyPr/>
          <a:lstStyle>
            <a:lvl1pPr marL="342900" indent="-342900">
              <a:buClr>
                <a:srgbClr val="557FAA"/>
              </a:buClr>
              <a:buFont typeface="Wingdings" pitchFamily="2" charset="2"/>
              <a:buChar char="§"/>
              <a:defRPr>
                <a:latin typeface="+mn-lt"/>
                <a:cs typeface="Arial" pitchFamily="34" charset="0"/>
              </a:defRPr>
            </a:lvl1pPr>
            <a:lvl2pPr>
              <a:buClr>
                <a:srgbClr val="557FAA"/>
              </a:buClr>
              <a:defRPr>
                <a:latin typeface="+mn-lt"/>
                <a:cs typeface="Arial" pitchFamily="34" charset="0"/>
              </a:defRPr>
            </a:lvl2pPr>
            <a:lvl3pPr>
              <a:buClr>
                <a:srgbClr val="557FAA"/>
              </a:buClr>
              <a:defRPr>
                <a:latin typeface="+mn-lt"/>
                <a:cs typeface="Arial" pitchFamily="34" charset="0"/>
              </a:defRPr>
            </a:lvl3pPr>
            <a:lvl4pPr>
              <a:buClr>
                <a:srgbClr val="557FAA"/>
              </a:buClr>
              <a:defRPr>
                <a:latin typeface="+mn-lt"/>
                <a:cs typeface="Arial" pitchFamily="34" charset="0"/>
              </a:defRPr>
            </a:lvl4pPr>
            <a:lvl5pPr>
              <a:buClr>
                <a:srgbClr val="557FAA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0" name="Tytuł 1"/>
          <p:cNvSpPr>
            <a:spLocks noGrp="1"/>
          </p:cNvSpPr>
          <p:nvPr>
            <p:ph type="ctrTitle"/>
          </p:nvPr>
        </p:nvSpPr>
        <p:spPr>
          <a:xfrm>
            <a:off x="611560" y="433195"/>
            <a:ext cx="8136904" cy="1123597"/>
          </a:xfrm>
        </p:spPr>
        <p:txBody>
          <a:bodyPr/>
          <a:lstStyle>
            <a:lvl1pPr>
              <a:defRPr b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76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1A65-66AD-4A47-924E-A97B35CC8D6A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D0EA-5698-451F-A82D-1717977B6C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2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1A65-66AD-4A47-924E-A97B35CC8D6A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D0EA-5698-451F-A82D-1717977B6C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1A65-66AD-4A47-924E-A97B35CC8D6A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D0EA-5698-451F-A82D-1717977B6C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89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1A65-66AD-4A47-924E-A97B35CC8D6A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D0EA-5698-451F-A82D-1717977B6C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3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1A65-66AD-4A47-924E-A97B35CC8D6A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D0EA-5698-451F-A82D-1717977B6C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87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1A65-66AD-4A47-924E-A97B35CC8D6A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D0EA-5698-451F-A82D-1717977B6C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1A65-66AD-4A47-924E-A97B35CC8D6A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D0EA-5698-451F-A82D-1717977B6C5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16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1A65-66AD-4A47-924E-A97B35CC8D6A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D0EA-5698-451F-A82D-1717977B6C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6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1A65-66AD-4A47-924E-A97B35CC8D6A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D0EA-5698-451F-A82D-1717977B6C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7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850" y="1196975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323850" y="2420938"/>
            <a:ext cx="4038600" cy="41036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14850" y="2420938"/>
            <a:ext cx="4038600" cy="41036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93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8013" cy="4524375"/>
          </a:xfrm>
        </p:spPr>
        <p:txBody>
          <a:bodyPr>
            <a:normAutofit/>
          </a:bodyPr>
          <a:lstStyle/>
          <a:p>
            <a:pPr lvl="0"/>
            <a:endParaRPr lang="pl-PL" noProof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F9EF3-764E-4391-8697-76B0FFA878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82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1A65-66AD-4A47-924E-A97B35CC8D6A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D0EA-5698-451F-A82D-1717977B6C5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" r="1130"/>
          <a:stretch/>
        </p:blipFill>
        <p:spPr>
          <a:xfrm>
            <a:off x="2817" y="-78064"/>
            <a:ext cx="9216571" cy="696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5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713D-A81E-473D-9E7F-77C8857C1FFA}" type="datetimeFigureOut">
              <a:rPr lang="pl-PL" smtClean="0"/>
              <a:pPr/>
              <a:t>21.10.2022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B60E-4FD8-47C5-8853-7FBB0C313BC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488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1A65-66AD-4A47-924E-A97B35CC8D6A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D0EA-5698-451F-A82D-1717977B6C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2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1A65-66AD-4A47-924E-A97B35CC8D6A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D0EA-5698-451F-A82D-1717977B6C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1A65-66AD-4A47-924E-A97B35CC8D6A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D0EA-5698-451F-A82D-1717977B6C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89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1A65-66AD-4A47-924E-A97B35CC8D6A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D0EA-5698-451F-A82D-1717977B6C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3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1A65-66AD-4A47-924E-A97B35CC8D6A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D0EA-5698-451F-A82D-1717977B6C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87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1A65-66AD-4A47-924E-A97B35CC8D6A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D0EA-5698-451F-A82D-1717977B6C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1A65-66AD-4A47-924E-A97B35CC8D6A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D0EA-5698-451F-A82D-1717977B6C5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16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1A65-66AD-4A47-924E-A97B35CC8D6A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D0EA-5698-451F-A82D-1717977B6C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6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21.10.2022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0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1A65-66AD-4A47-924E-A97B35CC8D6A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D0EA-5698-451F-A82D-1717977B6C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7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850" y="1196975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323850" y="2420938"/>
            <a:ext cx="4038600" cy="41036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14850" y="2420938"/>
            <a:ext cx="4038600" cy="41036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93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Tekst tytułowy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pPr lvl="0">
              <a:defRPr sz="1800"/>
            </a:pPr>
            <a:r>
              <a:rPr sz="3200"/>
              <a:t>Treść - poziom 1</a:t>
            </a:r>
          </a:p>
          <a:p>
            <a:pPr lvl="1">
              <a:defRPr sz="1800"/>
            </a:pPr>
            <a:r>
              <a:rPr sz="3200"/>
              <a:t>Treść - poziom 2</a:t>
            </a:r>
          </a:p>
          <a:p>
            <a:pPr lvl="2">
              <a:defRPr sz="1800"/>
            </a:pPr>
            <a:r>
              <a:rPr sz="3200"/>
              <a:t>Treść - poziom 3</a:t>
            </a:r>
          </a:p>
          <a:p>
            <a:pPr lvl="3">
              <a:defRPr sz="1800"/>
            </a:pPr>
            <a:r>
              <a:rPr sz="3200"/>
              <a:t>Treść - poziom 4</a:t>
            </a:r>
          </a:p>
          <a:p>
            <a:pPr lvl="4">
              <a:defRPr sz="1800"/>
            </a:pPr>
            <a:r>
              <a:rPr sz="3200"/>
              <a:t>Treść - poziom 5</a:t>
            </a:r>
          </a:p>
        </p:txBody>
      </p:sp>
    </p:spTree>
    <p:extLst>
      <p:ext uri="{BB962C8B-B14F-4D97-AF65-F5344CB8AC3E}">
        <p14:creationId xmlns:p14="http://schemas.microsoft.com/office/powerpoint/2010/main" val="373287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1A65-66AD-4A47-924E-A97B35CC8D6A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D0EA-5698-451F-A82D-1717977B6C5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" r="1130"/>
          <a:stretch/>
        </p:blipFill>
        <p:spPr>
          <a:xfrm>
            <a:off x="2817" y="0"/>
            <a:ext cx="9216571" cy="696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5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713D-A81E-473D-9E7F-77C8857C1FFA}" type="datetimeFigureOut">
              <a:rPr lang="pl-PL" smtClean="0"/>
              <a:pPr/>
              <a:t>21.10.2022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B60E-4FD8-47C5-8853-7FBB0C313BC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488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1A65-66AD-4A47-924E-A97B35CC8D6A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D0EA-5698-451F-A82D-1717977B6C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1A65-66AD-4A47-924E-A97B35CC8D6A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D0EA-5698-451F-A82D-1717977B6C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89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71A65-66AD-4A47-924E-A97B35CC8D6A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2D0EA-5698-451F-A82D-1717977B6C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rostokąt 6"/>
          <p:cNvSpPr/>
          <p:nvPr/>
        </p:nvSpPr>
        <p:spPr>
          <a:xfrm>
            <a:off x="8815278" y="0"/>
            <a:ext cx="323528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" r="486"/>
          <a:stretch/>
        </p:blipFill>
        <p:spPr>
          <a:xfrm>
            <a:off x="-128015" y="-105920"/>
            <a:ext cx="9427464" cy="696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222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54" r:id="rId2"/>
    <p:sldLayoutId id="2147483755" r:id="rId3"/>
    <p:sldLayoutId id="2147483757" r:id="rId4"/>
    <p:sldLayoutId id="2147483758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71A65-66AD-4A47-924E-A97B35CC8D6A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2D0EA-5698-451F-A82D-1717977B6C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rostokąt 6"/>
          <p:cNvSpPr/>
          <p:nvPr/>
        </p:nvSpPr>
        <p:spPr>
          <a:xfrm>
            <a:off x="8815278" y="0"/>
            <a:ext cx="323528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9" name="Łącznik prostoliniowy 8"/>
          <p:cNvCxnSpPr/>
          <p:nvPr/>
        </p:nvCxnSpPr>
        <p:spPr>
          <a:xfrm>
            <a:off x="8748464" y="0"/>
            <a:ext cx="0" cy="685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222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71A65-66AD-4A47-924E-A97B35CC8D6A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2D0EA-5698-451F-A82D-1717977B6C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rostokąt 6"/>
          <p:cNvSpPr/>
          <p:nvPr/>
        </p:nvSpPr>
        <p:spPr>
          <a:xfrm>
            <a:off x="8815278" y="0"/>
            <a:ext cx="323528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9" name="Łącznik prostoliniowy 8"/>
          <p:cNvCxnSpPr/>
          <p:nvPr/>
        </p:nvCxnSpPr>
        <p:spPr>
          <a:xfrm>
            <a:off x="8748464" y="0"/>
            <a:ext cx="0" cy="685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222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71A65-66AD-4A47-924E-A97B35CC8D6A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2D0EA-5698-451F-A82D-1717977B6C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rostokąt 6"/>
          <p:cNvSpPr/>
          <p:nvPr/>
        </p:nvSpPr>
        <p:spPr>
          <a:xfrm>
            <a:off x="8815278" y="0"/>
            <a:ext cx="323528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9" name="Łącznik prostoliniowy 8"/>
          <p:cNvCxnSpPr/>
          <p:nvPr/>
        </p:nvCxnSpPr>
        <p:spPr>
          <a:xfrm>
            <a:off x="8748464" y="0"/>
            <a:ext cx="0" cy="685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222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71A65-66AD-4A47-924E-A97B35CC8D6A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2D0EA-5698-451F-A82D-1717977B6C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rostokąt 6"/>
          <p:cNvSpPr/>
          <p:nvPr/>
        </p:nvSpPr>
        <p:spPr>
          <a:xfrm>
            <a:off x="8815278" y="0"/>
            <a:ext cx="323528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9" name="Łącznik prostoliniowy 8"/>
          <p:cNvCxnSpPr/>
          <p:nvPr/>
        </p:nvCxnSpPr>
        <p:spPr>
          <a:xfrm>
            <a:off x="8748464" y="0"/>
            <a:ext cx="0" cy="685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222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wjr.pl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45231" y="1052736"/>
            <a:ext cx="8747249" cy="5448098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>
                <a:solidFill>
                  <a:srgbClr val="0070C0"/>
                </a:solidFill>
              </a:rPr>
              <a:t/>
            </a:r>
            <a:br>
              <a:rPr lang="pl-PL" sz="2800" dirty="0" smtClean="0">
                <a:solidFill>
                  <a:srgbClr val="0070C0"/>
                </a:solidFill>
              </a:rPr>
            </a:br>
            <a:r>
              <a:rPr lang="pl-PL" sz="2800" dirty="0" smtClean="0">
                <a:solidFill>
                  <a:srgbClr val="0070C0"/>
                </a:solidFill>
              </a:rPr>
              <a:t/>
            </a:r>
            <a:br>
              <a:rPr lang="pl-PL" sz="2800" dirty="0" smtClean="0">
                <a:solidFill>
                  <a:srgbClr val="0070C0"/>
                </a:solidFill>
              </a:rPr>
            </a:br>
            <a:r>
              <a:rPr lang="pl-PL" sz="2800" dirty="0" smtClean="0">
                <a:solidFill>
                  <a:srgbClr val="0070C0"/>
                </a:solidFill>
              </a:rPr>
              <a:t>     </a:t>
            </a:r>
            <a:br>
              <a:rPr lang="pl-PL" sz="2800" dirty="0" smtClean="0">
                <a:solidFill>
                  <a:srgbClr val="0070C0"/>
                </a:solidFill>
              </a:rPr>
            </a:br>
            <a:r>
              <a:rPr lang="pl-PL" sz="2400" dirty="0" smtClean="0">
                <a:solidFill>
                  <a:srgbClr val="0070C0"/>
                </a:solidFill>
              </a:rPr>
              <a:t> </a:t>
            </a:r>
            <a:br>
              <a:rPr lang="pl-PL" sz="2400" dirty="0" smtClean="0">
                <a:solidFill>
                  <a:srgbClr val="0070C0"/>
                </a:solidFill>
              </a:rPr>
            </a:br>
            <a:r>
              <a:rPr lang="pl-PL" sz="2800" dirty="0" smtClean="0">
                <a:solidFill>
                  <a:srgbClr val="002060"/>
                </a:solidFill>
              </a:rPr>
              <a:t>Stany Depresyjne</a:t>
            </a:r>
            <a:br>
              <a:rPr lang="pl-PL" sz="2800" dirty="0" smtClean="0">
                <a:solidFill>
                  <a:srgbClr val="002060"/>
                </a:solidFill>
              </a:rPr>
            </a:br>
            <a:r>
              <a:rPr lang="pl-PL" sz="2800" dirty="0" smtClean="0">
                <a:solidFill>
                  <a:srgbClr val="002060"/>
                </a:solidFill>
              </a:rPr>
              <a:t>myśli samobójcze</a:t>
            </a:r>
            <a:r>
              <a:rPr lang="pl-PL" sz="2400" dirty="0" smtClean="0">
                <a:solidFill>
                  <a:srgbClr val="002060"/>
                </a:solidFill>
              </a:rPr>
              <a:t/>
            </a:r>
            <a:br>
              <a:rPr lang="pl-PL" sz="2400" dirty="0" smtClean="0">
                <a:solidFill>
                  <a:srgbClr val="002060"/>
                </a:solidFill>
              </a:rPr>
            </a:br>
            <a:r>
              <a:rPr lang="pl-PL" sz="2400" dirty="0" smtClean="0">
                <a:solidFill>
                  <a:srgbClr val="002060"/>
                </a:solidFill>
              </a:rPr>
              <a:t>         </a:t>
            </a:r>
            <a:r>
              <a:rPr lang="pl-PL" sz="2000" cap="none" dirty="0" smtClean="0">
                <a:solidFill>
                  <a:srgbClr val="002060"/>
                </a:solidFill>
              </a:rPr>
              <a:t>reakcja i interwencja</a:t>
            </a:r>
            <a:r>
              <a:rPr lang="pl-PL" sz="2000" cap="none" dirty="0">
                <a:solidFill>
                  <a:srgbClr val="002060"/>
                </a:solidFill>
              </a:rPr>
              <a:t/>
            </a:r>
            <a:br>
              <a:rPr lang="pl-PL" sz="2000" cap="none" dirty="0">
                <a:solidFill>
                  <a:srgbClr val="002060"/>
                </a:solidFill>
              </a:rPr>
            </a:br>
            <a:r>
              <a:rPr lang="pl-PL" sz="2800" dirty="0">
                <a:solidFill>
                  <a:srgbClr val="002060"/>
                </a:solidFill>
              </a:rPr>
              <a:t/>
            </a:r>
            <a:br>
              <a:rPr lang="pl-PL" sz="2800" dirty="0">
                <a:solidFill>
                  <a:srgbClr val="002060"/>
                </a:solidFill>
              </a:rPr>
            </a:br>
            <a:r>
              <a:rPr lang="pl-PL" sz="2800" dirty="0" smtClean="0">
                <a:solidFill>
                  <a:srgbClr val="0070C0"/>
                </a:solidFill>
              </a:rPr>
              <a:t/>
            </a:r>
            <a:br>
              <a:rPr lang="pl-PL" sz="2800" dirty="0" smtClean="0">
                <a:solidFill>
                  <a:srgbClr val="0070C0"/>
                </a:solidFill>
              </a:rPr>
            </a:br>
            <a:r>
              <a:rPr lang="pl-PL" sz="2200" cap="none" dirty="0" smtClean="0">
                <a:solidFill>
                  <a:srgbClr val="0070C0"/>
                </a:solidFill>
              </a:rPr>
              <a:t>         </a:t>
            </a:r>
            <a:r>
              <a:rPr lang="pl-PL" sz="2200" dirty="0">
                <a:solidFill>
                  <a:srgbClr val="0070C0"/>
                </a:solidFill>
              </a:rPr>
              <a:t/>
            </a:r>
            <a:br>
              <a:rPr lang="pl-PL" sz="2200" dirty="0">
                <a:solidFill>
                  <a:srgbClr val="0070C0"/>
                </a:solidFill>
              </a:rPr>
            </a:br>
            <a:r>
              <a:rPr lang="pl-PL" sz="2000" dirty="0" smtClean="0">
                <a:solidFill>
                  <a:srgbClr val="0070C0"/>
                </a:solidFill>
              </a:rPr>
              <a:t/>
            </a:r>
            <a:br>
              <a:rPr lang="pl-PL" sz="2000" dirty="0" smtClean="0">
                <a:solidFill>
                  <a:srgbClr val="0070C0"/>
                </a:solidFill>
              </a:rPr>
            </a:br>
            <a:r>
              <a:rPr lang="pl-PL" sz="1400" b="0" i="1" dirty="0" smtClean="0"/>
              <a:t>S</a:t>
            </a:r>
            <a:r>
              <a:rPr lang="pl-PL" sz="1400" b="0" i="1" cap="none" dirty="0" smtClean="0"/>
              <a:t>ekcja </a:t>
            </a:r>
            <a:r>
              <a:rPr lang="pl-PL" sz="1400" b="0" i="1" dirty="0" smtClean="0"/>
              <a:t>p</a:t>
            </a:r>
            <a:r>
              <a:rPr lang="pl-PL" sz="1400" b="0" i="1" cap="none" dirty="0" smtClean="0"/>
              <a:t>sychologów</a:t>
            </a:r>
            <a:r>
              <a:rPr lang="pl-PL" sz="1400" b="0" i="1" dirty="0" smtClean="0"/>
              <a:t> </a:t>
            </a:r>
            <a:r>
              <a:rPr lang="pl-PL" sz="1400" b="0" i="1" dirty="0" err="1" smtClean="0"/>
              <a:t>kwp</a:t>
            </a:r>
            <a:r>
              <a:rPr lang="pl-PL" sz="1400" b="0" i="1" dirty="0" smtClean="0"/>
              <a:t> </a:t>
            </a:r>
            <a:r>
              <a:rPr lang="pl-PL" sz="1400" b="0" i="1" cap="none" dirty="0" smtClean="0"/>
              <a:t>w</a:t>
            </a:r>
            <a:r>
              <a:rPr lang="pl-PL" sz="1400" b="0" i="1" dirty="0" smtClean="0"/>
              <a:t> </a:t>
            </a:r>
            <a:r>
              <a:rPr lang="pl-PL" sz="1400" b="0" i="1" cap="none" dirty="0" smtClean="0"/>
              <a:t>Bydgoszczy</a:t>
            </a:r>
            <a:r>
              <a:rPr lang="pl-PL" sz="1400" b="0" i="1" dirty="0" smtClean="0"/>
              <a:t/>
            </a:r>
            <a:br>
              <a:rPr lang="pl-PL" sz="1400" b="0" i="1" dirty="0" smtClean="0"/>
            </a:br>
            <a:r>
              <a:rPr lang="pl-PL" sz="1400" b="0" i="1" cap="none" dirty="0" smtClean="0"/>
              <a:t>podinsp</a:t>
            </a:r>
            <a:r>
              <a:rPr lang="pl-PL" sz="1400" b="0" i="1" cap="none" dirty="0"/>
              <a:t>. Jolanta </a:t>
            </a:r>
            <a:r>
              <a:rPr lang="pl-PL" sz="1400" b="0" i="1" cap="none" dirty="0" smtClean="0"/>
              <a:t>Iwaszko, podinsp. Beata Wieczorek</a:t>
            </a:r>
            <a:br>
              <a:rPr lang="pl-PL" sz="1400" b="0" i="1" cap="none" dirty="0" smtClean="0"/>
            </a:br>
            <a:r>
              <a:rPr lang="pl-PL" sz="1400" i="1" cap="none" dirty="0" smtClean="0">
                <a:solidFill>
                  <a:srgbClr val="0070C0"/>
                </a:solidFill>
              </a:rPr>
              <a:t>                    </a:t>
            </a:r>
            <a:endParaRPr lang="pl-PL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88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43193" cy="2483991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pl-PL" altLang="pl-PL" sz="3200" dirty="0" smtClean="0"/>
              <a:t/>
            </a:r>
            <a:br>
              <a:rPr lang="pl-PL" altLang="pl-PL" sz="3200" dirty="0" smtClean="0"/>
            </a:br>
            <a:r>
              <a:rPr lang="pl-PL" altLang="pl-PL" sz="3200" dirty="0" smtClean="0"/>
              <a:t>Samobójcy </a:t>
            </a:r>
            <a:r>
              <a:rPr lang="pl-PL" altLang="pl-PL" sz="3200" dirty="0"/>
              <a:t>są chorzy </a:t>
            </a:r>
            <a:r>
              <a:rPr lang="pl-PL" altLang="pl-PL" sz="3200" dirty="0" smtClean="0"/>
              <a:t>psychicznie.</a:t>
            </a:r>
            <a:endParaRPr lang="pl-PL" altLang="pl-PL" sz="3200" dirty="0"/>
          </a:p>
        </p:txBody>
      </p:sp>
    </p:spTree>
    <p:extLst>
      <p:ext uri="{BB962C8B-B14F-4D97-AF65-F5344CB8AC3E}">
        <p14:creationId xmlns:p14="http://schemas.microsoft.com/office/powerpoint/2010/main" val="361953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11560" y="2564904"/>
            <a:ext cx="8243193" cy="3564111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pl-PL" altLang="pl-PL" sz="3200" dirty="0" smtClean="0"/>
              <a:t/>
            </a:r>
            <a:br>
              <a:rPr lang="pl-PL" altLang="pl-PL" sz="3200" dirty="0" smtClean="0"/>
            </a:br>
            <a:r>
              <a:rPr lang="pl-PL" altLang="pl-PL" sz="3200" dirty="0" smtClean="0"/>
              <a:t>Samobójstwa</a:t>
            </a:r>
            <a:r>
              <a:rPr lang="pl-PL" altLang="pl-PL" dirty="0" smtClean="0"/>
              <a:t> </a:t>
            </a:r>
            <a:r>
              <a:rPr lang="pl-PL" altLang="pl-PL" sz="3200" dirty="0"/>
              <a:t>są dziedziczne</a:t>
            </a:r>
            <a:r>
              <a:rPr lang="pl-PL" altLang="pl-PL" dirty="0"/>
              <a:t>.</a:t>
            </a:r>
            <a:br>
              <a:rPr lang="pl-PL" altLang="pl-PL" dirty="0"/>
            </a:br>
            <a:endParaRPr lang="pl-PL" altLang="pl-PL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1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43193" cy="3564111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pl-PL" altLang="pl-PL" sz="3200" dirty="0" smtClean="0"/>
              <a:t/>
            </a:r>
            <a:br>
              <a:rPr lang="pl-PL" altLang="pl-PL" sz="3200" dirty="0" smtClean="0"/>
            </a:br>
            <a:r>
              <a:rPr lang="pl-PL" altLang="pl-PL" sz="3200" dirty="0" smtClean="0"/>
              <a:t>Poprawa </a:t>
            </a:r>
            <a:r>
              <a:rPr lang="pl-PL" altLang="pl-PL" sz="3200" dirty="0"/>
              <a:t>nastroju </a:t>
            </a:r>
            <a:r>
              <a:rPr lang="pl-PL" altLang="pl-PL" sz="3200" dirty="0" smtClean="0"/>
              <a:t>osoby </a:t>
            </a:r>
            <a:br>
              <a:rPr lang="pl-PL" altLang="pl-PL" sz="3200" dirty="0" smtClean="0"/>
            </a:br>
            <a:r>
              <a:rPr lang="pl-PL" altLang="pl-PL" sz="3200" dirty="0" smtClean="0"/>
              <a:t>oznacza</a:t>
            </a:r>
            <a:r>
              <a:rPr lang="pl-PL" altLang="pl-PL" sz="3200" dirty="0"/>
              <a:t>, </a:t>
            </a:r>
            <a:r>
              <a:rPr lang="pl-PL" altLang="pl-PL" sz="3200" dirty="0" smtClean="0"/>
              <a:t>że </a:t>
            </a:r>
            <a:r>
              <a:rPr lang="pl-PL" altLang="pl-PL" sz="3200" dirty="0"/>
              <a:t>zagrożenie mija.</a:t>
            </a:r>
            <a:br>
              <a:rPr lang="pl-PL" altLang="pl-PL" sz="3200" dirty="0"/>
            </a:b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273017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0" y="2204864"/>
            <a:ext cx="9144000" cy="3564111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pl-PL" altLang="pl-PL" sz="3200" dirty="0" smtClean="0"/>
              <a:t>Kto </a:t>
            </a:r>
            <a:r>
              <a:rPr lang="pl-PL" altLang="pl-PL" sz="3200" dirty="0"/>
              <a:t>raz podjął </a:t>
            </a:r>
            <a:r>
              <a:rPr lang="pl-PL" altLang="pl-PL" sz="3200" dirty="0" smtClean="0"/>
              <a:t/>
            </a:r>
            <a:br>
              <a:rPr lang="pl-PL" altLang="pl-PL" sz="3200" dirty="0" smtClean="0"/>
            </a:br>
            <a:r>
              <a:rPr lang="pl-PL" altLang="pl-PL" sz="3200" dirty="0" smtClean="0"/>
              <a:t>działanie Autodestrukcyjne </a:t>
            </a:r>
            <a:br>
              <a:rPr lang="pl-PL" altLang="pl-PL" sz="3200" dirty="0" smtClean="0"/>
            </a:br>
            <a:r>
              <a:rPr lang="pl-PL" altLang="pl-PL" sz="3200" dirty="0" smtClean="0"/>
              <a:t>ten </a:t>
            </a:r>
            <a:r>
              <a:rPr lang="pl-PL" altLang="pl-PL" sz="3200" dirty="0"/>
              <a:t>już zawsze </a:t>
            </a:r>
            <a:r>
              <a:rPr lang="pl-PL" altLang="pl-PL" sz="3200" dirty="0" smtClean="0"/>
              <a:t/>
            </a:r>
            <a:br>
              <a:rPr lang="pl-PL" altLang="pl-PL" sz="3200" dirty="0" smtClean="0"/>
            </a:br>
            <a:r>
              <a:rPr lang="pl-PL" altLang="pl-PL" sz="3200" dirty="0" smtClean="0"/>
              <a:t>Będzie </a:t>
            </a:r>
            <a:r>
              <a:rPr lang="pl-PL" altLang="pl-PL" sz="3200" dirty="0"/>
              <a:t>się do niego uciekał</a:t>
            </a:r>
            <a:r>
              <a:rPr lang="pl-PL" altLang="pl-PL" dirty="0"/>
              <a:t>.</a:t>
            </a:r>
            <a:br>
              <a:rPr lang="pl-PL" altLang="pl-PL" dirty="0"/>
            </a:br>
            <a:endParaRPr lang="pl-PL" altLang="pl-PL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81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51520" y="2132856"/>
            <a:ext cx="8568952" cy="3636119"/>
          </a:xfrm>
        </p:spPr>
        <p:txBody>
          <a:bodyPr>
            <a:normAutofit/>
          </a:bodyPr>
          <a:lstStyle/>
          <a:p>
            <a:pPr algn="ctr"/>
            <a:r>
              <a:rPr lang="pl-PL" altLang="pl-PL" sz="3200" dirty="0"/>
              <a:t>Jeśli osoba o skłonnościach samobójczych </a:t>
            </a:r>
            <a:r>
              <a:rPr lang="pl-PL" altLang="pl-PL" sz="3200" dirty="0" smtClean="0"/>
              <a:t/>
            </a:r>
            <a:br>
              <a:rPr lang="pl-PL" altLang="pl-PL" sz="3200" dirty="0" smtClean="0"/>
            </a:br>
            <a:r>
              <a:rPr lang="pl-PL" altLang="pl-PL" sz="3200" dirty="0" smtClean="0"/>
              <a:t>rozdaje </a:t>
            </a:r>
            <a:r>
              <a:rPr lang="pl-PL" altLang="pl-PL" sz="3200" dirty="0"/>
              <a:t>innym swoje rzeczy, </a:t>
            </a:r>
            <a:r>
              <a:rPr lang="pl-PL" altLang="pl-PL" sz="3200" dirty="0" smtClean="0"/>
              <a:t/>
            </a:r>
            <a:br>
              <a:rPr lang="pl-PL" altLang="pl-PL" sz="3200" dirty="0" smtClean="0"/>
            </a:br>
            <a:r>
              <a:rPr lang="pl-PL" altLang="pl-PL" sz="3200" dirty="0" smtClean="0"/>
              <a:t>to znak, </a:t>
            </a:r>
            <a:r>
              <a:rPr lang="pl-PL" altLang="pl-PL" sz="3200" dirty="0"/>
              <a:t>że zdrowieje.</a:t>
            </a:r>
            <a:r>
              <a:rPr lang="pl-PL" altLang="pl-PL" dirty="0"/>
              <a:t/>
            </a:r>
            <a:br>
              <a:rPr lang="pl-PL" altLang="pl-PL" dirty="0"/>
            </a:br>
            <a:endParaRPr lang="pl-PL" altLang="pl-PL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72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4294967295"/>
          </p:nvPr>
        </p:nvSpPr>
        <p:spPr>
          <a:xfrm>
            <a:off x="0" y="1916113"/>
            <a:ext cx="9036496" cy="42862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2800" b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pPr marL="0" indent="0" algn="ctr">
              <a:buNone/>
            </a:pPr>
            <a:r>
              <a:rPr lang="pl-PL" sz="28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ZESPÓŁ PRESUICYDALNY</a:t>
            </a:r>
          </a:p>
          <a:p>
            <a:pPr marL="0" indent="0" algn="ctr">
              <a:buNone/>
            </a:pPr>
            <a:r>
              <a:rPr lang="pl-PL" sz="28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SYMPTOMY</a:t>
            </a:r>
          </a:p>
          <a:p>
            <a:pPr algn="ctr"/>
            <a:endParaRPr lang="pl-PL" sz="2600" b="1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  <a:p>
            <a:pPr algn="ctr"/>
            <a:endParaRPr lang="pl-PL" sz="2600" b="1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  <a:p>
            <a:pPr marL="0" indent="0" algn="ctr">
              <a:buNone/>
            </a:pPr>
            <a:r>
              <a:rPr lang="pl-PL" altLang="pl-PL" sz="2400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Elementy zespołu </a:t>
            </a:r>
            <a:r>
              <a:rPr lang="pl-PL" altLang="pl-PL" sz="2400" dirty="0" err="1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presuicydalnego</a:t>
            </a:r>
            <a:r>
              <a:rPr lang="pl-PL" altLang="pl-PL" sz="2400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 </a:t>
            </a:r>
            <a:br>
              <a:rPr lang="pl-PL" altLang="pl-PL" sz="2400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</a:br>
            <a:r>
              <a:rPr lang="pl-PL" altLang="pl-PL" sz="2400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wzajemnie się wzmacniają, </a:t>
            </a:r>
            <a:br>
              <a:rPr lang="pl-PL" altLang="pl-PL" sz="2400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</a:br>
            <a:r>
              <a:rPr lang="pl-PL" altLang="pl-PL" sz="2400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osoba czuje się „zamknięta w pułapce”.</a:t>
            </a:r>
            <a:endParaRPr lang="pl-PL" sz="2400" b="1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  <a:p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179512" y="2060848"/>
            <a:ext cx="8784976" cy="1470025"/>
          </a:xfrm>
        </p:spPr>
        <p:txBody>
          <a:bodyPr>
            <a:normAutofit/>
          </a:bodyPr>
          <a:lstStyle/>
          <a:p>
            <a:r>
              <a:rPr lang="pl-PL" dirty="0"/>
              <a:t/>
            </a:r>
            <a:br>
              <a:rPr lang="pl-PL" dirty="0"/>
            </a:br>
            <a:endParaRPr lang="pl-PL" dirty="0">
              <a:solidFill>
                <a:srgbClr val="0070C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84672458"/>
              </p:ext>
            </p:extLst>
          </p:nvPr>
        </p:nvGraphicFramePr>
        <p:xfrm>
          <a:off x="395536" y="1071546"/>
          <a:ext cx="8302625" cy="5786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7415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4CF51F7-6AAC-4BCB-91F8-C30B41BD61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D4CF51F7-6AAC-4BCB-91F8-C30B41BD61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D4CF51F7-6AAC-4BCB-91F8-C30B41BD61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D4CF51F7-6AAC-4BCB-91F8-C30B41BD61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F93790B-9958-4142-8658-0C649BF630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graphicEl>
                                              <a:dgm id="{EF93790B-9958-4142-8658-0C649BF630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EF93790B-9958-4142-8658-0C649BF630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EF93790B-9958-4142-8658-0C649BF630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0367E4-5BBD-4FCA-84DD-41A4513F5D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graphicEl>
                                              <a:dgm id="{4D0367E4-5BBD-4FCA-84DD-41A4513F5D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graphicEl>
                                              <a:dgm id="{4D0367E4-5BBD-4FCA-84DD-41A4513F5D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4D0367E4-5BBD-4FCA-84DD-41A4513F5D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61B59B6-FBA5-4399-9608-410D40D0F8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graphicEl>
                                              <a:dgm id="{F61B59B6-FBA5-4399-9608-410D40D0F8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graphicEl>
                                              <a:dgm id="{F61B59B6-FBA5-4399-9608-410D40D0F8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graphicEl>
                                              <a:dgm id="{F61B59B6-FBA5-4399-9608-410D40D0F8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67544" y="1142984"/>
            <a:ext cx="8243193" cy="5526376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pl-PL" altLang="pl-PL" sz="2000" u="sng" cap="none" dirty="0" smtClean="0">
                <a:solidFill>
                  <a:srgbClr val="FF0000"/>
                </a:solidFill>
              </a:rPr>
              <a:t/>
            </a:r>
            <a:br>
              <a:rPr lang="pl-PL" altLang="pl-PL" sz="2000" u="sng" cap="none" dirty="0" smtClean="0">
                <a:solidFill>
                  <a:srgbClr val="FF0000"/>
                </a:solidFill>
              </a:rPr>
            </a:br>
            <a:r>
              <a:rPr lang="pl-PL" altLang="pl-PL" sz="3100" cap="none" dirty="0" smtClean="0">
                <a:solidFill>
                  <a:srgbClr val="002060"/>
                </a:solidFill>
              </a:rPr>
              <a:t>Wypowiedzi typu…</a:t>
            </a:r>
            <a:br>
              <a:rPr lang="pl-PL" altLang="pl-PL" sz="3100" cap="none" dirty="0" smtClean="0">
                <a:solidFill>
                  <a:srgbClr val="002060"/>
                </a:solidFill>
              </a:rPr>
            </a:br>
            <a:r>
              <a:rPr lang="pl-PL" altLang="pl-PL" sz="2000" cap="none" dirty="0" smtClean="0">
                <a:solidFill>
                  <a:srgbClr val="0070C0"/>
                </a:solidFill>
              </a:rPr>
              <a:t/>
            </a:r>
            <a:br>
              <a:rPr lang="pl-PL" altLang="pl-PL" sz="2000" cap="none" dirty="0" smtClean="0">
                <a:solidFill>
                  <a:srgbClr val="0070C0"/>
                </a:solidFill>
              </a:rPr>
            </a:br>
            <a:r>
              <a:rPr lang="pl-PL" altLang="pl-PL" sz="2000" b="0" cap="none" dirty="0" smtClean="0">
                <a:solidFill>
                  <a:srgbClr val="0070C0"/>
                </a:solidFill>
              </a:rPr>
              <a:t>werbalne i pisemne</a:t>
            </a:r>
            <a:br>
              <a:rPr lang="pl-PL" altLang="pl-PL" sz="2000" b="0" cap="none" dirty="0" smtClean="0">
                <a:solidFill>
                  <a:srgbClr val="0070C0"/>
                </a:solidFill>
              </a:rPr>
            </a:br>
            <a:r>
              <a:rPr lang="pl-PL" altLang="pl-PL" sz="2000" b="0" cap="none" dirty="0" smtClean="0">
                <a:solidFill>
                  <a:srgbClr val="0070C0"/>
                </a:solidFill>
              </a:rPr>
              <a:t>bezpośrednie i pośrednie</a:t>
            </a:r>
            <a:r>
              <a:rPr lang="pl-PL" altLang="pl-PL" sz="2000" cap="none" dirty="0" smtClean="0"/>
              <a:t/>
            </a:r>
            <a:br>
              <a:rPr lang="pl-PL" altLang="pl-PL" sz="2000" cap="none" dirty="0" smtClean="0"/>
            </a:br>
            <a:r>
              <a:rPr lang="pl-PL" altLang="pl-PL" sz="2000" b="0" cap="none" dirty="0" smtClean="0"/>
              <a:t/>
            </a:r>
            <a:br>
              <a:rPr lang="pl-PL" altLang="pl-PL" sz="2000" b="0" cap="none" dirty="0" smtClean="0"/>
            </a:br>
            <a:r>
              <a:rPr lang="pl-PL" altLang="pl-PL" sz="2000" b="0" cap="none" dirty="0" smtClean="0"/>
              <a:t> → </a:t>
            </a:r>
            <a:r>
              <a:rPr lang="pl-PL" sz="2000" b="0" cap="none" dirty="0" smtClean="0"/>
              <a:t>„Chciałbym umrzeć”. </a:t>
            </a:r>
            <a:br>
              <a:rPr lang="pl-PL" sz="2000" b="0" cap="none" dirty="0" smtClean="0"/>
            </a:br>
            <a:r>
              <a:rPr lang="pl-PL" sz="2000" b="0" cap="none" dirty="0" smtClean="0"/>
              <a:t> </a:t>
            </a:r>
            <a:r>
              <a:rPr lang="pl-PL" altLang="pl-PL" sz="2000" b="0" cap="none" dirty="0" smtClean="0"/>
              <a:t>→ „Nie chcę dalej żyć”.</a:t>
            </a:r>
            <a:br>
              <a:rPr lang="pl-PL" altLang="pl-PL" sz="2000" b="0" cap="none" dirty="0" smtClean="0"/>
            </a:br>
            <a:r>
              <a:rPr lang="pl-PL" altLang="pl-PL" sz="2000" b="0" cap="none" dirty="0" smtClean="0"/>
              <a:t> →</a:t>
            </a:r>
            <a:r>
              <a:rPr lang="pl-PL" sz="2000" b="0" cap="none" dirty="0" smtClean="0"/>
              <a:t> „Jestem nikim”.</a:t>
            </a:r>
            <a:br>
              <a:rPr lang="pl-PL" sz="2000" b="0" cap="none" dirty="0" smtClean="0"/>
            </a:br>
            <a:r>
              <a:rPr lang="pl-PL" sz="2000" b="0" cap="none" dirty="0" smtClean="0"/>
              <a:t> </a:t>
            </a:r>
            <a:r>
              <a:rPr lang="pl-PL" altLang="pl-PL" sz="2000" b="0" cap="none" dirty="0" smtClean="0"/>
              <a:t>→ ,,L</a:t>
            </a:r>
            <a:r>
              <a:rPr lang="pl-PL" sz="2000" b="0" cap="none" dirty="0" smtClean="0"/>
              <a:t>epiej będzie wszystkim beze mnie” </a:t>
            </a:r>
            <a:br>
              <a:rPr lang="pl-PL" sz="2000" b="0" cap="none" dirty="0" smtClean="0"/>
            </a:br>
            <a:r>
              <a:rPr lang="pl-PL" altLang="pl-PL" sz="2000" b="0" cap="none" dirty="0" smtClean="0"/>
              <a:t> → </a:t>
            </a:r>
            <a:r>
              <a:rPr lang="pl-PL" sz="2000" b="0" cap="none" dirty="0" smtClean="0"/>
              <a:t>„Byłoby lepiej, gdybym się nie urodziła”. </a:t>
            </a:r>
            <a:r>
              <a:rPr lang="pl-PL" altLang="pl-PL" sz="2000" b="0" cap="none" dirty="0" smtClean="0"/>
              <a:t/>
            </a:r>
            <a:br>
              <a:rPr lang="pl-PL" altLang="pl-PL" sz="2000" b="0" cap="none" dirty="0" smtClean="0"/>
            </a:br>
            <a:r>
              <a:rPr lang="pl-PL" altLang="pl-PL" sz="2000" b="0" cap="none" dirty="0" smtClean="0"/>
              <a:t> → „Nic dobrego już mnie w życiu nie czeka”.</a:t>
            </a:r>
            <a:br>
              <a:rPr lang="pl-PL" altLang="pl-PL" sz="2000" b="0" cap="none" dirty="0" smtClean="0"/>
            </a:br>
            <a:r>
              <a:rPr lang="pl-PL" altLang="pl-PL" sz="2000" b="0" cap="none" dirty="0" smtClean="0"/>
              <a:t> → ,,Nic mi nie zostało”.</a:t>
            </a:r>
            <a:br>
              <a:rPr lang="pl-PL" altLang="pl-PL" sz="2000" b="0" cap="none" dirty="0" smtClean="0"/>
            </a:br>
            <a:r>
              <a:rPr lang="pl-PL" altLang="pl-PL" sz="2000" b="0" cap="none" dirty="0" smtClean="0"/>
              <a:t> → „Już niedługo nie będę problemem”. </a:t>
            </a:r>
            <a:br>
              <a:rPr lang="pl-PL" altLang="pl-PL" sz="2000" b="0" cap="none" dirty="0" smtClean="0"/>
            </a:br>
            <a:r>
              <a:rPr lang="pl-PL" altLang="pl-PL" sz="2000" b="0" cap="none" dirty="0" smtClean="0"/>
              <a:t> →</a:t>
            </a:r>
            <a:r>
              <a:rPr lang="pl-PL" sz="2000" b="0" cap="none" dirty="0" smtClean="0"/>
              <a:t> „Nie warto się mną zajmować”.</a:t>
            </a:r>
            <a:r>
              <a:rPr lang="pl-PL" altLang="pl-PL" sz="2000" b="0" cap="none" dirty="0" smtClean="0"/>
              <a:t/>
            </a:r>
            <a:br>
              <a:rPr lang="pl-PL" altLang="pl-PL" sz="2000" b="0" cap="none" dirty="0" smtClean="0"/>
            </a:br>
            <a:r>
              <a:rPr lang="pl-PL" altLang="pl-PL" sz="2000" b="0" cap="none" dirty="0" smtClean="0"/>
              <a:t> → „Nie jestem nikomu potrzebny”.</a:t>
            </a:r>
            <a:br>
              <a:rPr lang="pl-PL" altLang="pl-PL" sz="2000" b="0" cap="none" dirty="0" smtClean="0"/>
            </a:br>
            <a:r>
              <a:rPr lang="pl-PL" altLang="pl-PL" sz="2000" b="0" cap="none" dirty="0" smtClean="0"/>
              <a:t> →</a:t>
            </a:r>
            <a:r>
              <a:rPr lang="pl-PL" sz="2000" b="0" cap="none" dirty="0" smtClean="0"/>
              <a:t> „Czuję, że jestem w pułapce”.</a:t>
            </a:r>
            <a:br>
              <a:rPr lang="pl-PL" sz="2000" b="0" cap="none" dirty="0" smtClean="0"/>
            </a:br>
            <a:r>
              <a:rPr lang="pl-PL" altLang="pl-PL" sz="2000" b="0" cap="none" dirty="0" smtClean="0"/>
              <a:t> →</a:t>
            </a:r>
            <a:r>
              <a:rPr lang="pl-PL" sz="2000" b="0" cap="none" dirty="0" smtClean="0"/>
              <a:t> „Mam ochotę się poddać”.</a:t>
            </a:r>
            <a:r>
              <a:rPr lang="pl-PL" altLang="pl-PL" sz="2000" b="0" cap="none" dirty="0" smtClean="0"/>
              <a:t/>
            </a:r>
            <a:br>
              <a:rPr lang="pl-PL" altLang="pl-PL" sz="2000" b="0" cap="none" dirty="0" smtClean="0"/>
            </a:br>
            <a:r>
              <a:rPr lang="pl-PL" altLang="pl-PL" sz="2000" b="0" cap="none" dirty="0" smtClean="0"/>
              <a:t> → „Po mojej śmierci to (wskazanie rzeczy) będzie Twoje”.</a:t>
            </a:r>
            <a:br>
              <a:rPr lang="pl-PL" altLang="pl-PL" sz="2000" b="0" cap="none" dirty="0" smtClean="0"/>
            </a:br>
            <a:r>
              <a:rPr lang="pl-PL" altLang="pl-PL" sz="2000" b="0" cap="none" dirty="0" smtClean="0"/>
              <a:t> → „Więcej się nie zobaczymy”. </a:t>
            </a:r>
            <a:br>
              <a:rPr lang="pl-PL" altLang="pl-PL" sz="2000" b="0" cap="none" dirty="0" smtClean="0"/>
            </a:br>
            <a:r>
              <a:rPr lang="pl-PL" altLang="pl-PL" sz="2000" b="0" cap="none" dirty="0" smtClean="0"/>
              <a:t> → „Zabiję się”.</a:t>
            </a:r>
            <a:br>
              <a:rPr lang="pl-PL" altLang="pl-PL" sz="2000" b="0" cap="none" dirty="0" smtClean="0"/>
            </a:br>
            <a:r>
              <a:rPr lang="pl-PL" altLang="pl-PL" sz="2000" b="0" cap="none" dirty="0" smtClean="0"/>
              <a:t/>
            </a:r>
            <a:br>
              <a:rPr lang="pl-PL" altLang="pl-PL" sz="2000" b="0" cap="none" dirty="0" smtClean="0"/>
            </a:br>
            <a:r>
              <a:rPr lang="pl-PL" altLang="pl-PL" sz="2000" b="0" cap="none" dirty="0"/>
              <a:t/>
            </a:r>
            <a:br>
              <a:rPr lang="pl-PL" altLang="pl-PL" sz="2000" b="0" cap="none" dirty="0"/>
            </a:br>
            <a:r>
              <a:rPr lang="pl-PL" altLang="pl-PL" sz="2000" b="0" cap="none" dirty="0" smtClean="0"/>
              <a:t/>
            </a:r>
            <a:br>
              <a:rPr lang="pl-PL" altLang="pl-PL" sz="2000" b="0" cap="none" dirty="0" smtClean="0"/>
            </a:br>
            <a:r>
              <a:rPr lang="pl-PL" sz="2000" b="0" cap="none" dirty="0" smtClean="0"/>
              <a:t/>
            </a:r>
            <a:br>
              <a:rPr lang="pl-PL" sz="2000" b="0" cap="none" dirty="0" smtClean="0"/>
            </a:br>
            <a:r>
              <a:rPr lang="pl-PL" altLang="pl-PL" sz="2000" b="0" cap="none" dirty="0" smtClean="0"/>
              <a:t/>
            </a:r>
            <a:br>
              <a:rPr lang="pl-PL" altLang="pl-PL" sz="2000" b="0" cap="none" dirty="0" smtClean="0"/>
            </a:br>
            <a:r>
              <a:rPr lang="pl-PL" altLang="pl-PL" sz="2000" b="0" cap="none" dirty="0" smtClean="0"/>
              <a:t/>
            </a:r>
            <a:br>
              <a:rPr lang="pl-PL" altLang="pl-PL" sz="2000" b="0" cap="none" dirty="0" smtClean="0"/>
            </a:br>
            <a:r>
              <a:rPr lang="pl-PL" altLang="pl-PL" sz="2000" b="0" cap="none" dirty="0" smtClean="0"/>
              <a:t/>
            </a:r>
            <a:br>
              <a:rPr lang="pl-PL" altLang="pl-PL" sz="2000" b="0" cap="none" dirty="0" smtClean="0"/>
            </a:br>
            <a:endParaRPr lang="pl-PL" sz="2000" b="0" dirty="0"/>
          </a:p>
        </p:txBody>
      </p:sp>
      <p:pic>
        <p:nvPicPr>
          <p:cNvPr id="3" name="Picture 2" descr="Samobójstwo na Swobodnej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1428736"/>
            <a:ext cx="3894702" cy="350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68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640960" cy="4320480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pl-PL" altLang="pl-PL" sz="2800" b="0" cap="none" dirty="0" smtClean="0">
                <a:solidFill>
                  <a:srgbClr val="7030A0"/>
                </a:solidFill>
              </a:rPr>
              <a:t/>
            </a:r>
            <a:br>
              <a:rPr lang="pl-PL" altLang="pl-PL" sz="2800" b="0" cap="none" dirty="0" smtClean="0">
                <a:solidFill>
                  <a:srgbClr val="7030A0"/>
                </a:solidFill>
              </a:rPr>
            </a:br>
            <a:r>
              <a:rPr lang="pl-PL" altLang="pl-PL" sz="2400" b="0" cap="none" dirty="0" smtClean="0"/>
              <a:t/>
            </a:r>
            <a:br>
              <a:rPr lang="pl-PL" altLang="pl-PL" sz="2400" b="0" cap="none" dirty="0" smtClean="0"/>
            </a:br>
            <a:r>
              <a:rPr lang="pl-PL" altLang="pl-PL" sz="2400" b="0" cap="none" dirty="0" smtClean="0"/>
              <a:t/>
            </a:r>
            <a:br>
              <a:rPr lang="pl-PL" altLang="pl-PL" sz="2400" b="0" cap="none" dirty="0" smtClean="0"/>
            </a:br>
            <a:r>
              <a:rPr lang="pl-PL" altLang="pl-PL" sz="2400" b="0" cap="none" dirty="0" smtClean="0"/>
              <a:t/>
            </a:r>
            <a:br>
              <a:rPr lang="pl-PL" altLang="pl-PL" sz="2400" b="0" cap="none" dirty="0" smtClean="0"/>
            </a:br>
            <a:r>
              <a:rPr lang="pl-PL" altLang="pl-PL" sz="3200" cap="none" dirty="0" smtClean="0">
                <a:solidFill>
                  <a:srgbClr val="FF0000"/>
                </a:solidFill>
              </a:rPr>
              <a:t>ULGA POSTDECYZYJNA </a:t>
            </a:r>
            <a:br>
              <a:rPr lang="pl-PL" altLang="pl-PL" sz="3200" cap="none" dirty="0" smtClean="0">
                <a:solidFill>
                  <a:srgbClr val="FF0000"/>
                </a:solidFill>
              </a:rPr>
            </a:br>
            <a:r>
              <a:rPr lang="pl-PL" altLang="pl-PL" sz="3200" b="0" cap="none" dirty="0" smtClean="0">
                <a:solidFill>
                  <a:srgbClr val="FF0000"/>
                </a:solidFill>
              </a:rPr>
              <a:t/>
            </a:r>
            <a:br>
              <a:rPr lang="pl-PL" altLang="pl-PL" sz="3200" b="0" cap="none" dirty="0" smtClean="0">
                <a:solidFill>
                  <a:srgbClr val="FF0000"/>
                </a:solidFill>
              </a:rPr>
            </a:br>
            <a:r>
              <a:rPr lang="pl-PL" altLang="pl-PL" sz="2400" b="0" cap="none" dirty="0" smtClean="0"/>
              <a:t>nagły, ale mylący i pozorny</a:t>
            </a:r>
            <a:br>
              <a:rPr lang="pl-PL" altLang="pl-PL" sz="2400" b="0" cap="none" dirty="0" smtClean="0"/>
            </a:br>
            <a:r>
              <a:rPr lang="pl-PL" altLang="pl-PL" sz="2400" b="0" cap="none" dirty="0" smtClean="0"/>
              <a:t> powrót do dobrego funkcjonowania</a:t>
            </a:r>
            <a:r>
              <a:rPr lang="pl-PL" altLang="pl-PL" sz="2400" dirty="0"/>
              <a:t/>
            </a:r>
            <a:br>
              <a:rPr lang="pl-PL" altLang="pl-PL" sz="2400" dirty="0"/>
            </a:br>
            <a:endParaRPr lang="pl-PL" sz="2400" b="0" cap="none" dirty="0"/>
          </a:p>
        </p:txBody>
      </p:sp>
    </p:spTree>
    <p:extLst>
      <p:ext uri="{BB962C8B-B14F-4D97-AF65-F5344CB8AC3E}">
        <p14:creationId xmlns:p14="http://schemas.microsoft.com/office/powerpoint/2010/main" val="101951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500034" y="1529408"/>
            <a:ext cx="8243193" cy="5328592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pl-PL" altLang="pl-PL" sz="2800" cap="none" dirty="0" smtClean="0">
                <a:solidFill>
                  <a:srgbClr val="0070C0"/>
                </a:solidFill>
              </a:rPr>
              <a:t/>
            </a:r>
            <a:br>
              <a:rPr lang="pl-PL" altLang="pl-PL" sz="2800" cap="none" dirty="0" smtClean="0">
                <a:solidFill>
                  <a:srgbClr val="0070C0"/>
                </a:solidFill>
              </a:rPr>
            </a:br>
            <a:r>
              <a:rPr lang="pl-PL" altLang="pl-PL" sz="3200" cap="none" dirty="0" smtClean="0">
                <a:solidFill>
                  <a:srgbClr val="0070C0"/>
                </a:solidFill>
              </a:rPr>
              <a:t>KRYZYS SUICYDALNY            </a:t>
            </a:r>
            <a:br>
              <a:rPr lang="pl-PL" altLang="pl-PL" sz="3200" cap="none" dirty="0" smtClean="0">
                <a:solidFill>
                  <a:srgbClr val="0070C0"/>
                </a:solidFill>
              </a:rPr>
            </a:br>
            <a:r>
              <a:rPr lang="pl-PL" altLang="pl-PL" sz="3200" cap="none" dirty="0" smtClean="0">
                <a:solidFill>
                  <a:srgbClr val="0070C0"/>
                </a:solidFill>
              </a:rPr>
              <a:t> </a:t>
            </a:r>
            <a:br>
              <a:rPr lang="pl-PL" altLang="pl-PL" sz="3200" cap="none" dirty="0" smtClean="0">
                <a:solidFill>
                  <a:srgbClr val="0070C0"/>
                </a:solidFill>
              </a:rPr>
            </a:br>
            <a:r>
              <a:rPr lang="pl-PL" altLang="pl-PL" sz="3200" cap="none" dirty="0" smtClean="0">
                <a:solidFill>
                  <a:srgbClr val="0070C0"/>
                </a:solidFill>
              </a:rPr>
              <a:t/>
            </a:r>
            <a:br>
              <a:rPr lang="pl-PL" altLang="pl-PL" sz="3200" cap="none" dirty="0" smtClean="0">
                <a:solidFill>
                  <a:srgbClr val="0070C0"/>
                </a:solidFill>
              </a:rPr>
            </a:br>
            <a:r>
              <a:rPr lang="pl-PL" altLang="pl-PL" sz="2800" cap="none" dirty="0" smtClean="0">
                <a:solidFill>
                  <a:srgbClr val="0070C0"/>
                </a:solidFill>
              </a:rPr>
              <a:t>Jak </a:t>
            </a:r>
            <a:r>
              <a:rPr lang="pl-PL" altLang="pl-PL" sz="2800" cap="none" dirty="0" smtClean="0">
                <a:solidFill>
                  <a:srgbClr val="0070C0"/>
                </a:solidFill>
              </a:rPr>
              <a:t>reagować?</a:t>
            </a:r>
            <a:br>
              <a:rPr lang="pl-PL" altLang="pl-PL" sz="2800" cap="none" dirty="0" smtClean="0">
                <a:solidFill>
                  <a:srgbClr val="0070C0"/>
                </a:solidFill>
              </a:rPr>
            </a:br>
            <a:r>
              <a:rPr lang="pl-PL" altLang="pl-PL" sz="2800" cap="none" dirty="0" smtClean="0">
                <a:solidFill>
                  <a:srgbClr val="0070C0"/>
                </a:solidFill>
              </a:rPr>
              <a:t/>
            </a:r>
            <a:br>
              <a:rPr lang="pl-PL" altLang="pl-PL" sz="2800" cap="none" dirty="0" smtClean="0">
                <a:solidFill>
                  <a:srgbClr val="0070C0"/>
                </a:solidFill>
              </a:rPr>
            </a:br>
            <a:r>
              <a:rPr lang="pl-PL" altLang="pl-PL" sz="2800" cap="none" dirty="0" smtClean="0">
                <a:solidFill>
                  <a:srgbClr val="0070C0"/>
                </a:solidFill>
              </a:rPr>
              <a:t>Jak </a:t>
            </a:r>
            <a:r>
              <a:rPr lang="pl-PL" altLang="pl-PL" sz="2800" cap="none" dirty="0" smtClean="0">
                <a:solidFill>
                  <a:srgbClr val="0070C0"/>
                </a:solidFill>
              </a:rPr>
              <a:t>rozmawiać</a:t>
            </a:r>
            <a:r>
              <a:rPr lang="pl-PL" altLang="pl-PL" sz="2800" cap="none" dirty="0">
                <a:solidFill>
                  <a:srgbClr val="0070C0"/>
                </a:solidFill>
              </a:rPr>
              <a:t>?</a:t>
            </a:r>
            <a:r>
              <a:rPr lang="pl-PL" altLang="pl-PL" sz="2800" cap="none" dirty="0" smtClean="0">
                <a:solidFill>
                  <a:srgbClr val="0070C0"/>
                </a:solidFill>
              </a:rPr>
              <a:t/>
            </a:r>
            <a:br>
              <a:rPr lang="pl-PL" altLang="pl-PL" sz="2800" cap="none" dirty="0" smtClean="0">
                <a:solidFill>
                  <a:srgbClr val="0070C0"/>
                </a:solidFill>
              </a:rPr>
            </a:br>
            <a:r>
              <a:rPr lang="pl-PL" altLang="pl-PL" sz="2800" cap="none" dirty="0" smtClean="0">
                <a:solidFill>
                  <a:srgbClr val="0070C0"/>
                </a:solidFill>
              </a:rPr>
              <a:t/>
            </a:r>
            <a:br>
              <a:rPr lang="pl-PL" altLang="pl-PL" sz="2800" cap="none" dirty="0" smtClean="0">
                <a:solidFill>
                  <a:srgbClr val="0070C0"/>
                </a:solidFill>
              </a:rPr>
            </a:br>
            <a:r>
              <a:rPr lang="pl-PL" altLang="pl-PL" sz="2800" cap="none" dirty="0" smtClean="0">
                <a:solidFill>
                  <a:srgbClr val="0070C0"/>
                </a:solidFill>
              </a:rPr>
              <a:t>Jak </a:t>
            </a:r>
            <a:r>
              <a:rPr lang="pl-PL" altLang="pl-PL" sz="2800" cap="none" dirty="0" smtClean="0">
                <a:solidFill>
                  <a:srgbClr val="0070C0"/>
                </a:solidFill>
              </a:rPr>
              <a:t>interweniować?</a:t>
            </a:r>
            <a:br>
              <a:rPr lang="pl-PL" altLang="pl-PL" sz="2800" cap="none" dirty="0" smtClean="0">
                <a:solidFill>
                  <a:srgbClr val="0070C0"/>
                </a:solidFill>
              </a:rPr>
            </a:br>
            <a:endParaRPr lang="pl-PL" altLang="pl-PL" sz="2800" cap="non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71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14282" y="1214422"/>
            <a:ext cx="8750206" cy="4554553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pl-PL" altLang="pl-PL" sz="2700" b="0" cap="none" dirty="0" smtClean="0">
                <a:solidFill>
                  <a:srgbClr val="002060"/>
                </a:solidFill>
              </a:rPr>
              <a:t>    </a:t>
            </a:r>
            <a:r>
              <a:rPr lang="pl-PL" altLang="pl-PL" sz="2700" cap="none" dirty="0" smtClean="0">
                <a:solidFill>
                  <a:srgbClr val="002060"/>
                </a:solidFill>
              </a:rPr>
              <a:t>Wprowadzenie:</a:t>
            </a:r>
            <a:br>
              <a:rPr lang="pl-PL" altLang="pl-PL" sz="2700" cap="none" dirty="0" smtClean="0">
                <a:solidFill>
                  <a:srgbClr val="002060"/>
                </a:solidFill>
              </a:rPr>
            </a:br>
            <a:r>
              <a:rPr lang="pl-PL" altLang="pl-PL" sz="2400" cap="none" dirty="0" smtClean="0">
                <a:solidFill>
                  <a:srgbClr val="002060"/>
                </a:solidFill>
              </a:rPr>
              <a:t/>
            </a:r>
            <a:br>
              <a:rPr lang="pl-PL" altLang="pl-PL" sz="2400" cap="none" dirty="0" smtClean="0">
                <a:solidFill>
                  <a:srgbClr val="002060"/>
                </a:solidFill>
              </a:rPr>
            </a:br>
            <a:r>
              <a:rPr lang="pl-PL" altLang="pl-PL" sz="2000" b="0" cap="none" dirty="0" smtClean="0"/>
              <a:t>→ Liczba samobójstw, w danej populacji, jest istotnym wskaźnikiem zdrowia </a:t>
            </a:r>
            <a:br>
              <a:rPr lang="pl-PL" altLang="pl-PL" sz="2000" b="0" cap="none" dirty="0" smtClean="0"/>
            </a:br>
            <a:r>
              <a:rPr lang="pl-PL" altLang="pl-PL" sz="2000" b="0" cap="none" dirty="0" smtClean="0"/>
              <a:t>     psychicznego oraz kondycji społecznej. </a:t>
            </a:r>
            <a:br>
              <a:rPr lang="pl-PL" altLang="pl-PL" sz="2000" b="0" cap="none" dirty="0" smtClean="0"/>
            </a:br>
            <a:r>
              <a:rPr lang="pl-PL" altLang="pl-PL" sz="2000" b="0" cap="none" dirty="0" smtClean="0"/>
              <a:t/>
            </a:r>
            <a:br>
              <a:rPr lang="pl-PL" altLang="pl-PL" sz="2000" b="0" cap="none" dirty="0" smtClean="0"/>
            </a:br>
            <a:r>
              <a:rPr lang="pl-PL" altLang="pl-PL" sz="2000" b="0" cap="none" dirty="0" smtClean="0"/>
              <a:t>→ Problematyka samobójstw jest złożona. </a:t>
            </a:r>
            <a:br>
              <a:rPr lang="pl-PL" altLang="pl-PL" sz="2000" b="0" cap="none" dirty="0" smtClean="0"/>
            </a:br>
            <a:r>
              <a:rPr lang="pl-PL" altLang="pl-PL" sz="2000" b="0" cap="none" dirty="0" smtClean="0"/>
              <a:t/>
            </a:r>
            <a:br>
              <a:rPr lang="pl-PL" altLang="pl-PL" sz="2000" b="0" cap="none" dirty="0" smtClean="0"/>
            </a:br>
            <a:r>
              <a:rPr lang="pl-PL" altLang="pl-PL" sz="2000" b="0" cap="none" dirty="0"/>
              <a:t>→ </a:t>
            </a:r>
            <a:r>
              <a:rPr lang="pl-PL" altLang="pl-PL" sz="2000" b="0" cap="none" dirty="0" smtClean="0"/>
              <a:t>Samobójstwo jest uwarunkowane przez wiele czynników .</a:t>
            </a:r>
            <a:br>
              <a:rPr lang="pl-PL" altLang="pl-PL" sz="2000" b="0" cap="none" dirty="0" smtClean="0"/>
            </a:br>
            <a:r>
              <a:rPr lang="pl-PL" altLang="pl-PL" sz="2000" b="0" cap="none" dirty="0" smtClean="0"/>
              <a:t/>
            </a:r>
            <a:br>
              <a:rPr lang="pl-PL" altLang="pl-PL" sz="2000" b="0" cap="none" dirty="0" smtClean="0"/>
            </a:br>
            <a:r>
              <a:rPr lang="pl-PL" altLang="pl-PL" sz="2000" b="0" cap="none" dirty="0" smtClean="0"/>
              <a:t>→ Tendencje autodestrukcyjne tkwią w każdym z nas. Każdy kryzys niesie ze sobą </a:t>
            </a:r>
            <a:br>
              <a:rPr lang="pl-PL" altLang="pl-PL" sz="2000" b="0" cap="none" dirty="0" smtClean="0"/>
            </a:br>
            <a:r>
              <a:rPr lang="pl-PL" altLang="pl-PL" sz="2000" b="0" cap="none" dirty="0" smtClean="0"/>
              <a:t>     groźbę aktywowania tendencji autodestrukcyjnych. </a:t>
            </a:r>
            <a:br>
              <a:rPr lang="pl-PL" altLang="pl-PL" sz="2000" b="0" cap="none" dirty="0" smtClean="0"/>
            </a:br>
            <a:r>
              <a:rPr lang="pl-PL" altLang="pl-PL" sz="2000" b="0" cap="none" dirty="0" smtClean="0"/>
              <a:t/>
            </a:r>
            <a:br>
              <a:rPr lang="pl-PL" altLang="pl-PL" sz="2000" b="0" cap="none" dirty="0" smtClean="0"/>
            </a:br>
            <a:r>
              <a:rPr lang="pl-PL" altLang="pl-PL" sz="2000" b="0" cap="none" dirty="0"/>
              <a:t>→ </a:t>
            </a:r>
            <a:r>
              <a:rPr lang="pl-PL" altLang="pl-PL" sz="2000" b="0" cap="none" dirty="0" smtClean="0"/>
              <a:t>Samobójstwo jest procesem wielowymiarowym, będącym wynikiem interakcji </a:t>
            </a:r>
            <a:br>
              <a:rPr lang="pl-PL" altLang="pl-PL" sz="2000" b="0" cap="none" dirty="0" smtClean="0"/>
            </a:br>
            <a:r>
              <a:rPr lang="pl-PL" altLang="pl-PL" sz="2000" b="0" cap="none" dirty="0" smtClean="0"/>
              <a:t>     czynników genetycznych, biologicznych, psychologicznych, społecznych, kulturowych  </a:t>
            </a:r>
            <a:br>
              <a:rPr lang="pl-PL" altLang="pl-PL" sz="2000" b="0" cap="none" dirty="0" smtClean="0"/>
            </a:br>
            <a:r>
              <a:rPr lang="pl-PL" altLang="pl-PL" sz="2000" b="0" cap="none" dirty="0" smtClean="0"/>
              <a:t>     i środowiskowych. </a:t>
            </a:r>
            <a:br>
              <a:rPr lang="pl-PL" altLang="pl-PL" sz="2000" b="0" cap="none" dirty="0" smtClean="0"/>
            </a:br>
            <a:r>
              <a:rPr lang="pl-PL" altLang="pl-PL" sz="2000" b="0" cap="none" dirty="0" smtClean="0"/>
              <a:t/>
            </a:r>
            <a:br>
              <a:rPr lang="pl-PL" altLang="pl-PL" sz="2000" b="0" cap="none" dirty="0" smtClean="0"/>
            </a:br>
            <a:r>
              <a:rPr lang="pl-PL" altLang="pl-PL" sz="2000" b="0" cap="none" dirty="0" smtClean="0"/>
              <a:t>→ Jest procesem w trakcie którego człowiek stopniowo wycofuje się z  życia i podejmuje </a:t>
            </a:r>
            <a:br>
              <a:rPr lang="pl-PL" altLang="pl-PL" sz="2000" b="0" cap="none" dirty="0" smtClean="0"/>
            </a:br>
            <a:r>
              <a:rPr lang="pl-PL" altLang="pl-PL" sz="2000" b="0" cap="none" dirty="0" smtClean="0"/>
              <a:t>     decyzję o autodestrukcji.</a:t>
            </a:r>
            <a:br>
              <a:rPr lang="pl-PL" altLang="pl-PL" sz="2000" b="0" cap="none" dirty="0" smtClean="0"/>
            </a:br>
            <a:r>
              <a:rPr lang="pl-PL" altLang="pl-PL" sz="2000" b="0" cap="none" dirty="0" smtClean="0"/>
              <a:t/>
            </a:r>
            <a:br>
              <a:rPr lang="pl-PL" altLang="pl-PL" sz="2000" b="0" cap="none" dirty="0" smtClean="0"/>
            </a:br>
            <a:r>
              <a:rPr lang="pl-PL" altLang="pl-PL" sz="1800" cap="none" dirty="0" smtClean="0"/>
              <a:t>→</a:t>
            </a:r>
            <a:r>
              <a:rPr lang="pl-PL" altLang="pl-PL" sz="2000" b="0" cap="none" dirty="0" smtClean="0"/>
              <a:t> Jest następstwem osobistego dramatu człowieka oraz jego najbliższego otoczenia.</a:t>
            </a:r>
            <a:br>
              <a:rPr lang="pl-PL" altLang="pl-PL" sz="2000" b="0" cap="none" dirty="0" smtClean="0"/>
            </a:br>
            <a:r>
              <a:rPr lang="pl-PL" altLang="pl-PL" sz="2000" b="0" cap="none" dirty="0" smtClean="0"/>
              <a:t/>
            </a:r>
            <a:br>
              <a:rPr lang="pl-PL" altLang="pl-PL" sz="2000" b="0" cap="none" dirty="0" smtClean="0"/>
            </a:br>
            <a:endParaRPr lang="pl-PL" altLang="pl-PL" sz="2000" b="0" cap="none" dirty="0"/>
          </a:p>
        </p:txBody>
      </p:sp>
    </p:spTree>
    <p:extLst>
      <p:ext uri="{BB962C8B-B14F-4D97-AF65-F5344CB8AC3E}">
        <p14:creationId xmlns:p14="http://schemas.microsoft.com/office/powerpoint/2010/main" val="181427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1196752"/>
            <a:ext cx="5964113" cy="500066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800" dirty="0">
                <a:solidFill>
                  <a:srgbClr val="002060"/>
                </a:solidFill>
              </a:rPr>
              <a:t>Schody zmian behawioralnych</a:t>
            </a: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714348" y="1785925"/>
            <a:ext cx="8178132" cy="4522799"/>
          </a:xfrm>
        </p:spPr>
        <p:txBody>
          <a:bodyPr/>
          <a:lstStyle/>
          <a:p>
            <a:pPr eaLnBrk="1" hangingPunct="1">
              <a:buFont typeface="Arial Black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>
              <a:latin typeface="Constantia" pitchFamily="18" charset="0"/>
            </a:endParaRPr>
          </a:p>
          <a:p>
            <a:pPr eaLnBrk="1" hangingPunct="1">
              <a:buFont typeface="Arial Black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>
              <a:latin typeface="Constantia" pitchFamily="18" charset="0"/>
            </a:endParaRPr>
          </a:p>
        </p:txBody>
      </p:sp>
      <p:sp>
        <p:nvSpPr>
          <p:cNvPr id="4100" name="Line 3"/>
          <p:cNvSpPr>
            <a:spLocks noChangeShapeType="1"/>
          </p:cNvSpPr>
          <p:nvPr/>
        </p:nvSpPr>
        <p:spPr bwMode="auto">
          <a:xfrm>
            <a:off x="1468951" y="5084763"/>
            <a:ext cx="1008063" cy="1587"/>
          </a:xfrm>
          <a:prstGeom prst="line">
            <a:avLst/>
          </a:prstGeom>
          <a:noFill/>
          <a:ln w="57023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101" name="Line 4"/>
          <p:cNvSpPr>
            <a:spLocks noChangeShapeType="1"/>
          </p:cNvSpPr>
          <p:nvPr/>
        </p:nvSpPr>
        <p:spPr bwMode="auto">
          <a:xfrm>
            <a:off x="2529691" y="4471851"/>
            <a:ext cx="1008062" cy="1588"/>
          </a:xfrm>
          <a:prstGeom prst="line">
            <a:avLst/>
          </a:prstGeom>
          <a:noFill/>
          <a:ln w="63373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2294" name="Line 5"/>
          <p:cNvSpPr>
            <a:spLocks noChangeShapeType="1"/>
          </p:cNvSpPr>
          <p:nvPr/>
        </p:nvSpPr>
        <p:spPr bwMode="auto">
          <a:xfrm>
            <a:off x="3537753" y="3895589"/>
            <a:ext cx="1008063" cy="1588"/>
          </a:xfrm>
          <a:prstGeom prst="line">
            <a:avLst/>
          </a:prstGeom>
          <a:noFill/>
          <a:ln w="63373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l-PL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4103" name="Line 6"/>
          <p:cNvSpPr>
            <a:spLocks noChangeShapeType="1"/>
          </p:cNvSpPr>
          <p:nvPr/>
        </p:nvSpPr>
        <p:spPr bwMode="auto">
          <a:xfrm>
            <a:off x="4565650" y="3333029"/>
            <a:ext cx="1008062" cy="1587"/>
          </a:xfrm>
          <a:prstGeom prst="line">
            <a:avLst/>
          </a:prstGeom>
          <a:noFill/>
          <a:ln w="63373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104" name="Line 7"/>
          <p:cNvSpPr>
            <a:spLocks noChangeShapeType="1"/>
          </p:cNvSpPr>
          <p:nvPr/>
        </p:nvSpPr>
        <p:spPr bwMode="auto">
          <a:xfrm flipV="1">
            <a:off x="1467219" y="5115221"/>
            <a:ext cx="1588" cy="577850"/>
          </a:xfrm>
          <a:prstGeom prst="line">
            <a:avLst/>
          </a:prstGeom>
          <a:noFill/>
          <a:ln w="63373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105" name="Line 8"/>
          <p:cNvSpPr>
            <a:spLocks noChangeShapeType="1"/>
          </p:cNvSpPr>
          <p:nvPr/>
        </p:nvSpPr>
        <p:spPr bwMode="auto">
          <a:xfrm flipV="1">
            <a:off x="2475427" y="4471851"/>
            <a:ext cx="1587" cy="577850"/>
          </a:xfrm>
          <a:prstGeom prst="line">
            <a:avLst/>
          </a:prstGeom>
          <a:noFill/>
          <a:ln w="63373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106" name="Line 9"/>
          <p:cNvSpPr>
            <a:spLocks noChangeShapeType="1"/>
          </p:cNvSpPr>
          <p:nvPr/>
        </p:nvSpPr>
        <p:spPr bwMode="auto">
          <a:xfrm flipV="1">
            <a:off x="3529383" y="3895589"/>
            <a:ext cx="1588" cy="577850"/>
          </a:xfrm>
          <a:prstGeom prst="line">
            <a:avLst/>
          </a:prstGeom>
          <a:noFill/>
          <a:ln w="63373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107" name="Line 10"/>
          <p:cNvSpPr>
            <a:spLocks noChangeShapeType="1"/>
          </p:cNvSpPr>
          <p:nvPr/>
        </p:nvSpPr>
        <p:spPr bwMode="auto">
          <a:xfrm flipV="1">
            <a:off x="4530870" y="3333029"/>
            <a:ext cx="1587" cy="577850"/>
          </a:xfrm>
          <a:prstGeom prst="line">
            <a:avLst/>
          </a:prstGeom>
          <a:noFill/>
          <a:ln w="63373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108" name="Line 11"/>
          <p:cNvSpPr>
            <a:spLocks noChangeShapeType="1"/>
          </p:cNvSpPr>
          <p:nvPr/>
        </p:nvSpPr>
        <p:spPr bwMode="auto">
          <a:xfrm flipV="1">
            <a:off x="5637111" y="2778125"/>
            <a:ext cx="1588" cy="577850"/>
          </a:xfrm>
          <a:prstGeom prst="line">
            <a:avLst/>
          </a:prstGeom>
          <a:noFill/>
          <a:ln w="63373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109" name="Line 12"/>
          <p:cNvSpPr>
            <a:spLocks noChangeShapeType="1"/>
          </p:cNvSpPr>
          <p:nvPr/>
        </p:nvSpPr>
        <p:spPr bwMode="auto">
          <a:xfrm>
            <a:off x="5652120" y="2781300"/>
            <a:ext cx="2808288" cy="0"/>
          </a:xfrm>
          <a:prstGeom prst="line">
            <a:avLst/>
          </a:prstGeom>
          <a:noFill/>
          <a:ln w="63373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110" name="Text Box 13"/>
          <p:cNvSpPr txBox="1">
            <a:spLocks noChangeArrowheads="1"/>
          </p:cNvSpPr>
          <p:nvPr/>
        </p:nvSpPr>
        <p:spPr bwMode="auto">
          <a:xfrm>
            <a:off x="1708655" y="5279744"/>
            <a:ext cx="4666258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125"/>
              </a:spcBef>
              <a:buFont typeface="Arial Black" pitchFamily="34" charset="0"/>
              <a:buNone/>
            </a:pPr>
            <a:r>
              <a:rPr lang="pl-PL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Techniki aktywnego słuchania</a:t>
            </a:r>
            <a:endParaRPr lang="en-GB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11" name="Text Box 14"/>
          <p:cNvSpPr txBox="1">
            <a:spLocks noChangeArrowheads="1"/>
          </p:cNvSpPr>
          <p:nvPr/>
        </p:nvSpPr>
        <p:spPr bwMode="auto">
          <a:xfrm>
            <a:off x="2475427" y="4692073"/>
            <a:ext cx="1582737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125"/>
              </a:spcBef>
              <a:buFont typeface="Arial Black" pitchFamily="34" charset="0"/>
              <a:buNone/>
            </a:pPr>
            <a:r>
              <a:rPr lang="pl-PL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Empatia</a:t>
            </a:r>
            <a:endParaRPr lang="en-GB" sz="24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112" name="Text Box 15"/>
          <p:cNvSpPr txBox="1">
            <a:spLocks noChangeArrowheads="1"/>
          </p:cNvSpPr>
          <p:nvPr/>
        </p:nvSpPr>
        <p:spPr bwMode="auto">
          <a:xfrm>
            <a:off x="3635897" y="4076700"/>
            <a:ext cx="2507728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125"/>
              </a:spcBef>
              <a:buFont typeface="Arial Black" pitchFamily="34" charset="0"/>
              <a:buNone/>
            </a:pPr>
            <a:r>
              <a:rPr lang="pl-PL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Dobry kontakt</a:t>
            </a:r>
            <a:endParaRPr lang="en-GB" sz="24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113" name="Text Box 16"/>
          <p:cNvSpPr txBox="1">
            <a:spLocks noChangeArrowheads="1"/>
          </p:cNvSpPr>
          <p:nvPr/>
        </p:nvSpPr>
        <p:spPr bwMode="auto">
          <a:xfrm>
            <a:off x="4565650" y="3500438"/>
            <a:ext cx="1368425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125"/>
              </a:spcBef>
              <a:buFont typeface="Arial Black" pitchFamily="34" charset="0"/>
              <a:buNone/>
            </a:pPr>
            <a:r>
              <a:rPr lang="pl-PL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Wpływ</a:t>
            </a:r>
            <a:endParaRPr lang="en-GB" sz="24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114" name="Text Box 17"/>
          <p:cNvSpPr txBox="1">
            <a:spLocks noChangeArrowheads="1"/>
          </p:cNvSpPr>
          <p:nvPr/>
        </p:nvSpPr>
        <p:spPr bwMode="auto">
          <a:xfrm>
            <a:off x="5724129" y="2827033"/>
            <a:ext cx="3419872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125"/>
              </a:spcBef>
              <a:buFont typeface="Arial Black" pitchFamily="34" charset="0"/>
              <a:buNone/>
            </a:pPr>
            <a:r>
              <a:rPr lang="pl-PL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Zmiana zachowania</a:t>
            </a:r>
            <a:endParaRPr lang="en-GB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307" name="Freeform 20"/>
          <p:cNvSpPr>
            <a:spLocks/>
          </p:cNvSpPr>
          <p:nvPr/>
        </p:nvSpPr>
        <p:spPr bwMode="auto">
          <a:xfrm>
            <a:off x="7173047" y="1318634"/>
            <a:ext cx="503238" cy="1419225"/>
          </a:xfrm>
          <a:custGeom>
            <a:avLst/>
            <a:gdLst>
              <a:gd name="T0" fmla="*/ 281289617 w 419"/>
              <a:gd name="T1" fmla="*/ 0 h 1030"/>
              <a:gd name="T2" fmla="*/ 341875206 w 419"/>
              <a:gd name="T3" fmla="*/ 56957765 h 1030"/>
              <a:gd name="T4" fmla="*/ 336105386 w 419"/>
              <a:gd name="T5" fmla="*/ 191756583 h 1030"/>
              <a:gd name="T6" fmla="*/ 367840598 w 419"/>
              <a:gd name="T7" fmla="*/ 258206595 h 1030"/>
              <a:gd name="T8" fmla="*/ 408230540 w 419"/>
              <a:gd name="T9" fmla="*/ 286684778 h 1030"/>
              <a:gd name="T10" fmla="*/ 461603779 w 419"/>
              <a:gd name="T11" fmla="*/ 309468151 h 1030"/>
              <a:gd name="T12" fmla="*/ 507763541 w 419"/>
              <a:gd name="T13" fmla="*/ 400598974 h 1030"/>
              <a:gd name="T14" fmla="*/ 568349055 w 419"/>
              <a:gd name="T15" fmla="*/ 516413190 h 1030"/>
              <a:gd name="T16" fmla="*/ 604411632 w 419"/>
              <a:gd name="T17" fmla="*/ 615138844 h 1030"/>
              <a:gd name="T18" fmla="*/ 519303181 w 419"/>
              <a:gd name="T19" fmla="*/ 738545394 h 1030"/>
              <a:gd name="T20" fmla="*/ 467373599 w 419"/>
              <a:gd name="T21" fmla="*/ 825880050 h 1030"/>
              <a:gd name="T22" fmla="*/ 447178027 w 419"/>
              <a:gd name="T23" fmla="*/ 865750608 h 1030"/>
              <a:gd name="T24" fmla="*/ 425540001 w 419"/>
              <a:gd name="T25" fmla="*/ 903722437 h 1030"/>
              <a:gd name="T26" fmla="*/ 435638387 w 419"/>
              <a:gd name="T27" fmla="*/ 983462176 h 1030"/>
              <a:gd name="T28" fmla="*/ 455832758 w 419"/>
              <a:gd name="T29" fmla="*/ 1169522485 h 1030"/>
              <a:gd name="T30" fmla="*/ 458717668 w 419"/>
              <a:gd name="T31" fmla="*/ 1344191797 h 1030"/>
              <a:gd name="T32" fmla="*/ 480355694 w 419"/>
              <a:gd name="T33" fmla="*/ 1581514007 h 1030"/>
              <a:gd name="T34" fmla="*/ 491895335 w 419"/>
              <a:gd name="T35" fmla="*/ 1780864043 h 1030"/>
              <a:gd name="T36" fmla="*/ 527959113 w 419"/>
              <a:gd name="T37" fmla="*/ 1875792238 h 1030"/>
              <a:gd name="T38" fmla="*/ 519303181 w 419"/>
              <a:gd name="T39" fmla="*/ 1946041086 h 1030"/>
              <a:gd name="T40" fmla="*/ 471700964 w 419"/>
              <a:gd name="T41" fmla="*/ 1955533355 h 1030"/>
              <a:gd name="T42" fmla="*/ 438523297 w 419"/>
              <a:gd name="T43" fmla="*/ 1930851252 h 1030"/>
              <a:gd name="T44" fmla="*/ 425540001 w 419"/>
              <a:gd name="T45" fmla="*/ 1887184613 h 1030"/>
              <a:gd name="T46" fmla="*/ 425540001 w 419"/>
              <a:gd name="T47" fmla="*/ 1868198699 h 1030"/>
              <a:gd name="T48" fmla="*/ 416885270 w 419"/>
              <a:gd name="T49" fmla="*/ 1858705053 h 1030"/>
              <a:gd name="T50" fmla="*/ 419770180 w 419"/>
              <a:gd name="T51" fmla="*/ 1803647416 h 1030"/>
              <a:gd name="T52" fmla="*/ 416885270 w 419"/>
              <a:gd name="T53" fmla="*/ 1725805029 h 1030"/>
              <a:gd name="T54" fmla="*/ 383707603 w 419"/>
              <a:gd name="T55" fmla="*/ 1518860075 h 1030"/>
              <a:gd name="T56" fmla="*/ 353414847 w 419"/>
              <a:gd name="T57" fmla="*/ 1332799422 h 1030"/>
              <a:gd name="T58" fmla="*/ 311582374 w 419"/>
              <a:gd name="T59" fmla="*/ 1110667390 h 1030"/>
              <a:gd name="T60" fmla="*/ 298599078 w 419"/>
              <a:gd name="T61" fmla="*/ 1182812212 h 1030"/>
              <a:gd name="T62" fmla="*/ 281289617 w 419"/>
              <a:gd name="T63" fmla="*/ 1340394339 h 1030"/>
              <a:gd name="T64" fmla="*/ 268306321 w 419"/>
              <a:gd name="T65" fmla="*/ 1566325551 h 1030"/>
              <a:gd name="T66" fmla="*/ 253881771 w 419"/>
              <a:gd name="T67" fmla="*/ 1839720516 h 1030"/>
              <a:gd name="T68" fmla="*/ 250996860 w 419"/>
              <a:gd name="T69" fmla="*/ 1868198699 h 1030"/>
              <a:gd name="T70" fmla="*/ 209164463 w 419"/>
              <a:gd name="T71" fmla="*/ 1883387155 h 1030"/>
              <a:gd name="T72" fmla="*/ 168773320 w 419"/>
              <a:gd name="T73" fmla="*/ 1915662796 h 1030"/>
              <a:gd name="T74" fmla="*/ 99533038 w 419"/>
              <a:gd name="T75" fmla="*/ 1942242250 h 1030"/>
              <a:gd name="T76" fmla="*/ 66355353 w 419"/>
              <a:gd name="T77" fmla="*/ 1908067879 h 1030"/>
              <a:gd name="T78" fmla="*/ 109630224 w 419"/>
              <a:gd name="T79" fmla="*/ 1847314055 h 1030"/>
              <a:gd name="T80" fmla="*/ 181756616 w 419"/>
              <a:gd name="T81" fmla="*/ 1771371775 h 1030"/>
              <a:gd name="T82" fmla="*/ 184641527 w 419"/>
              <a:gd name="T83" fmla="*/ 1701124304 h 1030"/>
              <a:gd name="T84" fmla="*/ 181756616 w 419"/>
              <a:gd name="T85" fmla="*/ 1594803734 h 1030"/>
              <a:gd name="T86" fmla="*/ 173100685 w 419"/>
              <a:gd name="T87" fmla="*/ 1406844351 h 1030"/>
              <a:gd name="T88" fmla="*/ 178871706 w 419"/>
              <a:gd name="T89" fmla="*/ 1224581500 h 1030"/>
              <a:gd name="T90" fmla="*/ 154348732 w 419"/>
              <a:gd name="T91" fmla="*/ 983462176 h 1030"/>
              <a:gd name="T92" fmla="*/ 121171065 w 419"/>
              <a:gd name="T93" fmla="*/ 778415952 h 1030"/>
              <a:gd name="T94" fmla="*/ 18753121 w 419"/>
              <a:gd name="T95" fmla="*/ 687285044 h 1030"/>
              <a:gd name="T96" fmla="*/ 4327366 w 419"/>
              <a:gd name="T97" fmla="*/ 607543927 h 1030"/>
              <a:gd name="T98" fmla="*/ 24522946 w 419"/>
              <a:gd name="T99" fmla="*/ 539195186 h 1030"/>
              <a:gd name="T100" fmla="*/ 43274871 w 419"/>
              <a:gd name="T101" fmla="*/ 499326005 h 1030"/>
              <a:gd name="T102" fmla="*/ 63470443 w 419"/>
              <a:gd name="T103" fmla="*/ 444266991 h 1030"/>
              <a:gd name="T104" fmla="*/ 96648128 w 419"/>
              <a:gd name="T105" fmla="*/ 345541251 h 1030"/>
              <a:gd name="T106" fmla="*/ 170215775 w 419"/>
              <a:gd name="T107" fmla="*/ 309468151 h 1030"/>
              <a:gd name="T108" fmla="*/ 220704104 w 419"/>
              <a:gd name="T109" fmla="*/ 265800134 h 1030"/>
              <a:gd name="T110" fmla="*/ 229358834 w 419"/>
              <a:gd name="T111" fmla="*/ 163276979 h 1030"/>
              <a:gd name="T112" fmla="*/ 220704104 w 419"/>
              <a:gd name="T113" fmla="*/ 72146221 h 103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9"/>
              <a:gd name="T172" fmla="*/ 0 h 1030"/>
              <a:gd name="T173" fmla="*/ 419 w 419"/>
              <a:gd name="T174" fmla="*/ 1030 h 103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9" h="1030">
                <a:moveTo>
                  <a:pt x="155" y="28"/>
                </a:moveTo>
                <a:lnTo>
                  <a:pt x="157" y="23"/>
                </a:lnTo>
                <a:lnTo>
                  <a:pt x="161" y="17"/>
                </a:lnTo>
                <a:lnTo>
                  <a:pt x="164" y="13"/>
                </a:lnTo>
                <a:lnTo>
                  <a:pt x="168" y="9"/>
                </a:lnTo>
                <a:lnTo>
                  <a:pt x="174" y="5"/>
                </a:lnTo>
                <a:lnTo>
                  <a:pt x="180" y="3"/>
                </a:lnTo>
                <a:lnTo>
                  <a:pt x="186" y="2"/>
                </a:lnTo>
                <a:lnTo>
                  <a:pt x="195" y="0"/>
                </a:lnTo>
                <a:lnTo>
                  <a:pt x="203" y="0"/>
                </a:lnTo>
                <a:lnTo>
                  <a:pt x="209" y="0"/>
                </a:lnTo>
                <a:lnTo>
                  <a:pt x="214" y="2"/>
                </a:lnTo>
                <a:lnTo>
                  <a:pt x="220" y="5"/>
                </a:lnTo>
                <a:lnTo>
                  <a:pt x="226" y="9"/>
                </a:lnTo>
                <a:lnTo>
                  <a:pt x="230" y="13"/>
                </a:lnTo>
                <a:lnTo>
                  <a:pt x="233" y="19"/>
                </a:lnTo>
                <a:lnTo>
                  <a:pt x="235" y="25"/>
                </a:lnTo>
                <a:lnTo>
                  <a:pt x="237" y="30"/>
                </a:lnTo>
                <a:lnTo>
                  <a:pt x="237" y="36"/>
                </a:lnTo>
                <a:lnTo>
                  <a:pt x="237" y="44"/>
                </a:lnTo>
                <a:lnTo>
                  <a:pt x="237" y="51"/>
                </a:lnTo>
                <a:lnTo>
                  <a:pt x="237" y="59"/>
                </a:lnTo>
                <a:lnTo>
                  <a:pt x="237" y="67"/>
                </a:lnTo>
                <a:lnTo>
                  <a:pt x="235" y="76"/>
                </a:lnTo>
                <a:lnTo>
                  <a:pt x="233" y="84"/>
                </a:lnTo>
                <a:lnTo>
                  <a:pt x="233" y="94"/>
                </a:lnTo>
                <a:lnTo>
                  <a:pt x="233" y="101"/>
                </a:lnTo>
                <a:lnTo>
                  <a:pt x="233" y="109"/>
                </a:lnTo>
                <a:lnTo>
                  <a:pt x="233" y="115"/>
                </a:lnTo>
                <a:lnTo>
                  <a:pt x="235" y="121"/>
                </a:lnTo>
                <a:lnTo>
                  <a:pt x="239" y="126"/>
                </a:lnTo>
                <a:lnTo>
                  <a:pt x="243" y="128"/>
                </a:lnTo>
                <a:lnTo>
                  <a:pt x="247" y="132"/>
                </a:lnTo>
                <a:lnTo>
                  <a:pt x="251" y="134"/>
                </a:lnTo>
                <a:lnTo>
                  <a:pt x="253" y="134"/>
                </a:lnTo>
                <a:lnTo>
                  <a:pt x="255" y="136"/>
                </a:lnTo>
                <a:lnTo>
                  <a:pt x="258" y="138"/>
                </a:lnTo>
                <a:lnTo>
                  <a:pt x="260" y="140"/>
                </a:lnTo>
                <a:lnTo>
                  <a:pt x="264" y="140"/>
                </a:lnTo>
                <a:lnTo>
                  <a:pt x="268" y="142"/>
                </a:lnTo>
                <a:lnTo>
                  <a:pt x="270" y="144"/>
                </a:lnTo>
                <a:lnTo>
                  <a:pt x="274" y="145"/>
                </a:lnTo>
                <a:lnTo>
                  <a:pt x="278" y="147"/>
                </a:lnTo>
                <a:lnTo>
                  <a:pt x="279" y="149"/>
                </a:lnTo>
                <a:lnTo>
                  <a:pt x="283" y="151"/>
                </a:lnTo>
                <a:lnTo>
                  <a:pt x="285" y="153"/>
                </a:lnTo>
                <a:lnTo>
                  <a:pt x="287" y="153"/>
                </a:lnTo>
                <a:lnTo>
                  <a:pt x="289" y="155"/>
                </a:lnTo>
                <a:lnTo>
                  <a:pt x="291" y="157"/>
                </a:lnTo>
                <a:lnTo>
                  <a:pt x="297" y="157"/>
                </a:lnTo>
                <a:lnTo>
                  <a:pt x="304" y="157"/>
                </a:lnTo>
                <a:lnTo>
                  <a:pt x="310" y="159"/>
                </a:lnTo>
                <a:lnTo>
                  <a:pt x="314" y="161"/>
                </a:lnTo>
                <a:lnTo>
                  <a:pt x="320" y="163"/>
                </a:lnTo>
                <a:lnTo>
                  <a:pt x="325" y="167"/>
                </a:lnTo>
                <a:lnTo>
                  <a:pt x="329" y="170"/>
                </a:lnTo>
                <a:lnTo>
                  <a:pt x="335" y="176"/>
                </a:lnTo>
                <a:lnTo>
                  <a:pt x="339" y="182"/>
                </a:lnTo>
                <a:lnTo>
                  <a:pt x="343" y="188"/>
                </a:lnTo>
                <a:lnTo>
                  <a:pt x="347" y="193"/>
                </a:lnTo>
                <a:lnTo>
                  <a:pt x="348" y="199"/>
                </a:lnTo>
                <a:lnTo>
                  <a:pt x="350" y="205"/>
                </a:lnTo>
                <a:lnTo>
                  <a:pt x="352" y="211"/>
                </a:lnTo>
                <a:lnTo>
                  <a:pt x="354" y="217"/>
                </a:lnTo>
                <a:lnTo>
                  <a:pt x="354" y="222"/>
                </a:lnTo>
                <a:lnTo>
                  <a:pt x="362" y="228"/>
                </a:lnTo>
                <a:lnTo>
                  <a:pt x="368" y="236"/>
                </a:lnTo>
                <a:lnTo>
                  <a:pt x="375" y="243"/>
                </a:lnTo>
                <a:lnTo>
                  <a:pt x="381" y="249"/>
                </a:lnTo>
                <a:lnTo>
                  <a:pt x="385" y="257"/>
                </a:lnTo>
                <a:lnTo>
                  <a:pt x="391" y="264"/>
                </a:lnTo>
                <a:lnTo>
                  <a:pt x="394" y="272"/>
                </a:lnTo>
                <a:lnTo>
                  <a:pt x="398" y="282"/>
                </a:lnTo>
                <a:lnTo>
                  <a:pt x="402" y="289"/>
                </a:lnTo>
                <a:lnTo>
                  <a:pt x="406" y="297"/>
                </a:lnTo>
                <a:lnTo>
                  <a:pt x="408" y="303"/>
                </a:lnTo>
                <a:lnTo>
                  <a:pt x="412" y="309"/>
                </a:lnTo>
                <a:lnTo>
                  <a:pt x="414" y="314"/>
                </a:lnTo>
                <a:lnTo>
                  <a:pt x="416" y="318"/>
                </a:lnTo>
                <a:lnTo>
                  <a:pt x="417" y="320"/>
                </a:lnTo>
                <a:lnTo>
                  <a:pt x="419" y="324"/>
                </a:lnTo>
                <a:lnTo>
                  <a:pt x="417" y="332"/>
                </a:lnTo>
                <a:lnTo>
                  <a:pt x="414" y="339"/>
                </a:lnTo>
                <a:lnTo>
                  <a:pt x="408" y="347"/>
                </a:lnTo>
                <a:lnTo>
                  <a:pt x="402" y="355"/>
                </a:lnTo>
                <a:lnTo>
                  <a:pt x="396" y="360"/>
                </a:lnTo>
                <a:lnTo>
                  <a:pt x="389" y="368"/>
                </a:lnTo>
                <a:lnTo>
                  <a:pt x="379" y="376"/>
                </a:lnTo>
                <a:lnTo>
                  <a:pt x="370" y="384"/>
                </a:lnTo>
                <a:lnTo>
                  <a:pt x="360" y="389"/>
                </a:lnTo>
                <a:lnTo>
                  <a:pt x="352" y="397"/>
                </a:lnTo>
                <a:lnTo>
                  <a:pt x="345" y="403"/>
                </a:lnTo>
                <a:lnTo>
                  <a:pt x="339" y="408"/>
                </a:lnTo>
                <a:lnTo>
                  <a:pt x="333" y="414"/>
                </a:lnTo>
                <a:lnTo>
                  <a:pt x="329" y="420"/>
                </a:lnTo>
                <a:lnTo>
                  <a:pt x="327" y="426"/>
                </a:lnTo>
                <a:lnTo>
                  <a:pt x="325" y="430"/>
                </a:lnTo>
                <a:lnTo>
                  <a:pt x="325" y="431"/>
                </a:lnTo>
                <a:lnTo>
                  <a:pt x="324" y="435"/>
                </a:lnTo>
                <a:lnTo>
                  <a:pt x="324" y="437"/>
                </a:lnTo>
                <a:lnTo>
                  <a:pt x="322" y="439"/>
                </a:lnTo>
                <a:lnTo>
                  <a:pt x="322" y="443"/>
                </a:lnTo>
                <a:lnTo>
                  <a:pt x="320" y="445"/>
                </a:lnTo>
                <a:lnTo>
                  <a:pt x="318" y="449"/>
                </a:lnTo>
                <a:lnTo>
                  <a:pt x="318" y="451"/>
                </a:lnTo>
                <a:lnTo>
                  <a:pt x="316" y="453"/>
                </a:lnTo>
                <a:lnTo>
                  <a:pt x="314" y="455"/>
                </a:lnTo>
                <a:lnTo>
                  <a:pt x="310" y="456"/>
                </a:lnTo>
                <a:lnTo>
                  <a:pt x="308" y="458"/>
                </a:lnTo>
                <a:lnTo>
                  <a:pt x="304" y="460"/>
                </a:lnTo>
                <a:lnTo>
                  <a:pt x="301" y="460"/>
                </a:lnTo>
                <a:lnTo>
                  <a:pt x="297" y="462"/>
                </a:lnTo>
                <a:lnTo>
                  <a:pt x="293" y="462"/>
                </a:lnTo>
                <a:lnTo>
                  <a:pt x="293" y="464"/>
                </a:lnTo>
                <a:lnTo>
                  <a:pt x="293" y="468"/>
                </a:lnTo>
                <a:lnTo>
                  <a:pt x="295" y="472"/>
                </a:lnTo>
                <a:lnTo>
                  <a:pt x="295" y="476"/>
                </a:lnTo>
                <a:lnTo>
                  <a:pt x="295" y="479"/>
                </a:lnTo>
                <a:lnTo>
                  <a:pt x="295" y="483"/>
                </a:lnTo>
                <a:lnTo>
                  <a:pt x="297" y="487"/>
                </a:lnTo>
                <a:lnTo>
                  <a:pt x="297" y="493"/>
                </a:lnTo>
                <a:lnTo>
                  <a:pt x="299" y="497"/>
                </a:lnTo>
                <a:lnTo>
                  <a:pt x="299" y="501"/>
                </a:lnTo>
                <a:lnTo>
                  <a:pt x="301" y="506"/>
                </a:lnTo>
                <a:lnTo>
                  <a:pt x="301" y="512"/>
                </a:lnTo>
                <a:lnTo>
                  <a:pt x="302" y="518"/>
                </a:lnTo>
                <a:lnTo>
                  <a:pt x="302" y="524"/>
                </a:lnTo>
                <a:lnTo>
                  <a:pt x="304" y="529"/>
                </a:lnTo>
                <a:lnTo>
                  <a:pt x="304" y="535"/>
                </a:lnTo>
                <a:lnTo>
                  <a:pt x="306" y="552"/>
                </a:lnTo>
                <a:lnTo>
                  <a:pt x="310" y="568"/>
                </a:lnTo>
                <a:lnTo>
                  <a:pt x="312" y="583"/>
                </a:lnTo>
                <a:lnTo>
                  <a:pt x="314" y="595"/>
                </a:lnTo>
                <a:lnTo>
                  <a:pt x="316" y="606"/>
                </a:lnTo>
                <a:lnTo>
                  <a:pt x="316" y="616"/>
                </a:lnTo>
                <a:lnTo>
                  <a:pt x="318" y="623"/>
                </a:lnTo>
                <a:lnTo>
                  <a:pt x="318" y="631"/>
                </a:lnTo>
                <a:lnTo>
                  <a:pt x="318" y="637"/>
                </a:lnTo>
                <a:lnTo>
                  <a:pt x="318" y="645"/>
                </a:lnTo>
                <a:lnTo>
                  <a:pt x="318" y="654"/>
                </a:lnTo>
                <a:lnTo>
                  <a:pt x="318" y="666"/>
                </a:lnTo>
                <a:lnTo>
                  <a:pt x="318" y="677"/>
                </a:lnTo>
                <a:lnTo>
                  <a:pt x="318" y="693"/>
                </a:lnTo>
                <a:lnTo>
                  <a:pt x="318" y="708"/>
                </a:lnTo>
                <a:lnTo>
                  <a:pt x="316" y="723"/>
                </a:lnTo>
                <a:lnTo>
                  <a:pt x="322" y="735"/>
                </a:lnTo>
                <a:lnTo>
                  <a:pt x="327" y="748"/>
                </a:lnTo>
                <a:lnTo>
                  <a:pt x="329" y="762"/>
                </a:lnTo>
                <a:lnTo>
                  <a:pt x="333" y="775"/>
                </a:lnTo>
                <a:lnTo>
                  <a:pt x="335" y="789"/>
                </a:lnTo>
                <a:lnTo>
                  <a:pt x="335" y="804"/>
                </a:lnTo>
                <a:lnTo>
                  <a:pt x="335" y="817"/>
                </a:lnTo>
                <a:lnTo>
                  <a:pt x="333" y="833"/>
                </a:lnTo>
                <a:lnTo>
                  <a:pt x="331" y="848"/>
                </a:lnTo>
                <a:lnTo>
                  <a:pt x="331" y="863"/>
                </a:lnTo>
                <a:lnTo>
                  <a:pt x="331" y="877"/>
                </a:lnTo>
                <a:lnTo>
                  <a:pt x="331" y="890"/>
                </a:lnTo>
                <a:lnTo>
                  <a:pt x="333" y="902"/>
                </a:lnTo>
                <a:lnTo>
                  <a:pt x="335" y="913"/>
                </a:lnTo>
                <a:lnTo>
                  <a:pt x="337" y="923"/>
                </a:lnTo>
                <a:lnTo>
                  <a:pt x="339" y="933"/>
                </a:lnTo>
                <a:lnTo>
                  <a:pt x="341" y="938"/>
                </a:lnTo>
                <a:lnTo>
                  <a:pt x="343" y="944"/>
                </a:lnTo>
                <a:lnTo>
                  <a:pt x="345" y="950"/>
                </a:lnTo>
                <a:lnTo>
                  <a:pt x="348" y="956"/>
                </a:lnTo>
                <a:lnTo>
                  <a:pt x="350" y="959"/>
                </a:lnTo>
                <a:lnTo>
                  <a:pt x="354" y="965"/>
                </a:lnTo>
                <a:lnTo>
                  <a:pt x="356" y="971"/>
                </a:lnTo>
                <a:lnTo>
                  <a:pt x="360" y="977"/>
                </a:lnTo>
                <a:lnTo>
                  <a:pt x="364" y="982"/>
                </a:lnTo>
                <a:lnTo>
                  <a:pt x="366" y="988"/>
                </a:lnTo>
                <a:lnTo>
                  <a:pt x="368" y="994"/>
                </a:lnTo>
                <a:lnTo>
                  <a:pt x="370" y="998"/>
                </a:lnTo>
                <a:lnTo>
                  <a:pt x="370" y="1004"/>
                </a:lnTo>
                <a:lnTo>
                  <a:pt x="370" y="1007"/>
                </a:lnTo>
                <a:lnTo>
                  <a:pt x="370" y="1011"/>
                </a:lnTo>
                <a:lnTo>
                  <a:pt x="368" y="1015"/>
                </a:lnTo>
                <a:lnTo>
                  <a:pt x="366" y="1019"/>
                </a:lnTo>
                <a:lnTo>
                  <a:pt x="364" y="1021"/>
                </a:lnTo>
                <a:lnTo>
                  <a:pt x="360" y="1025"/>
                </a:lnTo>
                <a:lnTo>
                  <a:pt x="358" y="1027"/>
                </a:lnTo>
                <a:lnTo>
                  <a:pt x="354" y="1027"/>
                </a:lnTo>
                <a:lnTo>
                  <a:pt x="350" y="1028"/>
                </a:lnTo>
                <a:lnTo>
                  <a:pt x="347" y="1030"/>
                </a:lnTo>
                <a:lnTo>
                  <a:pt x="343" y="1030"/>
                </a:lnTo>
                <a:lnTo>
                  <a:pt x="339" y="1030"/>
                </a:lnTo>
                <a:lnTo>
                  <a:pt x="335" y="1030"/>
                </a:lnTo>
                <a:lnTo>
                  <a:pt x="331" y="1030"/>
                </a:lnTo>
                <a:lnTo>
                  <a:pt x="327" y="1030"/>
                </a:lnTo>
                <a:lnTo>
                  <a:pt x="324" y="1028"/>
                </a:lnTo>
                <a:lnTo>
                  <a:pt x="320" y="1027"/>
                </a:lnTo>
                <a:lnTo>
                  <a:pt x="316" y="1027"/>
                </a:lnTo>
                <a:lnTo>
                  <a:pt x="312" y="1025"/>
                </a:lnTo>
                <a:lnTo>
                  <a:pt x="310" y="1023"/>
                </a:lnTo>
                <a:lnTo>
                  <a:pt x="310" y="1021"/>
                </a:lnTo>
                <a:lnTo>
                  <a:pt x="308" y="1021"/>
                </a:lnTo>
                <a:lnTo>
                  <a:pt x="306" y="1019"/>
                </a:lnTo>
                <a:lnTo>
                  <a:pt x="304" y="1017"/>
                </a:lnTo>
                <a:lnTo>
                  <a:pt x="302" y="1015"/>
                </a:lnTo>
                <a:lnTo>
                  <a:pt x="301" y="1013"/>
                </a:lnTo>
                <a:lnTo>
                  <a:pt x="299" y="1011"/>
                </a:lnTo>
                <a:lnTo>
                  <a:pt x="297" y="1007"/>
                </a:lnTo>
                <a:lnTo>
                  <a:pt x="297" y="1005"/>
                </a:lnTo>
                <a:lnTo>
                  <a:pt x="295" y="1004"/>
                </a:lnTo>
                <a:lnTo>
                  <a:pt x="295" y="1000"/>
                </a:lnTo>
                <a:lnTo>
                  <a:pt x="295" y="998"/>
                </a:lnTo>
                <a:lnTo>
                  <a:pt x="295" y="994"/>
                </a:lnTo>
                <a:lnTo>
                  <a:pt x="297" y="992"/>
                </a:lnTo>
                <a:lnTo>
                  <a:pt x="299" y="988"/>
                </a:lnTo>
                <a:lnTo>
                  <a:pt x="299" y="986"/>
                </a:lnTo>
                <a:lnTo>
                  <a:pt x="297" y="986"/>
                </a:lnTo>
                <a:lnTo>
                  <a:pt x="297" y="984"/>
                </a:lnTo>
                <a:lnTo>
                  <a:pt x="295" y="984"/>
                </a:lnTo>
                <a:lnTo>
                  <a:pt x="293" y="984"/>
                </a:lnTo>
                <a:lnTo>
                  <a:pt x="293" y="982"/>
                </a:lnTo>
                <a:lnTo>
                  <a:pt x="291" y="982"/>
                </a:lnTo>
                <a:lnTo>
                  <a:pt x="291" y="980"/>
                </a:lnTo>
                <a:lnTo>
                  <a:pt x="291" y="979"/>
                </a:lnTo>
                <a:lnTo>
                  <a:pt x="289" y="979"/>
                </a:lnTo>
                <a:lnTo>
                  <a:pt x="289" y="975"/>
                </a:lnTo>
                <a:lnTo>
                  <a:pt x="289" y="971"/>
                </a:lnTo>
                <a:lnTo>
                  <a:pt x="289" y="967"/>
                </a:lnTo>
                <a:lnTo>
                  <a:pt x="287" y="965"/>
                </a:lnTo>
                <a:lnTo>
                  <a:pt x="289" y="961"/>
                </a:lnTo>
                <a:lnTo>
                  <a:pt x="289" y="959"/>
                </a:lnTo>
                <a:lnTo>
                  <a:pt x="289" y="956"/>
                </a:lnTo>
                <a:lnTo>
                  <a:pt x="289" y="954"/>
                </a:lnTo>
                <a:lnTo>
                  <a:pt x="291" y="950"/>
                </a:lnTo>
                <a:lnTo>
                  <a:pt x="291" y="948"/>
                </a:lnTo>
                <a:lnTo>
                  <a:pt x="291" y="944"/>
                </a:lnTo>
                <a:lnTo>
                  <a:pt x="291" y="940"/>
                </a:lnTo>
                <a:lnTo>
                  <a:pt x="291" y="938"/>
                </a:lnTo>
                <a:lnTo>
                  <a:pt x="291" y="934"/>
                </a:lnTo>
                <a:lnTo>
                  <a:pt x="291" y="931"/>
                </a:lnTo>
                <a:lnTo>
                  <a:pt x="291" y="927"/>
                </a:lnTo>
                <a:lnTo>
                  <a:pt x="289" y="919"/>
                </a:lnTo>
                <a:lnTo>
                  <a:pt x="289" y="909"/>
                </a:lnTo>
                <a:lnTo>
                  <a:pt x="287" y="900"/>
                </a:lnTo>
                <a:lnTo>
                  <a:pt x="285" y="888"/>
                </a:lnTo>
                <a:lnTo>
                  <a:pt x="281" y="879"/>
                </a:lnTo>
                <a:lnTo>
                  <a:pt x="279" y="865"/>
                </a:lnTo>
                <a:lnTo>
                  <a:pt x="276" y="854"/>
                </a:lnTo>
                <a:lnTo>
                  <a:pt x="274" y="840"/>
                </a:lnTo>
                <a:lnTo>
                  <a:pt x="270" y="827"/>
                </a:lnTo>
                <a:lnTo>
                  <a:pt x="268" y="813"/>
                </a:lnTo>
                <a:lnTo>
                  <a:pt x="266" y="800"/>
                </a:lnTo>
                <a:lnTo>
                  <a:pt x="264" y="789"/>
                </a:lnTo>
                <a:lnTo>
                  <a:pt x="262" y="777"/>
                </a:lnTo>
                <a:lnTo>
                  <a:pt x="262" y="766"/>
                </a:lnTo>
                <a:lnTo>
                  <a:pt x="262" y="754"/>
                </a:lnTo>
                <a:lnTo>
                  <a:pt x="262" y="742"/>
                </a:lnTo>
                <a:lnTo>
                  <a:pt x="256" y="733"/>
                </a:lnTo>
                <a:lnTo>
                  <a:pt x="253" y="723"/>
                </a:lnTo>
                <a:lnTo>
                  <a:pt x="249" y="712"/>
                </a:lnTo>
                <a:lnTo>
                  <a:pt x="245" y="702"/>
                </a:lnTo>
                <a:lnTo>
                  <a:pt x="241" y="689"/>
                </a:lnTo>
                <a:lnTo>
                  <a:pt x="237" y="677"/>
                </a:lnTo>
                <a:lnTo>
                  <a:pt x="233" y="664"/>
                </a:lnTo>
                <a:lnTo>
                  <a:pt x="230" y="648"/>
                </a:lnTo>
                <a:lnTo>
                  <a:pt x="228" y="635"/>
                </a:lnTo>
                <a:lnTo>
                  <a:pt x="226" y="622"/>
                </a:lnTo>
                <a:lnTo>
                  <a:pt x="222" y="608"/>
                </a:lnTo>
                <a:lnTo>
                  <a:pt x="220" y="597"/>
                </a:lnTo>
                <a:lnTo>
                  <a:pt x="216" y="585"/>
                </a:lnTo>
                <a:lnTo>
                  <a:pt x="214" y="575"/>
                </a:lnTo>
                <a:lnTo>
                  <a:pt x="212" y="566"/>
                </a:lnTo>
                <a:lnTo>
                  <a:pt x="210" y="556"/>
                </a:lnTo>
                <a:lnTo>
                  <a:pt x="210" y="568"/>
                </a:lnTo>
                <a:lnTo>
                  <a:pt x="210" y="581"/>
                </a:lnTo>
                <a:lnTo>
                  <a:pt x="209" y="593"/>
                </a:lnTo>
                <a:lnTo>
                  <a:pt x="209" y="602"/>
                </a:lnTo>
                <a:lnTo>
                  <a:pt x="209" y="614"/>
                </a:lnTo>
                <a:lnTo>
                  <a:pt x="207" y="623"/>
                </a:lnTo>
                <a:lnTo>
                  <a:pt x="207" y="633"/>
                </a:lnTo>
                <a:lnTo>
                  <a:pt x="205" y="643"/>
                </a:lnTo>
                <a:lnTo>
                  <a:pt x="205" y="652"/>
                </a:lnTo>
                <a:lnTo>
                  <a:pt x="203" y="662"/>
                </a:lnTo>
                <a:lnTo>
                  <a:pt x="201" y="670"/>
                </a:lnTo>
                <a:lnTo>
                  <a:pt x="201" y="679"/>
                </a:lnTo>
                <a:lnTo>
                  <a:pt x="199" y="689"/>
                </a:lnTo>
                <a:lnTo>
                  <a:pt x="197" y="698"/>
                </a:lnTo>
                <a:lnTo>
                  <a:pt x="195" y="706"/>
                </a:lnTo>
                <a:lnTo>
                  <a:pt x="193" y="716"/>
                </a:lnTo>
                <a:lnTo>
                  <a:pt x="195" y="735"/>
                </a:lnTo>
                <a:lnTo>
                  <a:pt x="197" y="752"/>
                </a:lnTo>
                <a:lnTo>
                  <a:pt x="199" y="767"/>
                </a:lnTo>
                <a:lnTo>
                  <a:pt x="199" y="783"/>
                </a:lnTo>
                <a:lnTo>
                  <a:pt x="197" y="796"/>
                </a:lnTo>
                <a:lnTo>
                  <a:pt x="193" y="808"/>
                </a:lnTo>
                <a:lnTo>
                  <a:pt x="189" y="817"/>
                </a:lnTo>
                <a:lnTo>
                  <a:pt x="186" y="825"/>
                </a:lnTo>
                <a:lnTo>
                  <a:pt x="180" y="835"/>
                </a:lnTo>
                <a:lnTo>
                  <a:pt x="176" y="844"/>
                </a:lnTo>
                <a:lnTo>
                  <a:pt x="172" y="856"/>
                </a:lnTo>
                <a:lnTo>
                  <a:pt x="170" y="869"/>
                </a:lnTo>
                <a:lnTo>
                  <a:pt x="170" y="885"/>
                </a:lnTo>
                <a:lnTo>
                  <a:pt x="170" y="902"/>
                </a:lnTo>
                <a:lnTo>
                  <a:pt x="172" y="921"/>
                </a:lnTo>
                <a:lnTo>
                  <a:pt x="174" y="942"/>
                </a:lnTo>
                <a:lnTo>
                  <a:pt x="176" y="969"/>
                </a:lnTo>
                <a:lnTo>
                  <a:pt x="176" y="973"/>
                </a:lnTo>
                <a:lnTo>
                  <a:pt x="176" y="975"/>
                </a:lnTo>
                <a:lnTo>
                  <a:pt x="178" y="977"/>
                </a:lnTo>
                <a:lnTo>
                  <a:pt x="178" y="979"/>
                </a:lnTo>
                <a:lnTo>
                  <a:pt x="176" y="980"/>
                </a:lnTo>
                <a:lnTo>
                  <a:pt x="176" y="982"/>
                </a:lnTo>
                <a:lnTo>
                  <a:pt x="174" y="984"/>
                </a:lnTo>
                <a:lnTo>
                  <a:pt x="172" y="986"/>
                </a:lnTo>
                <a:lnTo>
                  <a:pt x="168" y="986"/>
                </a:lnTo>
                <a:lnTo>
                  <a:pt x="166" y="986"/>
                </a:lnTo>
                <a:lnTo>
                  <a:pt x="163" y="988"/>
                </a:lnTo>
                <a:lnTo>
                  <a:pt x="159" y="990"/>
                </a:lnTo>
                <a:lnTo>
                  <a:pt x="153" y="990"/>
                </a:lnTo>
                <a:lnTo>
                  <a:pt x="149" y="992"/>
                </a:lnTo>
                <a:lnTo>
                  <a:pt x="145" y="992"/>
                </a:lnTo>
                <a:lnTo>
                  <a:pt x="141" y="994"/>
                </a:lnTo>
                <a:lnTo>
                  <a:pt x="140" y="996"/>
                </a:lnTo>
                <a:lnTo>
                  <a:pt x="136" y="996"/>
                </a:lnTo>
                <a:lnTo>
                  <a:pt x="134" y="998"/>
                </a:lnTo>
                <a:lnTo>
                  <a:pt x="130" y="1000"/>
                </a:lnTo>
                <a:lnTo>
                  <a:pt x="128" y="1002"/>
                </a:lnTo>
                <a:lnTo>
                  <a:pt x="124" y="1004"/>
                </a:lnTo>
                <a:lnTo>
                  <a:pt x="122" y="1005"/>
                </a:lnTo>
                <a:lnTo>
                  <a:pt x="117" y="1009"/>
                </a:lnTo>
                <a:lnTo>
                  <a:pt x="113" y="1011"/>
                </a:lnTo>
                <a:lnTo>
                  <a:pt x="107" y="1013"/>
                </a:lnTo>
                <a:lnTo>
                  <a:pt x="101" y="1015"/>
                </a:lnTo>
                <a:lnTo>
                  <a:pt x="95" y="1017"/>
                </a:lnTo>
                <a:lnTo>
                  <a:pt x="88" y="1019"/>
                </a:lnTo>
                <a:lnTo>
                  <a:pt x="84" y="1021"/>
                </a:lnTo>
                <a:lnTo>
                  <a:pt x="78" y="1023"/>
                </a:lnTo>
                <a:lnTo>
                  <a:pt x="74" y="1023"/>
                </a:lnTo>
                <a:lnTo>
                  <a:pt x="69" y="1023"/>
                </a:lnTo>
                <a:lnTo>
                  <a:pt x="65" y="1023"/>
                </a:lnTo>
                <a:lnTo>
                  <a:pt x="61" y="1021"/>
                </a:lnTo>
                <a:lnTo>
                  <a:pt x="57" y="1019"/>
                </a:lnTo>
                <a:lnTo>
                  <a:pt x="53" y="1017"/>
                </a:lnTo>
                <a:lnTo>
                  <a:pt x="51" y="1015"/>
                </a:lnTo>
                <a:lnTo>
                  <a:pt x="49" y="1013"/>
                </a:lnTo>
                <a:lnTo>
                  <a:pt x="48" y="1011"/>
                </a:lnTo>
                <a:lnTo>
                  <a:pt x="46" y="1007"/>
                </a:lnTo>
                <a:lnTo>
                  <a:pt x="46" y="1005"/>
                </a:lnTo>
                <a:lnTo>
                  <a:pt x="46" y="1004"/>
                </a:lnTo>
                <a:lnTo>
                  <a:pt x="48" y="1000"/>
                </a:lnTo>
                <a:lnTo>
                  <a:pt x="49" y="996"/>
                </a:lnTo>
                <a:lnTo>
                  <a:pt x="51" y="994"/>
                </a:lnTo>
                <a:lnTo>
                  <a:pt x="55" y="990"/>
                </a:lnTo>
                <a:lnTo>
                  <a:pt x="59" y="986"/>
                </a:lnTo>
                <a:lnTo>
                  <a:pt x="65" y="980"/>
                </a:lnTo>
                <a:lnTo>
                  <a:pt x="71" y="977"/>
                </a:lnTo>
                <a:lnTo>
                  <a:pt x="76" y="973"/>
                </a:lnTo>
                <a:lnTo>
                  <a:pt x="84" y="967"/>
                </a:lnTo>
                <a:lnTo>
                  <a:pt x="92" y="961"/>
                </a:lnTo>
                <a:lnTo>
                  <a:pt x="99" y="956"/>
                </a:lnTo>
                <a:lnTo>
                  <a:pt x="107" y="950"/>
                </a:lnTo>
                <a:lnTo>
                  <a:pt x="113" y="946"/>
                </a:lnTo>
                <a:lnTo>
                  <a:pt x="118" y="942"/>
                </a:lnTo>
                <a:lnTo>
                  <a:pt x="122" y="938"/>
                </a:lnTo>
                <a:lnTo>
                  <a:pt x="124" y="934"/>
                </a:lnTo>
                <a:lnTo>
                  <a:pt x="126" y="933"/>
                </a:lnTo>
                <a:lnTo>
                  <a:pt x="126" y="929"/>
                </a:lnTo>
                <a:lnTo>
                  <a:pt x="126" y="927"/>
                </a:lnTo>
                <a:lnTo>
                  <a:pt x="126" y="923"/>
                </a:lnTo>
                <a:lnTo>
                  <a:pt x="126" y="917"/>
                </a:lnTo>
                <a:lnTo>
                  <a:pt x="126" y="913"/>
                </a:lnTo>
                <a:lnTo>
                  <a:pt x="126" y="909"/>
                </a:lnTo>
                <a:lnTo>
                  <a:pt x="126" y="906"/>
                </a:lnTo>
                <a:lnTo>
                  <a:pt x="126" y="900"/>
                </a:lnTo>
                <a:lnTo>
                  <a:pt x="128" y="896"/>
                </a:lnTo>
                <a:lnTo>
                  <a:pt x="128" y="890"/>
                </a:lnTo>
                <a:lnTo>
                  <a:pt x="128" y="886"/>
                </a:lnTo>
                <a:lnTo>
                  <a:pt x="128" y="881"/>
                </a:lnTo>
                <a:lnTo>
                  <a:pt x="128" y="877"/>
                </a:lnTo>
                <a:lnTo>
                  <a:pt x="128" y="873"/>
                </a:lnTo>
                <a:lnTo>
                  <a:pt x="128" y="869"/>
                </a:lnTo>
                <a:lnTo>
                  <a:pt x="128" y="865"/>
                </a:lnTo>
                <a:lnTo>
                  <a:pt x="128" y="863"/>
                </a:lnTo>
                <a:lnTo>
                  <a:pt x="126" y="840"/>
                </a:lnTo>
                <a:lnTo>
                  <a:pt x="126" y="819"/>
                </a:lnTo>
                <a:lnTo>
                  <a:pt x="124" y="800"/>
                </a:lnTo>
                <a:lnTo>
                  <a:pt x="124" y="785"/>
                </a:lnTo>
                <a:lnTo>
                  <a:pt x="122" y="773"/>
                </a:lnTo>
                <a:lnTo>
                  <a:pt x="122" y="762"/>
                </a:lnTo>
                <a:lnTo>
                  <a:pt x="122" y="754"/>
                </a:lnTo>
                <a:lnTo>
                  <a:pt x="120" y="748"/>
                </a:lnTo>
                <a:lnTo>
                  <a:pt x="120" y="744"/>
                </a:lnTo>
                <a:lnTo>
                  <a:pt x="120" y="741"/>
                </a:lnTo>
                <a:lnTo>
                  <a:pt x="120" y="735"/>
                </a:lnTo>
                <a:lnTo>
                  <a:pt x="122" y="729"/>
                </a:lnTo>
                <a:lnTo>
                  <a:pt x="122" y="721"/>
                </a:lnTo>
                <a:lnTo>
                  <a:pt x="124" y="716"/>
                </a:lnTo>
                <a:lnTo>
                  <a:pt x="124" y="706"/>
                </a:lnTo>
                <a:lnTo>
                  <a:pt x="126" y="698"/>
                </a:lnTo>
                <a:lnTo>
                  <a:pt x="126" y="679"/>
                </a:lnTo>
                <a:lnTo>
                  <a:pt x="126" y="662"/>
                </a:lnTo>
                <a:lnTo>
                  <a:pt x="124" y="645"/>
                </a:lnTo>
                <a:lnTo>
                  <a:pt x="122" y="627"/>
                </a:lnTo>
                <a:lnTo>
                  <a:pt x="122" y="612"/>
                </a:lnTo>
                <a:lnTo>
                  <a:pt x="118" y="599"/>
                </a:lnTo>
                <a:lnTo>
                  <a:pt x="117" y="585"/>
                </a:lnTo>
                <a:lnTo>
                  <a:pt x="115" y="572"/>
                </a:lnTo>
                <a:lnTo>
                  <a:pt x="111" y="560"/>
                </a:lnTo>
                <a:lnTo>
                  <a:pt x="109" y="547"/>
                </a:lnTo>
                <a:lnTo>
                  <a:pt x="109" y="531"/>
                </a:lnTo>
                <a:lnTo>
                  <a:pt x="107" y="518"/>
                </a:lnTo>
                <a:lnTo>
                  <a:pt x="109" y="501"/>
                </a:lnTo>
                <a:lnTo>
                  <a:pt x="109" y="483"/>
                </a:lnTo>
                <a:lnTo>
                  <a:pt x="111" y="466"/>
                </a:lnTo>
                <a:lnTo>
                  <a:pt x="113" y="447"/>
                </a:lnTo>
                <a:lnTo>
                  <a:pt x="109" y="439"/>
                </a:lnTo>
                <a:lnTo>
                  <a:pt x="103" y="431"/>
                </a:lnTo>
                <a:lnTo>
                  <a:pt x="97" y="424"/>
                </a:lnTo>
                <a:lnTo>
                  <a:pt x="92" y="416"/>
                </a:lnTo>
                <a:lnTo>
                  <a:pt x="84" y="410"/>
                </a:lnTo>
                <a:lnTo>
                  <a:pt x="76" y="405"/>
                </a:lnTo>
                <a:lnTo>
                  <a:pt x="69" y="399"/>
                </a:lnTo>
                <a:lnTo>
                  <a:pt x="59" y="395"/>
                </a:lnTo>
                <a:lnTo>
                  <a:pt x="49" y="389"/>
                </a:lnTo>
                <a:lnTo>
                  <a:pt x="42" y="385"/>
                </a:lnTo>
                <a:lnTo>
                  <a:pt x="34" y="380"/>
                </a:lnTo>
                <a:lnTo>
                  <a:pt x="26" y="374"/>
                </a:lnTo>
                <a:lnTo>
                  <a:pt x="19" y="368"/>
                </a:lnTo>
                <a:lnTo>
                  <a:pt x="13" y="362"/>
                </a:lnTo>
                <a:lnTo>
                  <a:pt x="7" y="355"/>
                </a:lnTo>
                <a:lnTo>
                  <a:pt x="2" y="347"/>
                </a:lnTo>
                <a:lnTo>
                  <a:pt x="2" y="345"/>
                </a:lnTo>
                <a:lnTo>
                  <a:pt x="0" y="341"/>
                </a:lnTo>
                <a:lnTo>
                  <a:pt x="0" y="337"/>
                </a:lnTo>
                <a:lnTo>
                  <a:pt x="0" y="334"/>
                </a:lnTo>
                <a:lnTo>
                  <a:pt x="0" y="330"/>
                </a:lnTo>
                <a:lnTo>
                  <a:pt x="2" y="324"/>
                </a:lnTo>
                <a:lnTo>
                  <a:pt x="3" y="320"/>
                </a:lnTo>
                <a:lnTo>
                  <a:pt x="5" y="314"/>
                </a:lnTo>
                <a:lnTo>
                  <a:pt x="7" y="309"/>
                </a:lnTo>
                <a:lnTo>
                  <a:pt x="9" y="303"/>
                </a:lnTo>
                <a:lnTo>
                  <a:pt x="11" y="299"/>
                </a:lnTo>
                <a:lnTo>
                  <a:pt x="13" y="295"/>
                </a:lnTo>
                <a:lnTo>
                  <a:pt x="13" y="291"/>
                </a:lnTo>
                <a:lnTo>
                  <a:pt x="15" y="288"/>
                </a:lnTo>
                <a:lnTo>
                  <a:pt x="17" y="286"/>
                </a:lnTo>
                <a:lnTo>
                  <a:pt x="17" y="284"/>
                </a:lnTo>
                <a:lnTo>
                  <a:pt x="17" y="282"/>
                </a:lnTo>
                <a:lnTo>
                  <a:pt x="19" y="280"/>
                </a:lnTo>
                <a:lnTo>
                  <a:pt x="19" y="276"/>
                </a:lnTo>
                <a:lnTo>
                  <a:pt x="21" y="274"/>
                </a:lnTo>
                <a:lnTo>
                  <a:pt x="23" y="272"/>
                </a:lnTo>
                <a:lnTo>
                  <a:pt x="25" y="270"/>
                </a:lnTo>
                <a:lnTo>
                  <a:pt x="26" y="266"/>
                </a:lnTo>
                <a:lnTo>
                  <a:pt x="28" y="264"/>
                </a:lnTo>
                <a:lnTo>
                  <a:pt x="30" y="263"/>
                </a:lnTo>
                <a:lnTo>
                  <a:pt x="32" y="259"/>
                </a:lnTo>
                <a:lnTo>
                  <a:pt x="34" y="257"/>
                </a:lnTo>
                <a:lnTo>
                  <a:pt x="36" y="255"/>
                </a:lnTo>
                <a:lnTo>
                  <a:pt x="38" y="251"/>
                </a:lnTo>
                <a:lnTo>
                  <a:pt x="38" y="249"/>
                </a:lnTo>
                <a:lnTo>
                  <a:pt x="40" y="247"/>
                </a:lnTo>
                <a:lnTo>
                  <a:pt x="40" y="245"/>
                </a:lnTo>
                <a:lnTo>
                  <a:pt x="42" y="240"/>
                </a:lnTo>
                <a:lnTo>
                  <a:pt x="44" y="234"/>
                </a:lnTo>
                <a:lnTo>
                  <a:pt x="46" y="228"/>
                </a:lnTo>
                <a:lnTo>
                  <a:pt x="48" y="222"/>
                </a:lnTo>
                <a:lnTo>
                  <a:pt x="49" y="215"/>
                </a:lnTo>
                <a:lnTo>
                  <a:pt x="51" y="209"/>
                </a:lnTo>
                <a:lnTo>
                  <a:pt x="53" y="203"/>
                </a:lnTo>
                <a:lnTo>
                  <a:pt x="55" y="197"/>
                </a:lnTo>
                <a:lnTo>
                  <a:pt x="59" y="192"/>
                </a:lnTo>
                <a:lnTo>
                  <a:pt x="63" y="186"/>
                </a:lnTo>
                <a:lnTo>
                  <a:pt x="67" y="182"/>
                </a:lnTo>
                <a:lnTo>
                  <a:pt x="72" y="178"/>
                </a:lnTo>
                <a:lnTo>
                  <a:pt x="80" y="176"/>
                </a:lnTo>
                <a:lnTo>
                  <a:pt x="88" y="174"/>
                </a:lnTo>
                <a:lnTo>
                  <a:pt x="97" y="172"/>
                </a:lnTo>
                <a:lnTo>
                  <a:pt x="107" y="172"/>
                </a:lnTo>
                <a:lnTo>
                  <a:pt x="109" y="170"/>
                </a:lnTo>
                <a:lnTo>
                  <a:pt x="113" y="167"/>
                </a:lnTo>
                <a:lnTo>
                  <a:pt x="115" y="165"/>
                </a:lnTo>
                <a:lnTo>
                  <a:pt x="118" y="163"/>
                </a:lnTo>
                <a:lnTo>
                  <a:pt x="120" y="161"/>
                </a:lnTo>
                <a:lnTo>
                  <a:pt x="124" y="157"/>
                </a:lnTo>
                <a:lnTo>
                  <a:pt x="128" y="155"/>
                </a:lnTo>
                <a:lnTo>
                  <a:pt x="132" y="151"/>
                </a:lnTo>
                <a:lnTo>
                  <a:pt x="138" y="149"/>
                </a:lnTo>
                <a:lnTo>
                  <a:pt x="141" y="147"/>
                </a:lnTo>
                <a:lnTo>
                  <a:pt x="145" y="144"/>
                </a:lnTo>
                <a:lnTo>
                  <a:pt x="149" y="142"/>
                </a:lnTo>
                <a:lnTo>
                  <a:pt x="153" y="140"/>
                </a:lnTo>
                <a:lnTo>
                  <a:pt x="157" y="136"/>
                </a:lnTo>
                <a:lnTo>
                  <a:pt x="161" y="134"/>
                </a:lnTo>
                <a:lnTo>
                  <a:pt x="164" y="132"/>
                </a:lnTo>
                <a:lnTo>
                  <a:pt x="164" y="122"/>
                </a:lnTo>
                <a:lnTo>
                  <a:pt x="163" y="113"/>
                </a:lnTo>
                <a:lnTo>
                  <a:pt x="163" y="105"/>
                </a:lnTo>
                <a:lnTo>
                  <a:pt x="163" y="97"/>
                </a:lnTo>
                <a:lnTo>
                  <a:pt x="161" y="92"/>
                </a:lnTo>
                <a:lnTo>
                  <a:pt x="159" y="86"/>
                </a:lnTo>
                <a:lnTo>
                  <a:pt x="157" y="82"/>
                </a:lnTo>
                <a:lnTo>
                  <a:pt x="155" y="78"/>
                </a:lnTo>
                <a:lnTo>
                  <a:pt x="153" y="74"/>
                </a:lnTo>
                <a:lnTo>
                  <a:pt x="153" y="69"/>
                </a:lnTo>
                <a:lnTo>
                  <a:pt x="151" y="65"/>
                </a:lnTo>
                <a:lnTo>
                  <a:pt x="151" y="59"/>
                </a:lnTo>
                <a:lnTo>
                  <a:pt x="151" y="51"/>
                </a:lnTo>
                <a:lnTo>
                  <a:pt x="153" y="46"/>
                </a:lnTo>
                <a:lnTo>
                  <a:pt x="153" y="38"/>
                </a:lnTo>
                <a:lnTo>
                  <a:pt x="155" y="28"/>
                </a:lnTo>
              </a:path>
            </a:pathLst>
          </a:custGeom>
          <a:solidFill>
            <a:srgbClr val="0033CC"/>
          </a:solidFill>
          <a:ln w="3175">
            <a:solidFill>
              <a:schemeClr val="tx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2308" name="Freeform 20"/>
          <p:cNvSpPr>
            <a:spLocks/>
          </p:cNvSpPr>
          <p:nvPr/>
        </p:nvSpPr>
        <p:spPr bwMode="auto">
          <a:xfrm>
            <a:off x="822693" y="4225646"/>
            <a:ext cx="503237" cy="1419225"/>
          </a:xfrm>
          <a:custGeom>
            <a:avLst/>
            <a:gdLst>
              <a:gd name="T0" fmla="*/ 281287857 w 419"/>
              <a:gd name="T1" fmla="*/ 0 h 1030"/>
              <a:gd name="T2" fmla="*/ 341873326 w 419"/>
              <a:gd name="T3" fmla="*/ 56957765 h 1030"/>
              <a:gd name="T4" fmla="*/ 336103517 w 419"/>
              <a:gd name="T5" fmla="*/ 191756583 h 1030"/>
              <a:gd name="T6" fmla="*/ 367838666 w 419"/>
              <a:gd name="T7" fmla="*/ 258206595 h 1030"/>
              <a:gd name="T8" fmla="*/ 408228528 w 419"/>
              <a:gd name="T9" fmla="*/ 286684778 h 1030"/>
              <a:gd name="T10" fmla="*/ 461601660 w 419"/>
              <a:gd name="T11" fmla="*/ 309468151 h 1030"/>
              <a:gd name="T12" fmla="*/ 507761331 w 419"/>
              <a:gd name="T13" fmla="*/ 400598974 h 1030"/>
              <a:gd name="T14" fmla="*/ 568346724 w 419"/>
              <a:gd name="T15" fmla="*/ 516413190 h 1030"/>
              <a:gd name="T16" fmla="*/ 604409230 w 419"/>
              <a:gd name="T17" fmla="*/ 615138844 h 1030"/>
              <a:gd name="T18" fmla="*/ 519300948 w 419"/>
              <a:gd name="T19" fmla="*/ 738545394 h 1030"/>
              <a:gd name="T20" fmla="*/ 467371469 w 419"/>
              <a:gd name="T21" fmla="*/ 825880050 h 1030"/>
              <a:gd name="T22" fmla="*/ 447175938 w 419"/>
              <a:gd name="T23" fmla="*/ 865750608 h 1030"/>
              <a:gd name="T24" fmla="*/ 425539155 w 419"/>
              <a:gd name="T25" fmla="*/ 903722437 h 1030"/>
              <a:gd name="T26" fmla="*/ 435636320 w 419"/>
              <a:gd name="T27" fmla="*/ 983462176 h 1030"/>
              <a:gd name="T28" fmla="*/ 455831852 w 419"/>
              <a:gd name="T29" fmla="*/ 1169522485 h 1030"/>
              <a:gd name="T30" fmla="*/ 458716756 w 419"/>
              <a:gd name="T31" fmla="*/ 1344191797 h 1030"/>
              <a:gd name="T32" fmla="*/ 480353539 w 419"/>
              <a:gd name="T33" fmla="*/ 1581514007 h 1030"/>
              <a:gd name="T34" fmla="*/ 491894357 w 419"/>
              <a:gd name="T35" fmla="*/ 1780864043 h 1030"/>
              <a:gd name="T36" fmla="*/ 527956863 w 419"/>
              <a:gd name="T37" fmla="*/ 1875792238 h 1030"/>
              <a:gd name="T38" fmla="*/ 519300948 w 419"/>
              <a:gd name="T39" fmla="*/ 1946041086 h 1030"/>
              <a:gd name="T40" fmla="*/ 471698826 w 419"/>
              <a:gd name="T41" fmla="*/ 1955533355 h 1030"/>
              <a:gd name="T42" fmla="*/ 438521225 w 419"/>
              <a:gd name="T43" fmla="*/ 1930851252 h 1030"/>
              <a:gd name="T44" fmla="*/ 425539155 w 419"/>
              <a:gd name="T45" fmla="*/ 1887184613 h 1030"/>
              <a:gd name="T46" fmla="*/ 425539155 w 419"/>
              <a:gd name="T47" fmla="*/ 1868198699 h 1030"/>
              <a:gd name="T48" fmla="*/ 416883241 w 419"/>
              <a:gd name="T49" fmla="*/ 1858705053 h 1030"/>
              <a:gd name="T50" fmla="*/ 419769346 w 419"/>
              <a:gd name="T51" fmla="*/ 1803647416 h 1030"/>
              <a:gd name="T52" fmla="*/ 416883241 w 419"/>
              <a:gd name="T53" fmla="*/ 1725805029 h 1030"/>
              <a:gd name="T54" fmla="*/ 383705640 w 419"/>
              <a:gd name="T55" fmla="*/ 1518860075 h 1030"/>
              <a:gd name="T56" fmla="*/ 353414144 w 419"/>
              <a:gd name="T57" fmla="*/ 1332799422 h 1030"/>
              <a:gd name="T58" fmla="*/ 311580554 w 419"/>
              <a:gd name="T59" fmla="*/ 1110667390 h 1030"/>
              <a:gd name="T60" fmla="*/ 298598484 w 419"/>
              <a:gd name="T61" fmla="*/ 1182812212 h 1030"/>
              <a:gd name="T62" fmla="*/ 281287857 w 419"/>
              <a:gd name="T63" fmla="*/ 1340394339 h 1030"/>
              <a:gd name="T64" fmla="*/ 268305788 w 419"/>
              <a:gd name="T65" fmla="*/ 1566325551 h 1030"/>
              <a:gd name="T66" fmla="*/ 253881266 w 419"/>
              <a:gd name="T67" fmla="*/ 1839720516 h 1030"/>
              <a:gd name="T68" fmla="*/ 250995161 w 419"/>
              <a:gd name="T69" fmla="*/ 1868198699 h 1030"/>
              <a:gd name="T70" fmla="*/ 209162847 w 419"/>
              <a:gd name="T71" fmla="*/ 1883387155 h 1030"/>
              <a:gd name="T72" fmla="*/ 168772985 w 419"/>
              <a:gd name="T73" fmla="*/ 1915662796 h 1030"/>
              <a:gd name="T74" fmla="*/ 99532841 w 419"/>
              <a:gd name="T75" fmla="*/ 1942242250 h 1030"/>
              <a:gd name="T76" fmla="*/ 66355221 w 419"/>
              <a:gd name="T77" fmla="*/ 1908067879 h 1030"/>
              <a:gd name="T78" fmla="*/ 109630006 w 419"/>
              <a:gd name="T79" fmla="*/ 1847314055 h 1030"/>
              <a:gd name="T80" fmla="*/ 181755054 w 419"/>
              <a:gd name="T81" fmla="*/ 1771371775 h 1030"/>
              <a:gd name="T82" fmla="*/ 184641160 w 419"/>
              <a:gd name="T83" fmla="*/ 1701124304 h 1030"/>
              <a:gd name="T84" fmla="*/ 181755054 w 419"/>
              <a:gd name="T85" fmla="*/ 1594803734 h 1030"/>
              <a:gd name="T86" fmla="*/ 173100341 w 419"/>
              <a:gd name="T87" fmla="*/ 1406844351 h 1030"/>
              <a:gd name="T88" fmla="*/ 178870150 w 419"/>
              <a:gd name="T89" fmla="*/ 1224581500 h 1030"/>
              <a:gd name="T90" fmla="*/ 154348425 w 419"/>
              <a:gd name="T91" fmla="*/ 983462176 h 1030"/>
              <a:gd name="T92" fmla="*/ 121170824 w 419"/>
              <a:gd name="T93" fmla="*/ 778415952 h 1030"/>
              <a:gd name="T94" fmla="*/ 18753084 w 419"/>
              <a:gd name="T95" fmla="*/ 687285044 h 1030"/>
              <a:gd name="T96" fmla="*/ 4327358 w 419"/>
              <a:gd name="T97" fmla="*/ 607543927 h 1030"/>
              <a:gd name="T98" fmla="*/ 24522897 w 419"/>
              <a:gd name="T99" fmla="*/ 539195186 h 1030"/>
              <a:gd name="T100" fmla="*/ 43274785 w 419"/>
              <a:gd name="T101" fmla="*/ 499326005 h 1030"/>
              <a:gd name="T102" fmla="*/ 63470317 w 419"/>
              <a:gd name="T103" fmla="*/ 444266991 h 1030"/>
              <a:gd name="T104" fmla="*/ 96647936 w 419"/>
              <a:gd name="T105" fmla="*/ 345541251 h 1030"/>
              <a:gd name="T106" fmla="*/ 170215437 w 419"/>
              <a:gd name="T107" fmla="*/ 309468151 h 1030"/>
              <a:gd name="T108" fmla="*/ 220703665 w 419"/>
              <a:gd name="T109" fmla="*/ 265800134 h 1030"/>
              <a:gd name="T110" fmla="*/ 229358378 w 419"/>
              <a:gd name="T111" fmla="*/ 163276979 h 1030"/>
              <a:gd name="T112" fmla="*/ 220703665 w 419"/>
              <a:gd name="T113" fmla="*/ 72146221 h 103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9"/>
              <a:gd name="T172" fmla="*/ 0 h 1030"/>
              <a:gd name="T173" fmla="*/ 419 w 419"/>
              <a:gd name="T174" fmla="*/ 1030 h 103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9" h="1030">
                <a:moveTo>
                  <a:pt x="155" y="28"/>
                </a:moveTo>
                <a:lnTo>
                  <a:pt x="157" y="23"/>
                </a:lnTo>
                <a:lnTo>
                  <a:pt x="161" y="17"/>
                </a:lnTo>
                <a:lnTo>
                  <a:pt x="164" y="13"/>
                </a:lnTo>
                <a:lnTo>
                  <a:pt x="168" y="9"/>
                </a:lnTo>
                <a:lnTo>
                  <a:pt x="174" y="5"/>
                </a:lnTo>
                <a:lnTo>
                  <a:pt x="180" y="3"/>
                </a:lnTo>
                <a:lnTo>
                  <a:pt x="186" y="2"/>
                </a:lnTo>
                <a:lnTo>
                  <a:pt x="195" y="0"/>
                </a:lnTo>
                <a:lnTo>
                  <a:pt x="203" y="0"/>
                </a:lnTo>
                <a:lnTo>
                  <a:pt x="209" y="0"/>
                </a:lnTo>
                <a:lnTo>
                  <a:pt x="214" y="2"/>
                </a:lnTo>
                <a:lnTo>
                  <a:pt x="220" y="5"/>
                </a:lnTo>
                <a:lnTo>
                  <a:pt x="226" y="9"/>
                </a:lnTo>
                <a:lnTo>
                  <a:pt x="230" y="13"/>
                </a:lnTo>
                <a:lnTo>
                  <a:pt x="233" y="19"/>
                </a:lnTo>
                <a:lnTo>
                  <a:pt x="235" y="25"/>
                </a:lnTo>
                <a:lnTo>
                  <a:pt x="237" y="30"/>
                </a:lnTo>
                <a:lnTo>
                  <a:pt x="237" y="36"/>
                </a:lnTo>
                <a:lnTo>
                  <a:pt x="237" y="44"/>
                </a:lnTo>
                <a:lnTo>
                  <a:pt x="237" y="51"/>
                </a:lnTo>
                <a:lnTo>
                  <a:pt x="237" y="59"/>
                </a:lnTo>
                <a:lnTo>
                  <a:pt x="237" y="67"/>
                </a:lnTo>
                <a:lnTo>
                  <a:pt x="235" y="76"/>
                </a:lnTo>
                <a:lnTo>
                  <a:pt x="233" y="84"/>
                </a:lnTo>
                <a:lnTo>
                  <a:pt x="233" y="94"/>
                </a:lnTo>
                <a:lnTo>
                  <a:pt x="233" y="101"/>
                </a:lnTo>
                <a:lnTo>
                  <a:pt x="233" y="109"/>
                </a:lnTo>
                <a:lnTo>
                  <a:pt x="233" y="115"/>
                </a:lnTo>
                <a:lnTo>
                  <a:pt x="235" y="121"/>
                </a:lnTo>
                <a:lnTo>
                  <a:pt x="239" y="126"/>
                </a:lnTo>
                <a:lnTo>
                  <a:pt x="243" y="128"/>
                </a:lnTo>
                <a:lnTo>
                  <a:pt x="247" y="132"/>
                </a:lnTo>
                <a:lnTo>
                  <a:pt x="251" y="134"/>
                </a:lnTo>
                <a:lnTo>
                  <a:pt x="253" y="134"/>
                </a:lnTo>
                <a:lnTo>
                  <a:pt x="255" y="136"/>
                </a:lnTo>
                <a:lnTo>
                  <a:pt x="258" y="138"/>
                </a:lnTo>
                <a:lnTo>
                  <a:pt x="260" y="140"/>
                </a:lnTo>
                <a:lnTo>
                  <a:pt x="264" y="140"/>
                </a:lnTo>
                <a:lnTo>
                  <a:pt x="268" y="142"/>
                </a:lnTo>
                <a:lnTo>
                  <a:pt x="270" y="144"/>
                </a:lnTo>
                <a:lnTo>
                  <a:pt x="274" y="145"/>
                </a:lnTo>
                <a:lnTo>
                  <a:pt x="278" y="147"/>
                </a:lnTo>
                <a:lnTo>
                  <a:pt x="279" y="149"/>
                </a:lnTo>
                <a:lnTo>
                  <a:pt x="283" y="151"/>
                </a:lnTo>
                <a:lnTo>
                  <a:pt x="285" y="153"/>
                </a:lnTo>
                <a:lnTo>
                  <a:pt x="287" y="153"/>
                </a:lnTo>
                <a:lnTo>
                  <a:pt x="289" y="155"/>
                </a:lnTo>
                <a:lnTo>
                  <a:pt x="291" y="157"/>
                </a:lnTo>
                <a:lnTo>
                  <a:pt x="297" y="157"/>
                </a:lnTo>
                <a:lnTo>
                  <a:pt x="304" y="157"/>
                </a:lnTo>
                <a:lnTo>
                  <a:pt x="310" y="159"/>
                </a:lnTo>
                <a:lnTo>
                  <a:pt x="314" y="161"/>
                </a:lnTo>
                <a:lnTo>
                  <a:pt x="320" y="163"/>
                </a:lnTo>
                <a:lnTo>
                  <a:pt x="325" y="167"/>
                </a:lnTo>
                <a:lnTo>
                  <a:pt x="329" y="170"/>
                </a:lnTo>
                <a:lnTo>
                  <a:pt x="335" y="176"/>
                </a:lnTo>
                <a:lnTo>
                  <a:pt x="339" y="182"/>
                </a:lnTo>
                <a:lnTo>
                  <a:pt x="343" y="188"/>
                </a:lnTo>
                <a:lnTo>
                  <a:pt x="347" y="193"/>
                </a:lnTo>
                <a:lnTo>
                  <a:pt x="348" y="199"/>
                </a:lnTo>
                <a:lnTo>
                  <a:pt x="350" y="205"/>
                </a:lnTo>
                <a:lnTo>
                  <a:pt x="352" y="211"/>
                </a:lnTo>
                <a:lnTo>
                  <a:pt x="354" y="217"/>
                </a:lnTo>
                <a:lnTo>
                  <a:pt x="354" y="222"/>
                </a:lnTo>
                <a:lnTo>
                  <a:pt x="362" y="228"/>
                </a:lnTo>
                <a:lnTo>
                  <a:pt x="368" y="236"/>
                </a:lnTo>
                <a:lnTo>
                  <a:pt x="375" y="243"/>
                </a:lnTo>
                <a:lnTo>
                  <a:pt x="381" y="249"/>
                </a:lnTo>
                <a:lnTo>
                  <a:pt x="385" y="257"/>
                </a:lnTo>
                <a:lnTo>
                  <a:pt x="391" y="264"/>
                </a:lnTo>
                <a:lnTo>
                  <a:pt x="394" y="272"/>
                </a:lnTo>
                <a:lnTo>
                  <a:pt x="398" y="282"/>
                </a:lnTo>
                <a:lnTo>
                  <a:pt x="402" y="289"/>
                </a:lnTo>
                <a:lnTo>
                  <a:pt x="406" y="297"/>
                </a:lnTo>
                <a:lnTo>
                  <a:pt x="408" y="303"/>
                </a:lnTo>
                <a:lnTo>
                  <a:pt x="412" y="309"/>
                </a:lnTo>
                <a:lnTo>
                  <a:pt x="414" y="314"/>
                </a:lnTo>
                <a:lnTo>
                  <a:pt x="416" y="318"/>
                </a:lnTo>
                <a:lnTo>
                  <a:pt x="417" y="320"/>
                </a:lnTo>
                <a:lnTo>
                  <a:pt x="419" y="324"/>
                </a:lnTo>
                <a:lnTo>
                  <a:pt x="417" y="332"/>
                </a:lnTo>
                <a:lnTo>
                  <a:pt x="414" y="339"/>
                </a:lnTo>
                <a:lnTo>
                  <a:pt x="408" y="347"/>
                </a:lnTo>
                <a:lnTo>
                  <a:pt x="402" y="355"/>
                </a:lnTo>
                <a:lnTo>
                  <a:pt x="396" y="360"/>
                </a:lnTo>
                <a:lnTo>
                  <a:pt x="389" y="368"/>
                </a:lnTo>
                <a:lnTo>
                  <a:pt x="379" y="376"/>
                </a:lnTo>
                <a:lnTo>
                  <a:pt x="370" y="384"/>
                </a:lnTo>
                <a:lnTo>
                  <a:pt x="360" y="389"/>
                </a:lnTo>
                <a:lnTo>
                  <a:pt x="352" y="397"/>
                </a:lnTo>
                <a:lnTo>
                  <a:pt x="345" y="403"/>
                </a:lnTo>
                <a:lnTo>
                  <a:pt x="339" y="408"/>
                </a:lnTo>
                <a:lnTo>
                  <a:pt x="333" y="414"/>
                </a:lnTo>
                <a:lnTo>
                  <a:pt x="329" y="420"/>
                </a:lnTo>
                <a:lnTo>
                  <a:pt x="327" y="426"/>
                </a:lnTo>
                <a:lnTo>
                  <a:pt x="325" y="430"/>
                </a:lnTo>
                <a:lnTo>
                  <a:pt x="325" y="431"/>
                </a:lnTo>
                <a:lnTo>
                  <a:pt x="324" y="435"/>
                </a:lnTo>
                <a:lnTo>
                  <a:pt x="324" y="437"/>
                </a:lnTo>
                <a:lnTo>
                  <a:pt x="322" y="439"/>
                </a:lnTo>
                <a:lnTo>
                  <a:pt x="322" y="443"/>
                </a:lnTo>
                <a:lnTo>
                  <a:pt x="320" y="445"/>
                </a:lnTo>
                <a:lnTo>
                  <a:pt x="318" y="449"/>
                </a:lnTo>
                <a:lnTo>
                  <a:pt x="318" y="451"/>
                </a:lnTo>
                <a:lnTo>
                  <a:pt x="316" y="453"/>
                </a:lnTo>
                <a:lnTo>
                  <a:pt x="314" y="455"/>
                </a:lnTo>
                <a:lnTo>
                  <a:pt x="310" y="456"/>
                </a:lnTo>
                <a:lnTo>
                  <a:pt x="308" y="458"/>
                </a:lnTo>
                <a:lnTo>
                  <a:pt x="304" y="460"/>
                </a:lnTo>
                <a:lnTo>
                  <a:pt x="301" y="460"/>
                </a:lnTo>
                <a:lnTo>
                  <a:pt x="297" y="462"/>
                </a:lnTo>
                <a:lnTo>
                  <a:pt x="293" y="462"/>
                </a:lnTo>
                <a:lnTo>
                  <a:pt x="293" y="464"/>
                </a:lnTo>
                <a:lnTo>
                  <a:pt x="293" y="468"/>
                </a:lnTo>
                <a:lnTo>
                  <a:pt x="295" y="472"/>
                </a:lnTo>
                <a:lnTo>
                  <a:pt x="295" y="476"/>
                </a:lnTo>
                <a:lnTo>
                  <a:pt x="295" y="479"/>
                </a:lnTo>
                <a:lnTo>
                  <a:pt x="295" y="483"/>
                </a:lnTo>
                <a:lnTo>
                  <a:pt x="297" y="487"/>
                </a:lnTo>
                <a:lnTo>
                  <a:pt x="297" y="493"/>
                </a:lnTo>
                <a:lnTo>
                  <a:pt x="299" y="497"/>
                </a:lnTo>
                <a:lnTo>
                  <a:pt x="299" y="501"/>
                </a:lnTo>
                <a:lnTo>
                  <a:pt x="301" y="506"/>
                </a:lnTo>
                <a:lnTo>
                  <a:pt x="301" y="512"/>
                </a:lnTo>
                <a:lnTo>
                  <a:pt x="302" y="518"/>
                </a:lnTo>
                <a:lnTo>
                  <a:pt x="302" y="524"/>
                </a:lnTo>
                <a:lnTo>
                  <a:pt x="304" y="529"/>
                </a:lnTo>
                <a:lnTo>
                  <a:pt x="304" y="535"/>
                </a:lnTo>
                <a:lnTo>
                  <a:pt x="306" y="552"/>
                </a:lnTo>
                <a:lnTo>
                  <a:pt x="310" y="568"/>
                </a:lnTo>
                <a:lnTo>
                  <a:pt x="312" y="583"/>
                </a:lnTo>
                <a:lnTo>
                  <a:pt x="314" y="595"/>
                </a:lnTo>
                <a:lnTo>
                  <a:pt x="316" y="606"/>
                </a:lnTo>
                <a:lnTo>
                  <a:pt x="316" y="616"/>
                </a:lnTo>
                <a:lnTo>
                  <a:pt x="318" y="623"/>
                </a:lnTo>
                <a:lnTo>
                  <a:pt x="318" y="631"/>
                </a:lnTo>
                <a:lnTo>
                  <a:pt x="318" y="637"/>
                </a:lnTo>
                <a:lnTo>
                  <a:pt x="318" y="645"/>
                </a:lnTo>
                <a:lnTo>
                  <a:pt x="318" y="654"/>
                </a:lnTo>
                <a:lnTo>
                  <a:pt x="318" y="666"/>
                </a:lnTo>
                <a:lnTo>
                  <a:pt x="318" y="677"/>
                </a:lnTo>
                <a:lnTo>
                  <a:pt x="318" y="693"/>
                </a:lnTo>
                <a:lnTo>
                  <a:pt x="318" y="708"/>
                </a:lnTo>
                <a:lnTo>
                  <a:pt x="316" y="723"/>
                </a:lnTo>
                <a:lnTo>
                  <a:pt x="322" y="735"/>
                </a:lnTo>
                <a:lnTo>
                  <a:pt x="327" y="748"/>
                </a:lnTo>
                <a:lnTo>
                  <a:pt x="329" y="762"/>
                </a:lnTo>
                <a:lnTo>
                  <a:pt x="333" y="775"/>
                </a:lnTo>
                <a:lnTo>
                  <a:pt x="335" y="789"/>
                </a:lnTo>
                <a:lnTo>
                  <a:pt x="335" y="804"/>
                </a:lnTo>
                <a:lnTo>
                  <a:pt x="335" y="817"/>
                </a:lnTo>
                <a:lnTo>
                  <a:pt x="333" y="833"/>
                </a:lnTo>
                <a:lnTo>
                  <a:pt x="331" y="848"/>
                </a:lnTo>
                <a:lnTo>
                  <a:pt x="331" y="863"/>
                </a:lnTo>
                <a:lnTo>
                  <a:pt x="331" y="877"/>
                </a:lnTo>
                <a:lnTo>
                  <a:pt x="331" y="890"/>
                </a:lnTo>
                <a:lnTo>
                  <a:pt x="333" y="902"/>
                </a:lnTo>
                <a:lnTo>
                  <a:pt x="335" y="913"/>
                </a:lnTo>
                <a:lnTo>
                  <a:pt x="337" y="923"/>
                </a:lnTo>
                <a:lnTo>
                  <a:pt x="339" y="933"/>
                </a:lnTo>
                <a:lnTo>
                  <a:pt x="341" y="938"/>
                </a:lnTo>
                <a:lnTo>
                  <a:pt x="343" y="944"/>
                </a:lnTo>
                <a:lnTo>
                  <a:pt x="345" y="950"/>
                </a:lnTo>
                <a:lnTo>
                  <a:pt x="348" y="956"/>
                </a:lnTo>
                <a:lnTo>
                  <a:pt x="350" y="959"/>
                </a:lnTo>
                <a:lnTo>
                  <a:pt x="354" y="965"/>
                </a:lnTo>
                <a:lnTo>
                  <a:pt x="356" y="971"/>
                </a:lnTo>
                <a:lnTo>
                  <a:pt x="360" y="977"/>
                </a:lnTo>
                <a:lnTo>
                  <a:pt x="364" y="982"/>
                </a:lnTo>
                <a:lnTo>
                  <a:pt x="366" y="988"/>
                </a:lnTo>
                <a:lnTo>
                  <a:pt x="368" y="994"/>
                </a:lnTo>
                <a:lnTo>
                  <a:pt x="370" y="998"/>
                </a:lnTo>
                <a:lnTo>
                  <a:pt x="370" y="1004"/>
                </a:lnTo>
                <a:lnTo>
                  <a:pt x="370" y="1007"/>
                </a:lnTo>
                <a:lnTo>
                  <a:pt x="370" y="1011"/>
                </a:lnTo>
                <a:lnTo>
                  <a:pt x="368" y="1015"/>
                </a:lnTo>
                <a:lnTo>
                  <a:pt x="366" y="1019"/>
                </a:lnTo>
                <a:lnTo>
                  <a:pt x="364" y="1021"/>
                </a:lnTo>
                <a:lnTo>
                  <a:pt x="360" y="1025"/>
                </a:lnTo>
                <a:lnTo>
                  <a:pt x="358" y="1027"/>
                </a:lnTo>
                <a:lnTo>
                  <a:pt x="354" y="1027"/>
                </a:lnTo>
                <a:lnTo>
                  <a:pt x="350" y="1028"/>
                </a:lnTo>
                <a:lnTo>
                  <a:pt x="347" y="1030"/>
                </a:lnTo>
                <a:lnTo>
                  <a:pt x="343" y="1030"/>
                </a:lnTo>
                <a:lnTo>
                  <a:pt x="339" y="1030"/>
                </a:lnTo>
                <a:lnTo>
                  <a:pt x="335" y="1030"/>
                </a:lnTo>
                <a:lnTo>
                  <a:pt x="331" y="1030"/>
                </a:lnTo>
                <a:lnTo>
                  <a:pt x="327" y="1030"/>
                </a:lnTo>
                <a:lnTo>
                  <a:pt x="324" y="1028"/>
                </a:lnTo>
                <a:lnTo>
                  <a:pt x="320" y="1027"/>
                </a:lnTo>
                <a:lnTo>
                  <a:pt x="316" y="1027"/>
                </a:lnTo>
                <a:lnTo>
                  <a:pt x="312" y="1025"/>
                </a:lnTo>
                <a:lnTo>
                  <a:pt x="310" y="1023"/>
                </a:lnTo>
                <a:lnTo>
                  <a:pt x="310" y="1021"/>
                </a:lnTo>
                <a:lnTo>
                  <a:pt x="308" y="1021"/>
                </a:lnTo>
                <a:lnTo>
                  <a:pt x="306" y="1019"/>
                </a:lnTo>
                <a:lnTo>
                  <a:pt x="304" y="1017"/>
                </a:lnTo>
                <a:lnTo>
                  <a:pt x="302" y="1015"/>
                </a:lnTo>
                <a:lnTo>
                  <a:pt x="301" y="1013"/>
                </a:lnTo>
                <a:lnTo>
                  <a:pt x="299" y="1011"/>
                </a:lnTo>
                <a:lnTo>
                  <a:pt x="297" y="1007"/>
                </a:lnTo>
                <a:lnTo>
                  <a:pt x="297" y="1005"/>
                </a:lnTo>
                <a:lnTo>
                  <a:pt x="295" y="1004"/>
                </a:lnTo>
                <a:lnTo>
                  <a:pt x="295" y="1000"/>
                </a:lnTo>
                <a:lnTo>
                  <a:pt x="295" y="998"/>
                </a:lnTo>
                <a:lnTo>
                  <a:pt x="295" y="994"/>
                </a:lnTo>
                <a:lnTo>
                  <a:pt x="297" y="992"/>
                </a:lnTo>
                <a:lnTo>
                  <a:pt x="299" y="988"/>
                </a:lnTo>
                <a:lnTo>
                  <a:pt x="299" y="986"/>
                </a:lnTo>
                <a:lnTo>
                  <a:pt x="297" y="986"/>
                </a:lnTo>
                <a:lnTo>
                  <a:pt x="297" y="984"/>
                </a:lnTo>
                <a:lnTo>
                  <a:pt x="295" y="984"/>
                </a:lnTo>
                <a:lnTo>
                  <a:pt x="293" y="984"/>
                </a:lnTo>
                <a:lnTo>
                  <a:pt x="293" y="982"/>
                </a:lnTo>
                <a:lnTo>
                  <a:pt x="291" y="982"/>
                </a:lnTo>
                <a:lnTo>
                  <a:pt x="291" y="980"/>
                </a:lnTo>
                <a:lnTo>
                  <a:pt x="291" y="979"/>
                </a:lnTo>
                <a:lnTo>
                  <a:pt x="289" y="979"/>
                </a:lnTo>
                <a:lnTo>
                  <a:pt x="289" y="975"/>
                </a:lnTo>
                <a:lnTo>
                  <a:pt x="289" y="971"/>
                </a:lnTo>
                <a:lnTo>
                  <a:pt x="289" y="967"/>
                </a:lnTo>
                <a:lnTo>
                  <a:pt x="287" y="965"/>
                </a:lnTo>
                <a:lnTo>
                  <a:pt x="289" y="961"/>
                </a:lnTo>
                <a:lnTo>
                  <a:pt x="289" y="959"/>
                </a:lnTo>
                <a:lnTo>
                  <a:pt x="289" y="956"/>
                </a:lnTo>
                <a:lnTo>
                  <a:pt x="289" y="954"/>
                </a:lnTo>
                <a:lnTo>
                  <a:pt x="291" y="950"/>
                </a:lnTo>
                <a:lnTo>
                  <a:pt x="291" y="948"/>
                </a:lnTo>
                <a:lnTo>
                  <a:pt x="291" y="944"/>
                </a:lnTo>
                <a:lnTo>
                  <a:pt x="291" y="940"/>
                </a:lnTo>
                <a:lnTo>
                  <a:pt x="291" y="938"/>
                </a:lnTo>
                <a:lnTo>
                  <a:pt x="291" y="934"/>
                </a:lnTo>
                <a:lnTo>
                  <a:pt x="291" y="931"/>
                </a:lnTo>
                <a:lnTo>
                  <a:pt x="291" y="927"/>
                </a:lnTo>
                <a:lnTo>
                  <a:pt x="289" y="919"/>
                </a:lnTo>
                <a:lnTo>
                  <a:pt x="289" y="909"/>
                </a:lnTo>
                <a:lnTo>
                  <a:pt x="287" y="900"/>
                </a:lnTo>
                <a:lnTo>
                  <a:pt x="285" y="888"/>
                </a:lnTo>
                <a:lnTo>
                  <a:pt x="281" y="879"/>
                </a:lnTo>
                <a:lnTo>
                  <a:pt x="279" y="865"/>
                </a:lnTo>
                <a:lnTo>
                  <a:pt x="276" y="854"/>
                </a:lnTo>
                <a:lnTo>
                  <a:pt x="274" y="840"/>
                </a:lnTo>
                <a:lnTo>
                  <a:pt x="270" y="827"/>
                </a:lnTo>
                <a:lnTo>
                  <a:pt x="268" y="813"/>
                </a:lnTo>
                <a:lnTo>
                  <a:pt x="266" y="800"/>
                </a:lnTo>
                <a:lnTo>
                  <a:pt x="264" y="789"/>
                </a:lnTo>
                <a:lnTo>
                  <a:pt x="262" y="777"/>
                </a:lnTo>
                <a:lnTo>
                  <a:pt x="262" y="766"/>
                </a:lnTo>
                <a:lnTo>
                  <a:pt x="262" y="754"/>
                </a:lnTo>
                <a:lnTo>
                  <a:pt x="262" y="742"/>
                </a:lnTo>
                <a:lnTo>
                  <a:pt x="256" y="733"/>
                </a:lnTo>
                <a:lnTo>
                  <a:pt x="253" y="723"/>
                </a:lnTo>
                <a:lnTo>
                  <a:pt x="249" y="712"/>
                </a:lnTo>
                <a:lnTo>
                  <a:pt x="245" y="702"/>
                </a:lnTo>
                <a:lnTo>
                  <a:pt x="241" y="689"/>
                </a:lnTo>
                <a:lnTo>
                  <a:pt x="237" y="677"/>
                </a:lnTo>
                <a:lnTo>
                  <a:pt x="233" y="664"/>
                </a:lnTo>
                <a:lnTo>
                  <a:pt x="230" y="648"/>
                </a:lnTo>
                <a:lnTo>
                  <a:pt x="228" y="635"/>
                </a:lnTo>
                <a:lnTo>
                  <a:pt x="226" y="622"/>
                </a:lnTo>
                <a:lnTo>
                  <a:pt x="222" y="608"/>
                </a:lnTo>
                <a:lnTo>
                  <a:pt x="220" y="597"/>
                </a:lnTo>
                <a:lnTo>
                  <a:pt x="216" y="585"/>
                </a:lnTo>
                <a:lnTo>
                  <a:pt x="214" y="575"/>
                </a:lnTo>
                <a:lnTo>
                  <a:pt x="212" y="566"/>
                </a:lnTo>
                <a:lnTo>
                  <a:pt x="210" y="556"/>
                </a:lnTo>
                <a:lnTo>
                  <a:pt x="210" y="568"/>
                </a:lnTo>
                <a:lnTo>
                  <a:pt x="210" y="581"/>
                </a:lnTo>
                <a:lnTo>
                  <a:pt x="209" y="593"/>
                </a:lnTo>
                <a:lnTo>
                  <a:pt x="209" y="602"/>
                </a:lnTo>
                <a:lnTo>
                  <a:pt x="209" y="614"/>
                </a:lnTo>
                <a:lnTo>
                  <a:pt x="207" y="623"/>
                </a:lnTo>
                <a:lnTo>
                  <a:pt x="207" y="633"/>
                </a:lnTo>
                <a:lnTo>
                  <a:pt x="205" y="643"/>
                </a:lnTo>
                <a:lnTo>
                  <a:pt x="205" y="652"/>
                </a:lnTo>
                <a:lnTo>
                  <a:pt x="203" y="662"/>
                </a:lnTo>
                <a:lnTo>
                  <a:pt x="201" y="670"/>
                </a:lnTo>
                <a:lnTo>
                  <a:pt x="201" y="679"/>
                </a:lnTo>
                <a:lnTo>
                  <a:pt x="199" y="689"/>
                </a:lnTo>
                <a:lnTo>
                  <a:pt x="197" y="698"/>
                </a:lnTo>
                <a:lnTo>
                  <a:pt x="195" y="706"/>
                </a:lnTo>
                <a:lnTo>
                  <a:pt x="193" y="716"/>
                </a:lnTo>
                <a:lnTo>
                  <a:pt x="195" y="735"/>
                </a:lnTo>
                <a:lnTo>
                  <a:pt x="197" y="752"/>
                </a:lnTo>
                <a:lnTo>
                  <a:pt x="199" y="767"/>
                </a:lnTo>
                <a:lnTo>
                  <a:pt x="199" y="783"/>
                </a:lnTo>
                <a:lnTo>
                  <a:pt x="197" y="796"/>
                </a:lnTo>
                <a:lnTo>
                  <a:pt x="193" y="808"/>
                </a:lnTo>
                <a:lnTo>
                  <a:pt x="189" y="817"/>
                </a:lnTo>
                <a:lnTo>
                  <a:pt x="186" y="825"/>
                </a:lnTo>
                <a:lnTo>
                  <a:pt x="180" y="835"/>
                </a:lnTo>
                <a:lnTo>
                  <a:pt x="176" y="844"/>
                </a:lnTo>
                <a:lnTo>
                  <a:pt x="172" y="856"/>
                </a:lnTo>
                <a:lnTo>
                  <a:pt x="170" y="869"/>
                </a:lnTo>
                <a:lnTo>
                  <a:pt x="170" y="885"/>
                </a:lnTo>
                <a:lnTo>
                  <a:pt x="170" y="902"/>
                </a:lnTo>
                <a:lnTo>
                  <a:pt x="172" y="921"/>
                </a:lnTo>
                <a:lnTo>
                  <a:pt x="174" y="942"/>
                </a:lnTo>
                <a:lnTo>
                  <a:pt x="176" y="969"/>
                </a:lnTo>
                <a:lnTo>
                  <a:pt x="176" y="973"/>
                </a:lnTo>
                <a:lnTo>
                  <a:pt x="176" y="975"/>
                </a:lnTo>
                <a:lnTo>
                  <a:pt x="178" y="977"/>
                </a:lnTo>
                <a:lnTo>
                  <a:pt x="178" y="979"/>
                </a:lnTo>
                <a:lnTo>
                  <a:pt x="176" y="980"/>
                </a:lnTo>
                <a:lnTo>
                  <a:pt x="176" y="982"/>
                </a:lnTo>
                <a:lnTo>
                  <a:pt x="174" y="984"/>
                </a:lnTo>
                <a:lnTo>
                  <a:pt x="172" y="986"/>
                </a:lnTo>
                <a:lnTo>
                  <a:pt x="168" y="986"/>
                </a:lnTo>
                <a:lnTo>
                  <a:pt x="166" y="986"/>
                </a:lnTo>
                <a:lnTo>
                  <a:pt x="163" y="988"/>
                </a:lnTo>
                <a:lnTo>
                  <a:pt x="159" y="990"/>
                </a:lnTo>
                <a:lnTo>
                  <a:pt x="153" y="990"/>
                </a:lnTo>
                <a:lnTo>
                  <a:pt x="149" y="992"/>
                </a:lnTo>
                <a:lnTo>
                  <a:pt x="145" y="992"/>
                </a:lnTo>
                <a:lnTo>
                  <a:pt x="141" y="994"/>
                </a:lnTo>
                <a:lnTo>
                  <a:pt x="140" y="996"/>
                </a:lnTo>
                <a:lnTo>
                  <a:pt x="136" y="996"/>
                </a:lnTo>
                <a:lnTo>
                  <a:pt x="134" y="998"/>
                </a:lnTo>
                <a:lnTo>
                  <a:pt x="130" y="1000"/>
                </a:lnTo>
                <a:lnTo>
                  <a:pt x="128" y="1002"/>
                </a:lnTo>
                <a:lnTo>
                  <a:pt x="124" y="1004"/>
                </a:lnTo>
                <a:lnTo>
                  <a:pt x="122" y="1005"/>
                </a:lnTo>
                <a:lnTo>
                  <a:pt x="117" y="1009"/>
                </a:lnTo>
                <a:lnTo>
                  <a:pt x="113" y="1011"/>
                </a:lnTo>
                <a:lnTo>
                  <a:pt x="107" y="1013"/>
                </a:lnTo>
                <a:lnTo>
                  <a:pt x="101" y="1015"/>
                </a:lnTo>
                <a:lnTo>
                  <a:pt x="95" y="1017"/>
                </a:lnTo>
                <a:lnTo>
                  <a:pt x="88" y="1019"/>
                </a:lnTo>
                <a:lnTo>
                  <a:pt x="84" y="1021"/>
                </a:lnTo>
                <a:lnTo>
                  <a:pt x="78" y="1023"/>
                </a:lnTo>
                <a:lnTo>
                  <a:pt x="74" y="1023"/>
                </a:lnTo>
                <a:lnTo>
                  <a:pt x="69" y="1023"/>
                </a:lnTo>
                <a:lnTo>
                  <a:pt x="65" y="1023"/>
                </a:lnTo>
                <a:lnTo>
                  <a:pt x="61" y="1021"/>
                </a:lnTo>
                <a:lnTo>
                  <a:pt x="57" y="1019"/>
                </a:lnTo>
                <a:lnTo>
                  <a:pt x="53" y="1017"/>
                </a:lnTo>
                <a:lnTo>
                  <a:pt x="51" y="1015"/>
                </a:lnTo>
                <a:lnTo>
                  <a:pt x="49" y="1013"/>
                </a:lnTo>
                <a:lnTo>
                  <a:pt x="48" y="1011"/>
                </a:lnTo>
                <a:lnTo>
                  <a:pt x="46" y="1007"/>
                </a:lnTo>
                <a:lnTo>
                  <a:pt x="46" y="1005"/>
                </a:lnTo>
                <a:lnTo>
                  <a:pt x="46" y="1004"/>
                </a:lnTo>
                <a:lnTo>
                  <a:pt x="48" y="1000"/>
                </a:lnTo>
                <a:lnTo>
                  <a:pt x="49" y="996"/>
                </a:lnTo>
                <a:lnTo>
                  <a:pt x="51" y="994"/>
                </a:lnTo>
                <a:lnTo>
                  <a:pt x="55" y="990"/>
                </a:lnTo>
                <a:lnTo>
                  <a:pt x="59" y="986"/>
                </a:lnTo>
                <a:lnTo>
                  <a:pt x="65" y="980"/>
                </a:lnTo>
                <a:lnTo>
                  <a:pt x="71" y="977"/>
                </a:lnTo>
                <a:lnTo>
                  <a:pt x="76" y="973"/>
                </a:lnTo>
                <a:lnTo>
                  <a:pt x="84" y="967"/>
                </a:lnTo>
                <a:lnTo>
                  <a:pt x="92" y="961"/>
                </a:lnTo>
                <a:lnTo>
                  <a:pt x="99" y="956"/>
                </a:lnTo>
                <a:lnTo>
                  <a:pt x="107" y="950"/>
                </a:lnTo>
                <a:lnTo>
                  <a:pt x="113" y="946"/>
                </a:lnTo>
                <a:lnTo>
                  <a:pt x="118" y="942"/>
                </a:lnTo>
                <a:lnTo>
                  <a:pt x="122" y="938"/>
                </a:lnTo>
                <a:lnTo>
                  <a:pt x="124" y="934"/>
                </a:lnTo>
                <a:lnTo>
                  <a:pt x="126" y="933"/>
                </a:lnTo>
                <a:lnTo>
                  <a:pt x="126" y="929"/>
                </a:lnTo>
                <a:lnTo>
                  <a:pt x="126" y="927"/>
                </a:lnTo>
                <a:lnTo>
                  <a:pt x="126" y="923"/>
                </a:lnTo>
                <a:lnTo>
                  <a:pt x="126" y="917"/>
                </a:lnTo>
                <a:lnTo>
                  <a:pt x="126" y="913"/>
                </a:lnTo>
                <a:lnTo>
                  <a:pt x="126" y="909"/>
                </a:lnTo>
                <a:lnTo>
                  <a:pt x="126" y="906"/>
                </a:lnTo>
                <a:lnTo>
                  <a:pt x="126" y="900"/>
                </a:lnTo>
                <a:lnTo>
                  <a:pt x="128" y="896"/>
                </a:lnTo>
                <a:lnTo>
                  <a:pt x="128" y="890"/>
                </a:lnTo>
                <a:lnTo>
                  <a:pt x="128" y="886"/>
                </a:lnTo>
                <a:lnTo>
                  <a:pt x="128" y="881"/>
                </a:lnTo>
                <a:lnTo>
                  <a:pt x="128" y="877"/>
                </a:lnTo>
                <a:lnTo>
                  <a:pt x="128" y="873"/>
                </a:lnTo>
                <a:lnTo>
                  <a:pt x="128" y="869"/>
                </a:lnTo>
                <a:lnTo>
                  <a:pt x="128" y="865"/>
                </a:lnTo>
                <a:lnTo>
                  <a:pt x="128" y="863"/>
                </a:lnTo>
                <a:lnTo>
                  <a:pt x="126" y="840"/>
                </a:lnTo>
                <a:lnTo>
                  <a:pt x="126" y="819"/>
                </a:lnTo>
                <a:lnTo>
                  <a:pt x="124" y="800"/>
                </a:lnTo>
                <a:lnTo>
                  <a:pt x="124" y="785"/>
                </a:lnTo>
                <a:lnTo>
                  <a:pt x="122" y="773"/>
                </a:lnTo>
                <a:lnTo>
                  <a:pt x="122" y="762"/>
                </a:lnTo>
                <a:lnTo>
                  <a:pt x="122" y="754"/>
                </a:lnTo>
                <a:lnTo>
                  <a:pt x="120" y="748"/>
                </a:lnTo>
                <a:lnTo>
                  <a:pt x="120" y="744"/>
                </a:lnTo>
                <a:lnTo>
                  <a:pt x="120" y="741"/>
                </a:lnTo>
                <a:lnTo>
                  <a:pt x="120" y="735"/>
                </a:lnTo>
                <a:lnTo>
                  <a:pt x="122" y="729"/>
                </a:lnTo>
                <a:lnTo>
                  <a:pt x="122" y="721"/>
                </a:lnTo>
                <a:lnTo>
                  <a:pt x="124" y="716"/>
                </a:lnTo>
                <a:lnTo>
                  <a:pt x="124" y="706"/>
                </a:lnTo>
                <a:lnTo>
                  <a:pt x="126" y="698"/>
                </a:lnTo>
                <a:lnTo>
                  <a:pt x="126" y="679"/>
                </a:lnTo>
                <a:lnTo>
                  <a:pt x="126" y="662"/>
                </a:lnTo>
                <a:lnTo>
                  <a:pt x="124" y="645"/>
                </a:lnTo>
                <a:lnTo>
                  <a:pt x="122" y="627"/>
                </a:lnTo>
                <a:lnTo>
                  <a:pt x="122" y="612"/>
                </a:lnTo>
                <a:lnTo>
                  <a:pt x="118" y="599"/>
                </a:lnTo>
                <a:lnTo>
                  <a:pt x="117" y="585"/>
                </a:lnTo>
                <a:lnTo>
                  <a:pt x="115" y="572"/>
                </a:lnTo>
                <a:lnTo>
                  <a:pt x="111" y="560"/>
                </a:lnTo>
                <a:lnTo>
                  <a:pt x="109" y="547"/>
                </a:lnTo>
                <a:lnTo>
                  <a:pt x="109" y="531"/>
                </a:lnTo>
                <a:lnTo>
                  <a:pt x="107" y="518"/>
                </a:lnTo>
                <a:lnTo>
                  <a:pt x="109" y="501"/>
                </a:lnTo>
                <a:lnTo>
                  <a:pt x="109" y="483"/>
                </a:lnTo>
                <a:lnTo>
                  <a:pt x="111" y="466"/>
                </a:lnTo>
                <a:lnTo>
                  <a:pt x="113" y="447"/>
                </a:lnTo>
                <a:lnTo>
                  <a:pt x="109" y="439"/>
                </a:lnTo>
                <a:lnTo>
                  <a:pt x="103" y="431"/>
                </a:lnTo>
                <a:lnTo>
                  <a:pt x="97" y="424"/>
                </a:lnTo>
                <a:lnTo>
                  <a:pt x="92" y="416"/>
                </a:lnTo>
                <a:lnTo>
                  <a:pt x="84" y="410"/>
                </a:lnTo>
                <a:lnTo>
                  <a:pt x="76" y="405"/>
                </a:lnTo>
                <a:lnTo>
                  <a:pt x="69" y="399"/>
                </a:lnTo>
                <a:lnTo>
                  <a:pt x="59" y="395"/>
                </a:lnTo>
                <a:lnTo>
                  <a:pt x="49" y="389"/>
                </a:lnTo>
                <a:lnTo>
                  <a:pt x="42" y="385"/>
                </a:lnTo>
                <a:lnTo>
                  <a:pt x="34" y="380"/>
                </a:lnTo>
                <a:lnTo>
                  <a:pt x="26" y="374"/>
                </a:lnTo>
                <a:lnTo>
                  <a:pt x="19" y="368"/>
                </a:lnTo>
                <a:lnTo>
                  <a:pt x="13" y="362"/>
                </a:lnTo>
                <a:lnTo>
                  <a:pt x="7" y="355"/>
                </a:lnTo>
                <a:lnTo>
                  <a:pt x="2" y="347"/>
                </a:lnTo>
                <a:lnTo>
                  <a:pt x="2" y="345"/>
                </a:lnTo>
                <a:lnTo>
                  <a:pt x="0" y="341"/>
                </a:lnTo>
                <a:lnTo>
                  <a:pt x="0" y="337"/>
                </a:lnTo>
                <a:lnTo>
                  <a:pt x="0" y="334"/>
                </a:lnTo>
                <a:lnTo>
                  <a:pt x="0" y="330"/>
                </a:lnTo>
                <a:lnTo>
                  <a:pt x="2" y="324"/>
                </a:lnTo>
                <a:lnTo>
                  <a:pt x="3" y="320"/>
                </a:lnTo>
                <a:lnTo>
                  <a:pt x="5" y="314"/>
                </a:lnTo>
                <a:lnTo>
                  <a:pt x="7" y="309"/>
                </a:lnTo>
                <a:lnTo>
                  <a:pt x="9" y="303"/>
                </a:lnTo>
                <a:lnTo>
                  <a:pt x="11" y="299"/>
                </a:lnTo>
                <a:lnTo>
                  <a:pt x="13" y="295"/>
                </a:lnTo>
                <a:lnTo>
                  <a:pt x="13" y="291"/>
                </a:lnTo>
                <a:lnTo>
                  <a:pt x="15" y="288"/>
                </a:lnTo>
                <a:lnTo>
                  <a:pt x="17" y="286"/>
                </a:lnTo>
                <a:lnTo>
                  <a:pt x="17" y="284"/>
                </a:lnTo>
                <a:lnTo>
                  <a:pt x="17" y="282"/>
                </a:lnTo>
                <a:lnTo>
                  <a:pt x="19" y="280"/>
                </a:lnTo>
                <a:lnTo>
                  <a:pt x="19" y="276"/>
                </a:lnTo>
                <a:lnTo>
                  <a:pt x="21" y="274"/>
                </a:lnTo>
                <a:lnTo>
                  <a:pt x="23" y="272"/>
                </a:lnTo>
                <a:lnTo>
                  <a:pt x="25" y="270"/>
                </a:lnTo>
                <a:lnTo>
                  <a:pt x="26" y="266"/>
                </a:lnTo>
                <a:lnTo>
                  <a:pt x="28" y="264"/>
                </a:lnTo>
                <a:lnTo>
                  <a:pt x="30" y="263"/>
                </a:lnTo>
                <a:lnTo>
                  <a:pt x="32" y="259"/>
                </a:lnTo>
                <a:lnTo>
                  <a:pt x="34" y="257"/>
                </a:lnTo>
                <a:lnTo>
                  <a:pt x="36" y="255"/>
                </a:lnTo>
                <a:lnTo>
                  <a:pt x="38" y="251"/>
                </a:lnTo>
                <a:lnTo>
                  <a:pt x="38" y="249"/>
                </a:lnTo>
                <a:lnTo>
                  <a:pt x="40" y="247"/>
                </a:lnTo>
                <a:lnTo>
                  <a:pt x="40" y="245"/>
                </a:lnTo>
                <a:lnTo>
                  <a:pt x="42" y="240"/>
                </a:lnTo>
                <a:lnTo>
                  <a:pt x="44" y="234"/>
                </a:lnTo>
                <a:lnTo>
                  <a:pt x="46" y="228"/>
                </a:lnTo>
                <a:lnTo>
                  <a:pt x="48" y="222"/>
                </a:lnTo>
                <a:lnTo>
                  <a:pt x="49" y="215"/>
                </a:lnTo>
                <a:lnTo>
                  <a:pt x="51" y="209"/>
                </a:lnTo>
                <a:lnTo>
                  <a:pt x="53" y="203"/>
                </a:lnTo>
                <a:lnTo>
                  <a:pt x="55" y="197"/>
                </a:lnTo>
                <a:lnTo>
                  <a:pt x="59" y="192"/>
                </a:lnTo>
                <a:lnTo>
                  <a:pt x="63" y="186"/>
                </a:lnTo>
                <a:lnTo>
                  <a:pt x="67" y="182"/>
                </a:lnTo>
                <a:lnTo>
                  <a:pt x="72" y="178"/>
                </a:lnTo>
                <a:lnTo>
                  <a:pt x="80" y="176"/>
                </a:lnTo>
                <a:lnTo>
                  <a:pt x="88" y="174"/>
                </a:lnTo>
                <a:lnTo>
                  <a:pt x="97" y="172"/>
                </a:lnTo>
                <a:lnTo>
                  <a:pt x="107" y="172"/>
                </a:lnTo>
                <a:lnTo>
                  <a:pt x="109" y="170"/>
                </a:lnTo>
                <a:lnTo>
                  <a:pt x="113" y="167"/>
                </a:lnTo>
                <a:lnTo>
                  <a:pt x="115" y="165"/>
                </a:lnTo>
                <a:lnTo>
                  <a:pt x="118" y="163"/>
                </a:lnTo>
                <a:lnTo>
                  <a:pt x="120" y="161"/>
                </a:lnTo>
                <a:lnTo>
                  <a:pt x="124" y="157"/>
                </a:lnTo>
                <a:lnTo>
                  <a:pt x="128" y="155"/>
                </a:lnTo>
                <a:lnTo>
                  <a:pt x="132" y="151"/>
                </a:lnTo>
                <a:lnTo>
                  <a:pt x="138" y="149"/>
                </a:lnTo>
                <a:lnTo>
                  <a:pt x="141" y="147"/>
                </a:lnTo>
                <a:lnTo>
                  <a:pt x="145" y="144"/>
                </a:lnTo>
                <a:lnTo>
                  <a:pt x="149" y="142"/>
                </a:lnTo>
                <a:lnTo>
                  <a:pt x="153" y="140"/>
                </a:lnTo>
                <a:lnTo>
                  <a:pt x="157" y="136"/>
                </a:lnTo>
                <a:lnTo>
                  <a:pt x="161" y="134"/>
                </a:lnTo>
                <a:lnTo>
                  <a:pt x="164" y="132"/>
                </a:lnTo>
                <a:lnTo>
                  <a:pt x="164" y="122"/>
                </a:lnTo>
                <a:lnTo>
                  <a:pt x="163" y="113"/>
                </a:lnTo>
                <a:lnTo>
                  <a:pt x="163" y="105"/>
                </a:lnTo>
                <a:lnTo>
                  <a:pt x="163" y="97"/>
                </a:lnTo>
                <a:lnTo>
                  <a:pt x="161" y="92"/>
                </a:lnTo>
                <a:lnTo>
                  <a:pt x="159" y="86"/>
                </a:lnTo>
                <a:lnTo>
                  <a:pt x="157" y="82"/>
                </a:lnTo>
                <a:lnTo>
                  <a:pt x="155" y="78"/>
                </a:lnTo>
                <a:lnTo>
                  <a:pt x="153" y="74"/>
                </a:lnTo>
                <a:lnTo>
                  <a:pt x="153" y="69"/>
                </a:lnTo>
                <a:lnTo>
                  <a:pt x="151" y="65"/>
                </a:lnTo>
                <a:lnTo>
                  <a:pt x="151" y="59"/>
                </a:lnTo>
                <a:lnTo>
                  <a:pt x="151" y="51"/>
                </a:lnTo>
                <a:lnTo>
                  <a:pt x="153" y="46"/>
                </a:lnTo>
                <a:lnTo>
                  <a:pt x="153" y="38"/>
                </a:lnTo>
                <a:lnTo>
                  <a:pt x="155" y="28"/>
                </a:lnTo>
              </a:path>
            </a:pathLst>
          </a:custGeom>
          <a:solidFill>
            <a:srgbClr val="0033CC"/>
          </a:solidFill>
          <a:ln w="3175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4117" name="Line 3"/>
          <p:cNvSpPr>
            <a:spLocks noChangeShapeType="1"/>
          </p:cNvSpPr>
          <p:nvPr/>
        </p:nvSpPr>
        <p:spPr bwMode="auto">
          <a:xfrm flipV="1">
            <a:off x="681406" y="5680371"/>
            <a:ext cx="785813" cy="25400"/>
          </a:xfrm>
          <a:prstGeom prst="line">
            <a:avLst/>
          </a:prstGeom>
          <a:noFill/>
          <a:ln w="57023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158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42910" y="1428736"/>
            <a:ext cx="8072494" cy="1857388"/>
          </a:xfrm>
        </p:spPr>
        <p:txBody>
          <a:bodyPr>
            <a:normAutofit/>
          </a:bodyPr>
          <a:lstStyle/>
          <a:p>
            <a:pPr algn="ctr"/>
            <a:endParaRPr lang="pl-PL" sz="2400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10961397"/>
              </p:ext>
            </p:extLst>
          </p:nvPr>
        </p:nvGraphicFramePr>
        <p:xfrm>
          <a:off x="1142976" y="1500174"/>
          <a:ext cx="7262842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42910" y="1428736"/>
            <a:ext cx="8072494" cy="1857388"/>
          </a:xfrm>
        </p:spPr>
        <p:txBody>
          <a:bodyPr>
            <a:normAutofit/>
          </a:bodyPr>
          <a:lstStyle/>
          <a:p>
            <a:pPr algn="ctr"/>
            <a:endParaRPr lang="pl-PL" sz="2400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96455744"/>
              </p:ext>
            </p:extLst>
          </p:nvPr>
        </p:nvGraphicFramePr>
        <p:xfrm>
          <a:off x="1142976" y="1571612"/>
          <a:ext cx="7262842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42910" y="1428736"/>
            <a:ext cx="8072494" cy="1857388"/>
          </a:xfrm>
        </p:spPr>
        <p:txBody>
          <a:bodyPr>
            <a:normAutofit/>
          </a:bodyPr>
          <a:lstStyle/>
          <a:p>
            <a:pPr algn="ctr"/>
            <a:endParaRPr lang="pl-PL" sz="2400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85884954"/>
              </p:ext>
            </p:extLst>
          </p:nvPr>
        </p:nvGraphicFramePr>
        <p:xfrm>
          <a:off x="1142976" y="1500174"/>
          <a:ext cx="7262842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1357298"/>
            <a:ext cx="8136904" cy="642942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rgbClr val="002060"/>
                </a:solidFill>
              </a:rPr>
              <a:t>Interwencja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58" y="2143116"/>
            <a:ext cx="8329641" cy="3734156"/>
          </a:xfrm>
        </p:spPr>
        <p:txBody>
          <a:bodyPr/>
          <a:lstStyle/>
          <a:p>
            <a:r>
              <a:rPr lang="pl-PL" sz="2400" dirty="0">
                <a:latin typeface="Cambria" pitchFamily="18" charset="0"/>
                <a:ea typeface="Cambria" pitchFamily="18" charset="0"/>
              </a:rPr>
              <a:t>Działanie mające na celu zapewnienie bezpieczeństwa, konieczność konsultacji i/lub obserwacji w </a:t>
            </a:r>
            <a:r>
              <a:rPr lang="pl-PL" sz="2400" dirty="0" smtClean="0">
                <a:latin typeface="Cambria" pitchFamily="18" charset="0"/>
                <a:ea typeface="Cambria" pitchFamily="18" charset="0"/>
              </a:rPr>
              <a:t>szpitalu.</a:t>
            </a:r>
            <a:endParaRPr lang="pl-PL" sz="2400" dirty="0">
              <a:latin typeface="Cambria" pitchFamily="18" charset="0"/>
              <a:ea typeface="Cambria" pitchFamily="18" charset="0"/>
            </a:endParaRPr>
          </a:p>
          <a:p>
            <a:r>
              <a:rPr lang="pl-PL" sz="2400" dirty="0">
                <a:latin typeface="Cambria" pitchFamily="18" charset="0"/>
                <a:ea typeface="Cambria" pitchFamily="18" charset="0"/>
              </a:rPr>
              <a:t>Bez zgody </a:t>
            </a:r>
            <a:r>
              <a:rPr lang="pl-PL" sz="2400" dirty="0" smtClean="0">
                <a:latin typeface="Cambria" pitchFamily="18" charset="0"/>
                <a:ea typeface="Cambria" pitchFamily="18" charset="0"/>
              </a:rPr>
              <a:t>osoby.</a:t>
            </a:r>
            <a:endParaRPr lang="pl-PL" sz="2400" dirty="0">
              <a:latin typeface="Cambria" pitchFamily="18" charset="0"/>
              <a:ea typeface="Cambria" pitchFamily="18" charset="0"/>
            </a:endParaRPr>
          </a:p>
          <a:p>
            <a:pPr marL="0" indent="0">
              <a:buNone/>
            </a:pPr>
            <a:endParaRPr lang="pl-PL" dirty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  <a:p>
            <a:pPr marL="0" indent="0">
              <a:buNone/>
            </a:pPr>
            <a:r>
              <a:rPr lang="pl-PL" sz="2800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       </a:t>
            </a:r>
            <a:r>
              <a:rPr lang="pl-PL" sz="28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Lepiej </a:t>
            </a:r>
            <a:r>
              <a:rPr lang="pl-PL" sz="28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zainterweniować o jeden raz za dużo </a:t>
            </a:r>
            <a:endParaRPr lang="pl-PL" sz="2800" b="1" dirty="0" smtClean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  <a:p>
            <a:pPr marL="0" indent="0">
              <a:buNone/>
            </a:pPr>
            <a:r>
              <a:rPr lang="pl-PL" sz="28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                    niż </a:t>
            </a:r>
            <a:r>
              <a:rPr lang="pl-PL" sz="28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nie doszacować ryzyka!</a:t>
            </a:r>
          </a:p>
        </p:txBody>
      </p:sp>
    </p:spTree>
    <p:extLst>
      <p:ext uri="{BB962C8B-B14F-4D97-AF65-F5344CB8AC3E}">
        <p14:creationId xmlns:p14="http://schemas.microsoft.com/office/powerpoint/2010/main" val="261211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1071546"/>
            <a:ext cx="8136904" cy="714380"/>
          </a:xfrm>
        </p:spPr>
        <p:txBody>
          <a:bodyPr>
            <a:normAutofit/>
          </a:bodyPr>
          <a:lstStyle/>
          <a:p>
            <a:pPr algn="l"/>
            <a:r>
              <a:rPr lang="pl-PL" sz="3200" b="1" dirty="0">
                <a:solidFill>
                  <a:srgbClr val="FF0000"/>
                </a:solidFill>
              </a:rPr>
              <a:t>Nagłe&lt;48 godzin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2910" y="2000240"/>
            <a:ext cx="7858180" cy="4125923"/>
          </a:xfrm>
        </p:spPr>
        <p:txBody>
          <a:bodyPr>
            <a:normAutofit lnSpcReduction="10000"/>
          </a:bodyPr>
          <a:lstStyle/>
          <a:p>
            <a:r>
              <a:rPr lang="pl-PL" sz="2400" dirty="0" smtClean="0">
                <a:latin typeface="Cambria" pitchFamily="18" charset="0"/>
                <a:ea typeface="Cambria" pitchFamily="18" charset="0"/>
              </a:rPr>
              <a:t>Nasilone, natrętne, </a:t>
            </a:r>
            <a:r>
              <a:rPr lang="pl-PL" sz="2400" dirty="0">
                <a:latin typeface="Cambria" pitchFamily="18" charset="0"/>
                <a:ea typeface="Cambria" pitchFamily="18" charset="0"/>
              </a:rPr>
              <a:t>myśli i tendencje samobójcze.</a:t>
            </a:r>
          </a:p>
          <a:p>
            <a:r>
              <a:rPr lang="pl-PL" sz="2400" dirty="0">
                <a:latin typeface="Cambria" pitchFamily="18" charset="0"/>
                <a:ea typeface="Cambria" pitchFamily="18" charset="0"/>
              </a:rPr>
              <a:t>Opracowany plan popełnienia samobójstwa.</a:t>
            </a:r>
          </a:p>
          <a:p>
            <a:r>
              <a:rPr lang="pl-PL" sz="2400" dirty="0">
                <a:latin typeface="Cambria" pitchFamily="18" charset="0"/>
                <a:ea typeface="Cambria" pitchFamily="18" charset="0"/>
              </a:rPr>
              <a:t>Przygotowane i dostępne środki.</a:t>
            </a:r>
          </a:p>
          <a:p>
            <a:r>
              <a:rPr lang="pl-PL" sz="2400" dirty="0">
                <a:latin typeface="Cambria" pitchFamily="18" charset="0"/>
                <a:ea typeface="Cambria" pitchFamily="18" charset="0"/>
              </a:rPr>
              <a:t>Brak subiektywnych powodów, aby żyć.</a:t>
            </a:r>
          </a:p>
          <a:p>
            <a:r>
              <a:rPr lang="pl-PL" sz="2400" dirty="0">
                <a:latin typeface="Cambria" pitchFamily="18" charset="0"/>
                <a:ea typeface="Cambria" pitchFamily="18" charset="0"/>
              </a:rPr>
              <a:t>Nasilone objawy kryzysu: impulsywność, niepokój, pobudzenie emocjonalne, nagłe </a:t>
            </a:r>
            <a:r>
              <a:rPr lang="pl-PL" sz="2400" dirty="0" smtClean="0">
                <a:latin typeface="Cambria" pitchFamily="18" charset="0"/>
                <a:ea typeface="Cambria" pitchFamily="18" charset="0"/>
              </a:rPr>
              <a:t>i </a:t>
            </a:r>
            <a:r>
              <a:rPr lang="pl-PL" sz="2400" dirty="0">
                <a:latin typeface="Cambria" pitchFamily="18" charset="0"/>
                <a:ea typeface="Cambria" pitchFamily="18" charset="0"/>
              </a:rPr>
              <a:t>gwałtowne zmiany nastroju.</a:t>
            </a:r>
          </a:p>
          <a:p>
            <a:r>
              <a:rPr lang="pl-PL" sz="2400" dirty="0">
                <a:latin typeface="Cambria" pitchFamily="18" charset="0"/>
                <a:ea typeface="Cambria" pitchFamily="18" charset="0"/>
              </a:rPr>
              <a:t>Nasilone objawy zaburzeń psychicznych.</a:t>
            </a:r>
          </a:p>
          <a:p>
            <a:r>
              <a:rPr lang="pl-PL" sz="2400" dirty="0" smtClean="0">
                <a:latin typeface="Cambria" pitchFamily="18" charset="0"/>
                <a:ea typeface="Cambria" pitchFamily="18" charset="0"/>
              </a:rPr>
              <a:t>Dramatyczna sytuacja życiowa, </a:t>
            </a:r>
            <a:r>
              <a:rPr lang="pl-PL" sz="2400" dirty="0">
                <a:latin typeface="Cambria" pitchFamily="18" charset="0"/>
                <a:ea typeface="Cambria" pitchFamily="18" charset="0"/>
              </a:rPr>
              <a:t>poczucie braku wpływu, </a:t>
            </a:r>
            <a:r>
              <a:rPr lang="pl-PL" sz="2400" dirty="0" smtClean="0">
                <a:latin typeface="Cambria" pitchFamily="18" charset="0"/>
                <a:ea typeface="Cambria" pitchFamily="18" charset="0"/>
              </a:rPr>
              <a:t>brak nadziei.</a:t>
            </a:r>
            <a:endParaRPr lang="pl-PL" sz="2400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84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8136904" cy="589744"/>
          </a:xfrm>
        </p:spPr>
        <p:txBody>
          <a:bodyPr anchor="t">
            <a:noAutofit/>
          </a:bodyPr>
          <a:lstStyle/>
          <a:p>
            <a:pPr algn="l"/>
            <a:r>
              <a:rPr lang="pl-PL" sz="2800" b="1" dirty="0">
                <a:solidFill>
                  <a:srgbClr val="FF0000"/>
                </a:solidFill>
              </a:rPr>
              <a:t>Pytaj o obecność myśli </a:t>
            </a:r>
            <a:r>
              <a:rPr lang="pl-PL" sz="2800" b="1" dirty="0" smtClean="0">
                <a:solidFill>
                  <a:srgbClr val="FF0000"/>
                </a:solidFill>
              </a:rPr>
              <a:t>samobójczych</a:t>
            </a:r>
            <a:r>
              <a:rPr lang="pl-PL" sz="3600" dirty="0">
                <a:solidFill>
                  <a:srgbClr val="002060"/>
                </a:solidFill>
              </a:rPr>
              <a:t/>
            </a:r>
            <a:br>
              <a:rPr lang="pl-PL" sz="3600" dirty="0">
                <a:solidFill>
                  <a:srgbClr val="002060"/>
                </a:solidFill>
              </a:rPr>
            </a:br>
            <a:endParaRPr lang="pl-PL" sz="3600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785926"/>
            <a:ext cx="8715436" cy="434023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l-PL" sz="2400" i="1" dirty="0">
                <a:latin typeface="Cambria" pitchFamily="18" charset="0"/>
                <a:ea typeface="Cambria" pitchFamily="18" charset="0"/>
              </a:rPr>
              <a:t>Czasem ludzie, którzy czują się źle, są </a:t>
            </a:r>
            <a:r>
              <a:rPr lang="pl-PL" sz="2400" i="1" dirty="0" smtClean="0">
                <a:latin typeface="Cambria" pitchFamily="18" charset="0"/>
                <a:ea typeface="Cambria" pitchFamily="18" charset="0"/>
              </a:rPr>
              <a:t>przygnębieni, zaczynają </a:t>
            </a:r>
            <a:r>
              <a:rPr lang="pl-PL" sz="2400" i="1" dirty="0">
                <a:latin typeface="Cambria" pitchFamily="18" charset="0"/>
                <a:ea typeface="Cambria" pitchFamily="18" charset="0"/>
              </a:rPr>
              <a:t>myśleć o śmierci, o tym, </a:t>
            </a:r>
            <a:r>
              <a:rPr lang="pl-PL" sz="2400" i="1" dirty="0" smtClean="0">
                <a:latin typeface="Cambria" pitchFamily="18" charset="0"/>
                <a:ea typeface="Cambria" pitchFamily="18" charset="0"/>
              </a:rPr>
              <a:t>że chcieliby </a:t>
            </a:r>
            <a:r>
              <a:rPr lang="pl-PL" sz="2400" i="1" dirty="0">
                <a:latin typeface="Cambria" pitchFamily="18" charset="0"/>
                <a:ea typeface="Cambria" pitchFamily="18" charset="0"/>
              </a:rPr>
              <a:t>umrzeć. Czy Pan też tak ma?</a:t>
            </a:r>
          </a:p>
          <a:p>
            <a:pPr algn="just"/>
            <a:r>
              <a:rPr lang="pl-PL" sz="2400" i="1" dirty="0">
                <a:latin typeface="Cambria" pitchFamily="18" charset="0"/>
                <a:ea typeface="Cambria" pitchFamily="18" charset="0"/>
              </a:rPr>
              <a:t>Przysłuchuję się </a:t>
            </a:r>
            <a:r>
              <a:rPr lang="pl-PL" sz="2400" i="1" dirty="0" smtClean="0">
                <a:latin typeface="Cambria" pitchFamily="18" charset="0"/>
                <a:ea typeface="Cambria" pitchFamily="18" charset="0"/>
              </a:rPr>
              <a:t>temu, </a:t>
            </a:r>
            <a:r>
              <a:rPr lang="pl-PL" sz="2400" i="1" dirty="0">
                <a:latin typeface="Cambria" pitchFamily="18" charset="0"/>
                <a:ea typeface="Cambria" pitchFamily="18" charset="0"/>
              </a:rPr>
              <a:t>co </a:t>
            </a:r>
            <a:r>
              <a:rPr lang="pl-PL" sz="2400" i="1" dirty="0" smtClean="0">
                <a:latin typeface="Cambria" pitchFamily="18" charset="0"/>
                <a:ea typeface="Cambria" pitchFamily="18" charset="0"/>
              </a:rPr>
              <a:t>Pan mówi – czy myślał Pan </a:t>
            </a:r>
            <a:r>
              <a:rPr lang="pl-PL" sz="2400" i="1" dirty="0">
                <a:latin typeface="Cambria" pitchFamily="18" charset="0"/>
                <a:ea typeface="Cambria" pitchFamily="18" charset="0"/>
              </a:rPr>
              <a:t>ostatnio, że innym byłoby bez </a:t>
            </a:r>
            <a:r>
              <a:rPr lang="pl-PL" sz="2400" i="1" dirty="0" smtClean="0">
                <a:latin typeface="Cambria" pitchFamily="18" charset="0"/>
                <a:ea typeface="Cambria" pitchFamily="18" charset="0"/>
              </a:rPr>
              <a:t>Pana lepiej?</a:t>
            </a:r>
          </a:p>
          <a:p>
            <a:pPr algn="just"/>
            <a:r>
              <a:rPr lang="pl-PL" sz="2400" i="1" dirty="0" smtClean="0">
                <a:latin typeface="Cambria" pitchFamily="18" charset="0"/>
                <a:ea typeface="Cambria" pitchFamily="18" charset="0"/>
              </a:rPr>
              <a:t>Niektórzy zadają sobie ból, kaleczą się, bo chcą się zabić. Dlaczego Ty to robisz? </a:t>
            </a:r>
          </a:p>
          <a:p>
            <a:pPr algn="just"/>
            <a:r>
              <a:rPr lang="pl-PL" sz="2400" i="1" dirty="0" smtClean="0">
                <a:latin typeface="Cambria" pitchFamily="18" charset="0"/>
                <a:ea typeface="Cambria" pitchFamily="18" charset="0"/>
              </a:rPr>
              <a:t>Czy zastanawiał się Pan w jaki sposób się zabić? Jak można to zrobić? Czy zastanawiał się Pan kiedy to zrobić?</a:t>
            </a:r>
          </a:p>
          <a:p>
            <a:pPr algn="just"/>
            <a:r>
              <a:rPr lang="pl-PL" sz="2400" i="1" dirty="0" smtClean="0">
                <a:latin typeface="Cambria" pitchFamily="18" charset="0"/>
                <a:ea typeface="Cambria" pitchFamily="18" charset="0"/>
              </a:rPr>
              <a:t>Czy próbowała Pani się zabić?</a:t>
            </a:r>
          </a:p>
          <a:p>
            <a:pPr algn="just"/>
            <a:r>
              <a:rPr lang="pl-PL" sz="2400" i="1" dirty="0" smtClean="0">
                <a:latin typeface="Cambria" pitchFamily="18" charset="0"/>
                <a:ea typeface="Cambria" pitchFamily="18" charset="0"/>
              </a:rPr>
              <a:t>Czy posiada Pani środki potrzebne do popełnienia samobójstwa?</a:t>
            </a:r>
            <a:endParaRPr lang="pl-PL" sz="2400" i="1" dirty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pl-PL" sz="2400" i="1" dirty="0">
                <a:latin typeface="Cambria" pitchFamily="18" charset="0"/>
                <a:ea typeface="Cambria" pitchFamily="18" charset="0"/>
              </a:rPr>
              <a:t>Czy zdarzyło </a:t>
            </a:r>
            <a:r>
              <a:rPr lang="pl-PL" sz="2400" i="1" dirty="0" smtClean="0">
                <a:latin typeface="Cambria" pitchFamily="18" charset="0"/>
                <a:ea typeface="Cambria" pitchFamily="18" charset="0"/>
              </a:rPr>
              <a:t>Ci się </a:t>
            </a:r>
            <a:r>
              <a:rPr lang="pl-PL" sz="2400" i="1" dirty="0">
                <a:latin typeface="Cambria" pitchFamily="18" charset="0"/>
                <a:ea typeface="Cambria" pitchFamily="18" charset="0"/>
              </a:rPr>
              <a:t>kiedykolwiek myśleć o zabiciu siebie? Czy </a:t>
            </a:r>
            <a:r>
              <a:rPr lang="pl-PL" sz="2400" i="1" dirty="0" smtClean="0">
                <a:latin typeface="Cambria" pitchFamily="18" charset="0"/>
                <a:ea typeface="Cambria" pitchFamily="18" charset="0"/>
              </a:rPr>
              <a:t>chciałaś </a:t>
            </a:r>
            <a:r>
              <a:rPr lang="pl-PL" sz="2400" i="1" dirty="0">
                <a:latin typeface="Cambria" pitchFamily="18" charset="0"/>
                <a:ea typeface="Cambria" pitchFamily="18" charset="0"/>
              </a:rPr>
              <a:t>umrzeć</a:t>
            </a:r>
            <a:r>
              <a:rPr lang="pl-PL" sz="2400" i="1" dirty="0" smtClean="0">
                <a:latin typeface="Cambria" pitchFamily="18" charset="0"/>
                <a:ea typeface="Cambria" pitchFamily="18" charset="0"/>
              </a:rPr>
              <a:t>? Jak często pojawiają się takie myśli? Ile razy w ciągu dnia, tygodnia? Czy możesz je odpędzić od siebie? Czy masz na to swoje sposoby? Jak oceniasz te myśli – czy są dobre, czy złe? Dlaczego?</a:t>
            </a:r>
            <a:endParaRPr lang="pl-PL" sz="2400" i="1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57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43193" cy="532859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l-PL" altLang="pl-PL" sz="2800" cap="none" dirty="0" smtClean="0">
                <a:solidFill>
                  <a:srgbClr val="0070C0"/>
                </a:solidFill>
              </a:rPr>
              <a:t/>
            </a:r>
            <a:br>
              <a:rPr lang="pl-PL" altLang="pl-PL" sz="2800" cap="none" dirty="0" smtClean="0">
                <a:solidFill>
                  <a:srgbClr val="0070C0"/>
                </a:solidFill>
              </a:rPr>
            </a:br>
            <a:endParaRPr lang="pl-PL" altLang="pl-PL" sz="2800" cap="none" dirty="0">
              <a:solidFill>
                <a:srgbClr val="0070C0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222041"/>
              </p:ext>
            </p:extLst>
          </p:nvPr>
        </p:nvGraphicFramePr>
        <p:xfrm>
          <a:off x="251520" y="1916832"/>
          <a:ext cx="8640960" cy="4596877"/>
        </p:xfrm>
        <a:graphic>
          <a:graphicData uri="http://schemas.openxmlformats.org/drawingml/2006/table">
            <a:tbl>
              <a:tblPr/>
              <a:tblGrid>
                <a:gridCol w="6786753"/>
                <a:gridCol w="685701"/>
                <a:gridCol w="1168506"/>
              </a:tblGrid>
              <a:tr h="191636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3" marR="66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W ostatnim miesiącu</a:t>
                      </a:r>
                      <a:endParaRPr lang="pl-PL" sz="1100" dirty="0"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6023" marR="66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8326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400" dirty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Czy pragnąłeś nie żyć lub pragnąłeś zasnąć i już nigdy się nie obudzić?</a:t>
                      </a:r>
                    </a:p>
                  </a:txBody>
                  <a:tcPr marL="66023" marR="660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400"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6023" marR="66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F8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2440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l-PL" sz="1400" dirty="0" smtClean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2.      Czy </a:t>
                      </a:r>
                      <a:r>
                        <a:rPr lang="pl-PL" sz="1400" dirty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rzeczywiście myślałeś o zabiciu siebie?</a:t>
                      </a:r>
                    </a:p>
                  </a:txBody>
                  <a:tcPr marL="66023" marR="660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6023" marR="66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F8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584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Jeśli TAK, odpowiedz na pytania 3, 4, 5 i 6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Jeśli NIE, przejdź do pytania 6</a:t>
                      </a:r>
                    </a:p>
                  </a:txBody>
                  <a:tcPr marL="66023" marR="66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6023" marR="66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4791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l-PL" sz="1400" dirty="0" smtClean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3.      Czy </a:t>
                      </a:r>
                      <a:r>
                        <a:rPr lang="pl-PL" sz="1400" dirty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myślałeś o tym jak mógłbyś to zrobić?</a:t>
                      </a:r>
                    </a:p>
                  </a:txBody>
                  <a:tcPr marL="66023" marR="660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6023" marR="66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4660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l-PL" sz="1400" dirty="0" smtClean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4.      Czy </a:t>
                      </a:r>
                      <a:r>
                        <a:rPr lang="pl-PL" sz="1400" dirty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miałeś takie myśli i miałeś zamiar działać zgodnie z nimi?</a:t>
                      </a:r>
                    </a:p>
                  </a:txBody>
                  <a:tcPr marL="66023" marR="660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Wysokie ryzyko</a:t>
                      </a:r>
                      <a:endParaRPr lang="pl-PL" sz="1400" dirty="0"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6023" marR="66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66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7490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l-PL" sz="1400" dirty="0" smtClean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5.      Czy </a:t>
                      </a:r>
                      <a:r>
                        <a:rPr lang="pl-PL" sz="1400" dirty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zacząłeś już opracowywać lub opracowałeś już szczegóły tego, w jaki sposób się zabić? Czy masz zamiar zrealizować ten plan?</a:t>
                      </a:r>
                    </a:p>
                  </a:txBody>
                  <a:tcPr marL="66023" marR="660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Wysokie ryzyko</a:t>
                      </a:r>
                      <a:endParaRPr lang="pl-PL" sz="1400" dirty="0"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6023" marR="66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66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135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 smtClean="0">
                          <a:solidFill>
                            <a:srgbClr val="FF3300"/>
                          </a:solidFill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ZAWSZE ZADAWAJ PYTANIE 6</a:t>
                      </a:r>
                      <a:endParaRPr lang="pl-PL" sz="1400" b="0" dirty="0">
                        <a:solidFill>
                          <a:srgbClr val="FF3300"/>
                        </a:solidFill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6023" marR="660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W życiu</a:t>
                      </a:r>
                      <a:endParaRPr lang="pl-PL" sz="1400" dirty="0"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6023" marR="66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W ciągu </a:t>
                      </a:r>
                      <a:r>
                        <a:rPr lang="pl-PL" sz="1400" b="1" dirty="0" smtClean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/>
                      </a:r>
                      <a:br>
                        <a:rPr lang="pl-PL" sz="1400" b="1" dirty="0" smtClean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</a:br>
                      <a:r>
                        <a:rPr lang="pl-PL" sz="1400" b="1" dirty="0" smtClean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3 miesięcy</a:t>
                      </a:r>
                      <a:endParaRPr lang="pl-PL" sz="1400" dirty="0"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6023" marR="66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844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6"/>
                      </a:pPr>
                      <a:r>
                        <a:rPr lang="pl-PL" sz="1400" dirty="0" smtClean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Czy </a:t>
                      </a:r>
                      <a:r>
                        <a:rPr lang="pl-PL" sz="1400" dirty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kiedykolwiek zrobiłeś coś, zacząłeś robić coś lub podjąłeś przygotowania mające na celu odebranie sobie życia? Czy było to w ciągu 3 miesięcy</a:t>
                      </a:r>
                      <a:r>
                        <a:rPr lang="pl-PL" sz="1400" dirty="0" smtClean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?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l-PL" sz="1400" i="1" dirty="0" smtClean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          (</a:t>
                      </a:r>
                      <a:r>
                        <a:rPr lang="pl-PL" sz="1400" i="1" dirty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kolekcjonowanie pigułek, rozdawanie rzeczy, napisanie listu, samookaleczenia, próba powieszenia)</a:t>
                      </a:r>
                      <a:endParaRPr lang="pl-PL" sz="1400" dirty="0"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6023" marR="660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400"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6023" marR="66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7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Wysokie ryzyko</a:t>
                      </a:r>
                      <a:endParaRPr lang="pl-PL" sz="1400" dirty="0"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6023" marR="66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6666"/>
                    </a:solidFill>
                  </a:tcPr>
                </a:tc>
              </a:tr>
            </a:tbl>
          </a:graphicData>
        </a:graphic>
      </p:graphicFrame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-108520" y="908720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                             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SKALA OCENY SKŁONNOŚCI SAMOBÓJCZYCH C-SSRS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(Columbia-</a:t>
            </a:r>
            <a:r>
              <a:rPr kumimoji="0" lang="pl-PL" sz="1200" b="0" i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Suicide</a:t>
            </a:r>
            <a:r>
              <a:rPr kumimoji="0" lang="pl-PL" sz="1200" b="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pl-PL" sz="1200" b="0" i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Severity</a:t>
            </a:r>
            <a:r>
              <a:rPr kumimoji="0" lang="pl-PL" sz="1200" b="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Rating </a:t>
            </a:r>
            <a:r>
              <a:rPr kumimoji="0" lang="pl-PL" sz="1200" b="0" i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Scale</a:t>
            </a:r>
            <a:r>
              <a:rPr kumimoji="0" lang="pl-PL" sz="1200" b="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)</a:t>
            </a:r>
            <a:endParaRPr kumimoji="0" lang="pl-PL" sz="1200" b="0" i="0" u="none" strike="noStrike" cap="none" normalizeH="0" baseline="0" dirty="0" smtClean="0">
              <a:ln>
                <a:noFill/>
              </a:ln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71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51520" y="1000108"/>
            <a:ext cx="8640960" cy="5669252"/>
          </a:xfrm>
        </p:spPr>
        <p:txBody>
          <a:bodyPr>
            <a:normAutofit/>
          </a:bodyPr>
          <a:lstStyle/>
          <a:p>
            <a:r>
              <a:rPr lang="pl-PL" sz="2800" cap="none" dirty="0" smtClean="0">
                <a:solidFill>
                  <a:srgbClr val="FF0000"/>
                </a:solidFill>
              </a:rPr>
              <a:t>Podstawy prawne</a:t>
            </a:r>
            <a:r>
              <a:rPr lang="pl-PL" sz="2800" b="0" cap="none" dirty="0" smtClean="0">
                <a:solidFill>
                  <a:srgbClr val="FF0000"/>
                </a:solidFill>
              </a:rPr>
              <a:t/>
            </a:r>
            <a:br>
              <a:rPr lang="pl-PL" sz="2800" b="0" cap="none" dirty="0" smtClean="0">
                <a:solidFill>
                  <a:srgbClr val="FF0000"/>
                </a:solidFill>
              </a:rPr>
            </a:br>
            <a:r>
              <a:rPr lang="pl-PL" sz="1800" cap="none" dirty="0" smtClean="0">
                <a:solidFill>
                  <a:srgbClr val="0070C0"/>
                </a:solidFill>
              </a:rPr>
              <a:t>Ustawa o ochronie zdrowia psychicznego z dnia 19.08.1994 roku - </a:t>
            </a:r>
            <a:r>
              <a:rPr lang="pl-PL" sz="1800" cap="none" dirty="0" smtClean="0"/>
              <a:t/>
            </a:r>
            <a:br>
              <a:rPr lang="pl-PL" sz="1800" cap="none" dirty="0" smtClean="0"/>
            </a:br>
            <a:r>
              <a:rPr lang="pl-PL" sz="1800" cap="none" dirty="0" smtClean="0">
                <a:solidFill>
                  <a:srgbClr val="0070C0"/>
                </a:solidFill>
              </a:rPr>
              <a:t>Art. 21, 23 i 24</a:t>
            </a:r>
            <a:r>
              <a:rPr lang="pl-PL" sz="1800" b="0" cap="none" dirty="0" smtClean="0">
                <a:solidFill>
                  <a:srgbClr val="00B0F0"/>
                </a:solidFill>
              </a:rPr>
              <a:t>. </a:t>
            </a:r>
            <a:r>
              <a:rPr lang="pl-PL" sz="1800" b="0" cap="none" dirty="0" smtClean="0"/>
              <a:t>bezpośrednie zagrożenie życia (tryb nagły bez zgody). </a:t>
            </a:r>
            <a:br>
              <a:rPr lang="pl-PL" sz="1800" b="0" cap="none" dirty="0" smtClean="0"/>
            </a:br>
            <a:r>
              <a:rPr lang="pl-PL" sz="1800" b="0" cap="none" dirty="0" smtClean="0"/>
              <a:t/>
            </a:r>
            <a:br>
              <a:rPr lang="pl-PL" sz="1800" b="0" cap="none" dirty="0" smtClean="0"/>
            </a:br>
            <a:r>
              <a:rPr lang="pl-PL" altLang="pl-PL" sz="1800" b="0" cap="none" dirty="0" smtClean="0"/>
              <a:t> → </a:t>
            </a:r>
            <a:r>
              <a:rPr lang="pl-PL" sz="1600" b="0" cap="none" dirty="0" smtClean="0"/>
              <a:t>wobec chorych psychicznie, którzy znajdują się w stanie mogącym poprzedzać próbę </a:t>
            </a:r>
            <a:br>
              <a:rPr lang="pl-PL" sz="1600" b="0" cap="none" dirty="0" smtClean="0"/>
            </a:br>
            <a:r>
              <a:rPr lang="pl-PL" sz="1600" b="0" cap="none" dirty="0" smtClean="0"/>
              <a:t>      samobójczą,</a:t>
            </a:r>
            <a:br>
              <a:rPr lang="pl-PL" sz="1600" b="0" cap="none" dirty="0" smtClean="0"/>
            </a:br>
            <a:r>
              <a:rPr lang="pl-PL" altLang="pl-PL" sz="1600" b="0" cap="none" dirty="0" smtClean="0"/>
              <a:t> </a:t>
            </a:r>
            <a:r>
              <a:rPr lang="pl-PL" altLang="pl-PL" sz="1600" cap="none" dirty="0" smtClean="0"/>
              <a:t>→ </a:t>
            </a:r>
            <a:r>
              <a:rPr lang="pl-PL" sz="1600" b="0" cap="none" dirty="0" smtClean="0"/>
              <a:t>chorych po próbie samobójczej, u których utrzymuje się stan zagrożenia samobójczego. </a:t>
            </a:r>
            <a:br>
              <a:rPr lang="pl-PL" sz="1600" b="0" cap="none" dirty="0" smtClean="0"/>
            </a:br>
            <a:r>
              <a:rPr lang="pl-PL" sz="1600" b="0" cap="none" dirty="0" smtClean="0"/>
              <a:t/>
            </a:r>
            <a:br>
              <a:rPr lang="pl-PL" sz="1600" b="0" cap="none" dirty="0" smtClean="0"/>
            </a:br>
            <a:r>
              <a:rPr lang="pl-PL" sz="1800" b="0" cap="none" dirty="0" smtClean="0"/>
              <a:t/>
            </a:r>
            <a:br>
              <a:rPr lang="pl-PL" sz="1800" b="0" cap="none" dirty="0" smtClean="0"/>
            </a:br>
            <a:r>
              <a:rPr lang="pl-PL" sz="1600" b="0" cap="none" dirty="0" smtClean="0"/>
              <a:t>Każde przyjęcie pacjenta do szpitala bez jego zgody, zgodnie z przepisami ustawy, </a:t>
            </a:r>
            <a:br>
              <a:rPr lang="pl-PL" sz="1600" b="0" cap="none" dirty="0" smtClean="0"/>
            </a:br>
            <a:r>
              <a:rPr lang="pl-PL" sz="1600" b="0" cap="none" dirty="0" smtClean="0"/>
              <a:t>wymaga zatwierdzenia przez ordynatora oddziału oraz wszczęcia procedury weryfikacji przyjęcia bez zgody przez sąd. </a:t>
            </a:r>
            <a:r>
              <a:rPr lang="pl-PL" sz="1400" b="0" cap="none" dirty="0" smtClean="0"/>
              <a:t/>
            </a:r>
            <a:br>
              <a:rPr lang="pl-PL" sz="1400" b="0" cap="none" dirty="0" smtClean="0"/>
            </a:br>
            <a:r>
              <a:rPr lang="pl-PL" sz="1400" b="0" cap="none" dirty="0" smtClean="0"/>
              <a:t/>
            </a:r>
            <a:br>
              <a:rPr lang="pl-PL" sz="1400" b="0" cap="none" dirty="0" smtClean="0"/>
            </a:br>
            <a:r>
              <a:rPr lang="pl-PL" sz="1400" b="0" cap="none" dirty="0" smtClean="0"/>
              <a:t/>
            </a:r>
            <a:br>
              <a:rPr lang="pl-PL" sz="1400" b="0" cap="none" dirty="0" smtClean="0"/>
            </a:br>
            <a:r>
              <a:rPr lang="pl-PL" sz="1400" b="0" cap="none" dirty="0" smtClean="0"/>
              <a:t/>
            </a:r>
            <a:br>
              <a:rPr lang="pl-PL" sz="1400" b="0" cap="none" dirty="0" smtClean="0"/>
            </a:br>
            <a:r>
              <a:rPr lang="pl-PL" sz="1800" b="0" cap="none" dirty="0" smtClean="0"/>
              <a:t>Zgodnie z </a:t>
            </a:r>
            <a:r>
              <a:rPr lang="pl-PL" sz="1800" cap="none" dirty="0" smtClean="0">
                <a:solidFill>
                  <a:srgbClr val="0070C0"/>
                </a:solidFill>
              </a:rPr>
              <a:t>art. 33  </a:t>
            </a:r>
            <a:r>
              <a:rPr lang="pl-PL" sz="1800" b="0" cap="none" dirty="0" smtClean="0"/>
              <a:t>Ustawy wobec osoby przyjętej do szpitala psychiatrycznego bez jej zgody można stosować </a:t>
            </a:r>
            <a:r>
              <a:rPr lang="pl-PL" sz="1800" b="0" u="sng" cap="none" dirty="0" smtClean="0"/>
              <a:t>niezbędne czynności lecznicze</a:t>
            </a:r>
            <a:r>
              <a:rPr lang="pl-PL" sz="1800" b="0" cap="none" dirty="0" smtClean="0"/>
              <a:t>, mające na celu usunięcie przewidzianych przyczyn przyjęcia bez zgody.</a:t>
            </a:r>
            <a:endParaRPr lang="pl-PL" sz="1400" b="0" cap="none" dirty="0"/>
          </a:p>
        </p:txBody>
      </p:sp>
    </p:spTree>
    <p:extLst>
      <p:ext uri="{BB962C8B-B14F-4D97-AF65-F5344CB8AC3E}">
        <p14:creationId xmlns:p14="http://schemas.microsoft.com/office/powerpoint/2010/main" val="18286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02E7518-A876-BD4A-85F6-68806FC16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864096"/>
          </a:xfrm>
        </p:spPr>
        <p:txBody>
          <a:bodyPr>
            <a:normAutofit/>
          </a:bodyPr>
          <a:lstStyle/>
          <a:p>
            <a:pPr algn="l"/>
            <a:r>
              <a:rPr lang="pl-PL" sz="2800" b="1" dirty="0" smtClean="0">
                <a:solidFill>
                  <a:srgbClr val="002060"/>
                </a:solidFill>
              </a:rPr>
              <a:t>Warto przygotować osobę do konsultacji…</a:t>
            </a:r>
            <a:endParaRPr lang="pl-PL" sz="2800" b="1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529FBE5-621E-B540-B2D9-A3F285FFB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910" y="2285992"/>
            <a:ext cx="7858180" cy="3840171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pl-PL" sz="2400" i="1" dirty="0">
                <a:latin typeface="Cambria" pitchFamily="18" charset="0"/>
                <a:ea typeface="Cambria" pitchFamily="18" charset="0"/>
              </a:rPr>
              <a:t>„Na spotkaniu psychiatra będzie pytał, co jest </a:t>
            </a:r>
            <a:r>
              <a:rPr lang="pl-PL" sz="2400" i="1" dirty="0" smtClean="0">
                <a:latin typeface="Cambria" pitchFamily="18" charset="0"/>
                <a:ea typeface="Cambria" pitchFamily="18" charset="0"/>
              </a:rPr>
              <a:t>obecnie dla </a:t>
            </a:r>
            <a:r>
              <a:rPr lang="pl-PL" sz="2400" i="1" dirty="0">
                <a:latin typeface="Cambria" pitchFamily="18" charset="0"/>
                <a:ea typeface="Cambria" pitchFamily="18" charset="0"/>
              </a:rPr>
              <a:t>Pana </a:t>
            </a:r>
            <a:r>
              <a:rPr lang="pl-PL" sz="2400" i="1" dirty="0" smtClean="0">
                <a:latin typeface="Cambria" pitchFamily="18" charset="0"/>
                <a:ea typeface="Cambria" pitchFamily="18" charset="0"/>
              </a:rPr>
              <a:t>największą </a:t>
            </a:r>
            <a:r>
              <a:rPr lang="pl-PL" sz="2400" i="1" dirty="0">
                <a:latin typeface="Cambria" pitchFamily="18" charset="0"/>
                <a:ea typeface="Cambria" pitchFamily="18" charset="0"/>
              </a:rPr>
              <a:t>trudnością, co Pana </a:t>
            </a:r>
            <a:r>
              <a:rPr lang="pl-PL" sz="2400" i="1" dirty="0" smtClean="0">
                <a:latin typeface="Cambria" pitchFamily="18" charset="0"/>
                <a:ea typeface="Cambria" pitchFamily="18" charset="0"/>
              </a:rPr>
              <a:t>martwi czy </a:t>
            </a:r>
            <a:r>
              <a:rPr lang="pl-PL" sz="2400" i="1" dirty="0">
                <a:latin typeface="Cambria" pitchFamily="18" charset="0"/>
                <a:ea typeface="Cambria" pitchFamily="18" charset="0"/>
              </a:rPr>
              <a:t>denerwuje. </a:t>
            </a:r>
            <a:endParaRPr lang="pl-PL" sz="2400" i="1" dirty="0" smtClean="0">
              <a:latin typeface="Cambria" pitchFamily="18" charset="0"/>
              <a:ea typeface="Cambria" pitchFamily="18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endParaRPr lang="pl-PL" sz="2400" i="1" dirty="0" smtClean="0">
              <a:latin typeface="Cambria" pitchFamily="18" charset="0"/>
              <a:ea typeface="Cambria" pitchFamily="18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pl-PL" sz="2400" i="1" dirty="0" smtClean="0">
                <a:latin typeface="Cambria" pitchFamily="18" charset="0"/>
                <a:ea typeface="Cambria" pitchFamily="18" charset="0"/>
              </a:rPr>
              <a:t>Ważne jest, </a:t>
            </a:r>
            <a:r>
              <a:rPr lang="pl-PL" sz="2400" i="1" dirty="0">
                <a:latin typeface="Cambria" pitchFamily="18" charset="0"/>
                <a:ea typeface="Cambria" pitchFamily="18" charset="0"/>
              </a:rPr>
              <a:t>aby </a:t>
            </a:r>
            <a:r>
              <a:rPr lang="pl-PL" sz="2400" i="1" dirty="0" smtClean="0">
                <a:latin typeface="Cambria" pitchFamily="18" charset="0"/>
                <a:ea typeface="Cambria" pitchFamily="18" charset="0"/>
              </a:rPr>
              <a:t>szczerze opowiedział mu Pan o </a:t>
            </a:r>
            <a:r>
              <a:rPr lang="pl-PL" sz="2400" i="1" dirty="0">
                <a:latin typeface="Cambria" pitchFamily="18" charset="0"/>
                <a:ea typeface="Cambria" pitchFamily="18" charset="0"/>
              </a:rPr>
              <a:t>swoich </a:t>
            </a:r>
            <a:r>
              <a:rPr lang="pl-PL" sz="2400" i="1" dirty="0" smtClean="0">
                <a:latin typeface="Cambria" pitchFamily="18" charset="0"/>
                <a:ea typeface="Cambria" pitchFamily="18" charset="0"/>
              </a:rPr>
              <a:t>problemach tak, </a:t>
            </a:r>
            <a:r>
              <a:rPr lang="pl-PL" sz="2400" i="1" dirty="0">
                <a:latin typeface="Cambria" pitchFamily="18" charset="0"/>
                <a:ea typeface="Cambria" pitchFamily="18" charset="0"/>
              </a:rPr>
              <a:t>jak zrobił to Pan podczas naszej rozmowy. </a:t>
            </a:r>
            <a:endParaRPr lang="pl-PL" sz="2400" i="1" dirty="0" smtClean="0">
              <a:latin typeface="Cambria" pitchFamily="18" charset="0"/>
              <a:ea typeface="Cambria" pitchFamily="18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endParaRPr lang="pl-PL" sz="2400" i="1" dirty="0" smtClean="0">
              <a:latin typeface="Cambria" pitchFamily="18" charset="0"/>
              <a:ea typeface="Cambria" pitchFamily="18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pl-PL" sz="2400" i="1" dirty="0" smtClean="0">
                <a:latin typeface="Cambria" pitchFamily="18" charset="0"/>
                <a:ea typeface="Cambria" pitchFamily="18" charset="0"/>
              </a:rPr>
              <a:t>Proszę </a:t>
            </a:r>
            <a:r>
              <a:rPr lang="pl-PL" sz="2400" i="1" dirty="0">
                <a:latin typeface="Cambria" pitchFamily="18" charset="0"/>
                <a:ea typeface="Cambria" pitchFamily="18" charset="0"/>
              </a:rPr>
              <a:t>też powiedzieć </a:t>
            </a:r>
            <a:r>
              <a:rPr lang="pl-PL" sz="2400" i="1" dirty="0" smtClean="0">
                <a:latin typeface="Cambria" pitchFamily="18" charset="0"/>
                <a:ea typeface="Cambria" pitchFamily="18" charset="0"/>
              </a:rPr>
              <a:t>o </a:t>
            </a:r>
            <a:r>
              <a:rPr lang="pl-PL" sz="2400" i="1" dirty="0">
                <a:latin typeface="Cambria" pitchFamily="18" charset="0"/>
                <a:ea typeface="Cambria" pitchFamily="18" charset="0"/>
              </a:rPr>
              <a:t>tym, że w ostatnim czasie często ma Pan myśli , żeby się zabić. </a:t>
            </a:r>
            <a:endParaRPr lang="pl-PL" sz="2400" i="1" dirty="0" smtClean="0">
              <a:latin typeface="Cambria" pitchFamily="18" charset="0"/>
              <a:ea typeface="Cambria" pitchFamily="18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pl-PL" sz="2400" i="1" dirty="0" smtClean="0">
                <a:latin typeface="Cambria" pitchFamily="18" charset="0"/>
                <a:ea typeface="Cambria" pitchFamily="18" charset="0"/>
              </a:rPr>
              <a:t>To ważne, </a:t>
            </a:r>
            <a:r>
              <a:rPr lang="pl-PL" sz="2400" i="1" dirty="0">
                <a:latin typeface="Cambria" pitchFamily="18" charset="0"/>
                <a:ea typeface="Cambria" pitchFamily="18" charset="0"/>
              </a:rPr>
              <a:t>abyśmy wszyscy </a:t>
            </a:r>
            <a:r>
              <a:rPr lang="pl-PL" sz="2400" i="1" dirty="0" smtClean="0">
                <a:latin typeface="Cambria" pitchFamily="18" charset="0"/>
                <a:ea typeface="Cambria" pitchFamily="18" charset="0"/>
              </a:rPr>
              <a:t>pomogli </a:t>
            </a:r>
            <a:r>
              <a:rPr lang="pl-PL" sz="2400" i="1" dirty="0">
                <a:latin typeface="Cambria" pitchFamily="18" charset="0"/>
                <a:ea typeface="Cambria" pitchFamily="18" charset="0"/>
              </a:rPr>
              <a:t>Panu poczuć się lepiej</a:t>
            </a:r>
            <a:r>
              <a:rPr lang="pl-PL" sz="2400" i="1" dirty="0" smtClean="0">
                <a:latin typeface="Cambria" pitchFamily="18" charset="0"/>
                <a:ea typeface="Cambria" pitchFamily="18" charset="0"/>
              </a:rPr>
              <a:t>”.     </a:t>
            </a:r>
            <a:endParaRPr lang="pl-PL" sz="2400" i="1" dirty="0">
              <a:latin typeface="Cambria" pitchFamily="18" charset="0"/>
              <a:ea typeface="Cambria" pitchFamily="18" charset="0"/>
            </a:endParaRPr>
          </a:p>
          <a:p>
            <a:pPr algn="just"/>
            <a:endParaRPr lang="pl-P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7832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387209" cy="4716239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pl-PL" altLang="pl-PL" sz="2800" b="0" cap="none" dirty="0"/>
              <a:t/>
            </a:r>
            <a:br>
              <a:rPr lang="pl-PL" altLang="pl-PL" sz="2800" b="0" cap="none" dirty="0"/>
            </a:br>
            <a:r>
              <a:rPr lang="pl-PL" altLang="pl-PL" sz="2400" b="0" cap="none" dirty="0"/>
              <a:t>→ Jest </a:t>
            </a:r>
            <a:r>
              <a:rPr lang="pl-PL" altLang="pl-PL" sz="2400" b="0" cap="none" dirty="0" smtClean="0"/>
              <a:t>aktem zamierzonym, przemyślanym, zagrażającym </a:t>
            </a:r>
            <a:br>
              <a:rPr lang="pl-PL" altLang="pl-PL" sz="2400" b="0" cap="none" dirty="0" smtClean="0"/>
            </a:br>
            <a:r>
              <a:rPr lang="pl-PL" altLang="pl-PL" sz="2400" b="0" cap="none" dirty="0" smtClean="0"/>
              <a:t>     życiu, </a:t>
            </a:r>
            <a:r>
              <a:rPr lang="pl-PL" altLang="pl-PL" sz="2400" b="0" cap="none" dirty="0" smtClean="0">
                <a:solidFill>
                  <a:srgbClr val="FF0000"/>
                </a:solidFill>
              </a:rPr>
              <a:t>podjętym samodzielnie</a:t>
            </a:r>
            <a:r>
              <a:rPr lang="pl-PL" altLang="pl-PL" sz="2400" b="0" cap="none" dirty="0" smtClean="0"/>
              <a:t>, którego skutkiem jest śmierć. </a:t>
            </a:r>
            <a:br>
              <a:rPr lang="pl-PL" altLang="pl-PL" sz="2400" b="0" cap="none" dirty="0" smtClean="0"/>
            </a:br>
            <a:r>
              <a:rPr lang="pl-PL" altLang="pl-PL" sz="2400" b="0" cap="none" dirty="0" smtClean="0"/>
              <a:t/>
            </a:r>
            <a:br>
              <a:rPr lang="pl-PL" altLang="pl-PL" sz="2400" b="0" cap="none" dirty="0" smtClean="0"/>
            </a:br>
            <a:r>
              <a:rPr lang="pl-PL" altLang="pl-PL" sz="2400" b="0" cap="none" dirty="0" smtClean="0"/>
              <a:t/>
            </a:r>
            <a:br>
              <a:rPr lang="pl-PL" altLang="pl-PL" sz="2400" b="0" cap="none" dirty="0" smtClean="0"/>
            </a:br>
            <a:r>
              <a:rPr lang="pl-PL" altLang="pl-PL" sz="2400" b="0" cap="none" dirty="0" smtClean="0"/>
              <a:t/>
            </a:r>
            <a:br>
              <a:rPr lang="pl-PL" altLang="pl-PL" sz="2400" b="0" cap="none" dirty="0" smtClean="0"/>
            </a:br>
            <a:r>
              <a:rPr lang="pl-PL" altLang="pl-PL" sz="2400" b="0" cap="none" dirty="0"/>
              <a:t>→ </a:t>
            </a:r>
            <a:r>
              <a:rPr lang="pl-PL" altLang="pl-PL" sz="2400" b="0" cap="none" dirty="0" smtClean="0"/>
              <a:t> Zachowanie samobójcze obejmuje:</a:t>
            </a:r>
            <a:br>
              <a:rPr lang="pl-PL" altLang="pl-PL" sz="2400" b="0" cap="none" dirty="0" smtClean="0"/>
            </a:br>
            <a:r>
              <a:rPr lang="pl-PL" altLang="pl-PL" sz="2400" b="0" cap="none" dirty="0" smtClean="0"/>
              <a:t>   </a:t>
            </a:r>
            <a:r>
              <a:rPr lang="pl-PL" altLang="pl-PL" sz="2400" b="0" cap="none" dirty="0" smtClean="0">
                <a:solidFill>
                  <a:srgbClr val="0070C0"/>
                </a:solidFill>
              </a:rPr>
              <a:t>* myśli samobójcze</a:t>
            </a:r>
            <a:br>
              <a:rPr lang="pl-PL" altLang="pl-PL" sz="2400" b="0" cap="none" dirty="0" smtClean="0">
                <a:solidFill>
                  <a:srgbClr val="0070C0"/>
                </a:solidFill>
              </a:rPr>
            </a:br>
            <a:r>
              <a:rPr lang="pl-PL" altLang="pl-PL" sz="2400" b="0" cap="none" dirty="0" smtClean="0">
                <a:solidFill>
                  <a:srgbClr val="0070C0"/>
                </a:solidFill>
              </a:rPr>
              <a:t>   * tendencje samobójcze</a:t>
            </a:r>
            <a:br>
              <a:rPr lang="pl-PL" altLang="pl-PL" sz="2400" b="0" cap="none" dirty="0" smtClean="0">
                <a:solidFill>
                  <a:srgbClr val="0070C0"/>
                </a:solidFill>
              </a:rPr>
            </a:br>
            <a:r>
              <a:rPr lang="pl-PL" altLang="pl-PL" sz="2400" b="0" cap="none" dirty="0" smtClean="0">
                <a:solidFill>
                  <a:srgbClr val="0070C0"/>
                </a:solidFill>
              </a:rPr>
              <a:t>   * decyzję o samobójstwie </a:t>
            </a:r>
            <a:br>
              <a:rPr lang="pl-PL" altLang="pl-PL" sz="2400" b="0" cap="none" dirty="0" smtClean="0">
                <a:solidFill>
                  <a:srgbClr val="0070C0"/>
                </a:solidFill>
              </a:rPr>
            </a:br>
            <a:r>
              <a:rPr lang="pl-PL" altLang="pl-PL" sz="2400" b="0" cap="none" dirty="0" smtClean="0">
                <a:solidFill>
                  <a:srgbClr val="0070C0"/>
                </a:solidFill>
              </a:rPr>
              <a:t>   * akt samobójczy</a:t>
            </a:r>
            <a:br>
              <a:rPr lang="pl-PL" altLang="pl-PL" sz="2400" b="0" cap="none" dirty="0" smtClean="0">
                <a:solidFill>
                  <a:srgbClr val="0070C0"/>
                </a:solidFill>
              </a:rPr>
            </a:br>
            <a:r>
              <a:rPr lang="pl-PL" altLang="pl-PL" sz="2400" b="0" cap="none" dirty="0" smtClean="0"/>
              <a:t/>
            </a:r>
            <a:br>
              <a:rPr lang="pl-PL" altLang="pl-PL" sz="2400" b="0" cap="none" dirty="0" smtClean="0"/>
            </a:br>
            <a:r>
              <a:rPr lang="pl-PL" altLang="pl-PL" sz="2400" b="0" cap="none" dirty="0"/>
              <a:t/>
            </a:r>
            <a:br>
              <a:rPr lang="pl-PL" altLang="pl-PL" sz="2400" b="0" cap="none" dirty="0"/>
            </a:br>
            <a:r>
              <a:rPr lang="pl-PL" altLang="pl-PL" sz="2400" b="0" cap="none" dirty="0"/>
              <a:t>→ </a:t>
            </a:r>
            <a:r>
              <a:rPr lang="pl-PL" altLang="pl-PL" sz="2400" b="0" cap="none" dirty="0" smtClean="0"/>
              <a:t>Prawie zawsze można ten proces</a:t>
            </a:r>
            <a:br>
              <a:rPr lang="pl-PL" altLang="pl-PL" sz="2400" b="0" cap="none" dirty="0" smtClean="0"/>
            </a:br>
            <a:r>
              <a:rPr lang="pl-PL" altLang="pl-PL" sz="2400" b="0" cap="none" dirty="0"/>
              <a:t> </a:t>
            </a:r>
            <a:r>
              <a:rPr lang="pl-PL" altLang="pl-PL" sz="2400" b="0" cap="none" dirty="0" smtClean="0"/>
              <a:t>    zatrzymać przywracając pragnienie życia</a:t>
            </a:r>
            <a:br>
              <a:rPr lang="pl-PL" altLang="pl-PL" sz="2400" b="0" cap="none" dirty="0" smtClean="0"/>
            </a:br>
            <a:r>
              <a:rPr lang="pl-PL" altLang="pl-PL" sz="2400" b="0" cap="none" dirty="0"/>
              <a:t> </a:t>
            </a:r>
            <a:r>
              <a:rPr lang="pl-PL" altLang="pl-PL" sz="2400" b="0" cap="none" dirty="0" smtClean="0"/>
              <a:t>    </a:t>
            </a:r>
            <a:r>
              <a:rPr lang="pl-PL" altLang="pl-PL" sz="1600" b="0" cap="none" dirty="0" smtClean="0"/>
              <a:t>(zadziałanie czynników zewnętrznych i </a:t>
            </a:r>
            <a:r>
              <a:rPr lang="pl-PL" altLang="pl-PL" sz="1600" b="0" cap="none" dirty="0"/>
              <a:t>wewnętrznych</a:t>
            </a:r>
            <a:r>
              <a:rPr lang="pl-PL" altLang="pl-PL" sz="1600" b="0" cap="none" dirty="0" smtClean="0"/>
              <a:t>).</a:t>
            </a:r>
            <a:r>
              <a:rPr lang="pl-PL" altLang="pl-PL" sz="2400" b="0" cap="none" dirty="0"/>
              <a:t/>
            </a:r>
            <a:br>
              <a:rPr lang="pl-PL" altLang="pl-PL" sz="2400" b="0" cap="none" dirty="0"/>
            </a:br>
            <a:r>
              <a:rPr lang="pl-PL" altLang="pl-PL" sz="2400" b="0" cap="none" dirty="0"/>
              <a:t/>
            </a:r>
            <a:br>
              <a:rPr lang="pl-PL" altLang="pl-PL" sz="2400" b="0" cap="none" dirty="0"/>
            </a:br>
            <a:r>
              <a:rPr lang="pl-PL" altLang="pl-PL" sz="2400" b="0" cap="none" dirty="0"/>
              <a:t> </a:t>
            </a:r>
            <a:br>
              <a:rPr lang="pl-PL" altLang="pl-PL" sz="2400" b="0" cap="none" dirty="0"/>
            </a:br>
            <a:endParaRPr lang="pl-PL" altLang="pl-PL" sz="2400" b="0" cap="none" dirty="0"/>
          </a:p>
        </p:txBody>
      </p:sp>
    </p:spTree>
    <p:extLst>
      <p:ext uri="{BB962C8B-B14F-4D97-AF65-F5344CB8AC3E}">
        <p14:creationId xmlns:p14="http://schemas.microsoft.com/office/powerpoint/2010/main" val="175262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03449" y="1335237"/>
            <a:ext cx="8784976" cy="5040560"/>
          </a:xfrm>
        </p:spPr>
        <p:txBody>
          <a:bodyPr>
            <a:noAutofit/>
          </a:bodyPr>
          <a:lstStyle/>
          <a:p>
            <a:r>
              <a:rPr lang="pl-PL" sz="2800" cap="none" dirty="0" smtClean="0">
                <a:solidFill>
                  <a:srgbClr val="0070C0"/>
                </a:solidFill>
              </a:rPr>
              <a:t>  </a:t>
            </a:r>
            <a:r>
              <a:rPr lang="pl-PL" sz="2800" cap="none" dirty="0" smtClean="0">
                <a:solidFill>
                  <a:srgbClr val="002060"/>
                </a:solidFill>
              </a:rPr>
              <a:t>Prewencja samobójstw</a:t>
            </a:r>
            <a:r>
              <a:rPr lang="pl-PL" sz="2800" cap="none" dirty="0" smtClean="0">
                <a:solidFill>
                  <a:srgbClr val="FF0000"/>
                </a:solidFill>
              </a:rPr>
              <a:t/>
            </a:r>
            <a:br>
              <a:rPr lang="pl-PL" sz="2800" cap="none" dirty="0" smtClean="0">
                <a:solidFill>
                  <a:srgbClr val="FF0000"/>
                </a:solidFill>
              </a:rPr>
            </a:br>
            <a:r>
              <a:rPr lang="pl-PL" sz="2800" b="0" cap="none" dirty="0" smtClean="0">
                <a:solidFill>
                  <a:srgbClr val="FF0000"/>
                </a:solidFill>
              </a:rPr>
              <a:t>        </a:t>
            </a:r>
            <a:r>
              <a:rPr lang="pl-PL" sz="1400" b="0" i="1" cap="none" dirty="0" smtClean="0"/>
              <a:t>Polega na identyfikowaniu i redukowaniu czynników, prowadzących do samobójstw. </a:t>
            </a:r>
            <a:r>
              <a:rPr lang="pl-PL" sz="1400" b="0" cap="none" dirty="0" smtClean="0"/>
              <a:t/>
            </a:r>
            <a:br>
              <a:rPr lang="pl-PL" sz="1400" b="0" cap="none" dirty="0" smtClean="0"/>
            </a:br>
            <a:r>
              <a:rPr lang="pl-PL" sz="1600" b="0" cap="none" dirty="0" smtClean="0"/>
              <a:t/>
            </a:r>
            <a:br>
              <a:rPr lang="pl-PL" sz="1600" b="0" cap="none" dirty="0" smtClean="0"/>
            </a:br>
            <a:r>
              <a:rPr lang="pl-PL" sz="1600" b="0" cap="none" dirty="0" smtClean="0"/>
              <a:t>         -   </a:t>
            </a:r>
            <a:r>
              <a:rPr lang="pl-PL" sz="1800" b="0" cap="none" dirty="0" smtClean="0"/>
              <a:t>Edukacja z zakresu zdrowia psychicznego, jego ochrony, nabywanie i rozwijanie </a:t>
            </a:r>
            <a:br>
              <a:rPr lang="pl-PL" sz="1800" b="0" cap="none" dirty="0" smtClean="0"/>
            </a:br>
            <a:r>
              <a:rPr lang="pl-PL" sz="1800" b="0" cap="none" dirty="0" smtClean="0"/>
              <a:t>            kompetencji indywidualnych.</a:t>
            </a:r>
            <a:br>
              <a:rPr lang="pl-PL" sz="1800" b="0" cap="none" dirty="0" smtClean="0"/>
            </a:br>
            <a:r>
              <a:rPr lang="pl-PL" sz="1800" b="0" cap="none" dirty="0" smtClean="0"/>
              <a:t>         -  Upowszechnianie dostępu do świadczeń zdrowotnych, w tym opieki </a:t>
            </a:r>
            <a:br>
              <a:rPr lang="pl-PL" sz="1800" b="0" cap="none" dirty="0" smtClean="0"/>
            </a:br>
            <a:r>
              <a:rPr lang="pl-PL" sz="1800" b="0" cap="none" dirty="0" smtClean="0"/>
              <a:t>             specjalistycznej.    </a:t>
            </a:r>
            <a:r>
              <a:rPr lang="pl-PL" sz="1800" b="0" cap="none" dirty="0"/>
              <a:t/>
            </a:r>
            <a:br>
              <a:rPr lang="pl-PL" sz="1800" b="0" cap="none" dirty="0"/>
            </a:br>
            <a:r>
              <a:rPr lang="pl-PL" sz="1800" b="0" cap="none" dirty="0" smtClean="0"/>
              <a:t>         -  Działania na rzecz przyjaznych warunków bytowych, opieki socjalnej.</a:t>
            </a:r>
            <a:br>
              <a:rPr lang="pl-PL" sz="1800" b="0" cap="none" dirty="0" smtClean="0"/>
            </a:br>
            <a:r>
              <a:rPr lang="pl-PL" sz="1800" b="0" cap="none" dirty="0"/>
              <a:t> </a:t>
            </a:r>
            <a:r>
              <a:rPr lang="pl-PL" sz="1800" b="0" cap="none" dirty="0" smtClean="0"/>
              <a:t>        -  Działania </a:t>
            </a:r>
            <a:r>
              <a:rPr lang="pl-PL" sz="1800" b="0" cap="none" dirty="0"/>
              <a:t>zmierzające do wzmacniania i poprawy relacji </a:t>
            </a:r>
            <a:r>
              <a:rPr lang="pl-PL" sz="1800" b="0" cap="none" dirty="0" smtClean="0"/>
              <a:t>rodzinnych oraz więzi </a:t>
            </a:r>
            <a:br>
              <a:rPr lang="pl-PL" sz="1800" b="0" cap="none" dirty="0" smtClean="0"/>
            </a:br>
            <a:r>
              <a:rPr lang="pl-PL" sz="1800" b="0" cap="none" dirty="0" smtClean="0"/>
              <a:t>             społecznych. </a:t>
            </a:r>
            <a:br>
              <a:rPr lang="pl-PL" sz="1800" b="0" cap="none" dirty="0" smtClean="0"/>
            </a:br>
            <a:r>
              <a:rPr lang="pl-PL" sz="1800" b="0" cap="none" dirty="0"/>
              <a:t> </a:t>
            </a:r>
            <a:r>
              <a:rPr lang="pl-PL" sz="1800" b="0" cap="none" dirty="0" smtClean="0"/>
              <a:t>        -  Poprawa warunków pracy (procedury, np. w Policji).</a:t>
            </a:r>
            <a:r>
              <a:rPr lang="pl-PL" sz="1800" b="0" cap="none" dirty="0"/>
              <a:t/>
            </a:r>
            <a:br>
              <a:rPr lang="pl-PL" sz="1800" b="0" cap="none" dirty="0"/>
            </a:br>
            <a:r>
              <a:rPr lang="pl-PL" sz="1800" b="0" cap="none" dirty="0" smtClean="0"/>
              <a:t>         -  Zmniejszenie dostępności  do środków samobójczych. </a:t>
            </a:r>
            <a:r>
              <a:rPr lang="pl-PL" sz="1800" b="0" cap="none" dirty="0"/>
              <a:t/>
            </a:r>
            <a:br>
              <a:rPr lang="pl-PL" sz="1800" b="0" cap="none" dirty="0"/>
            </a:br>
            <a:r>
              <a:rPr lang="pl-PL" sz="1800" b="0" cap="none" dirty="0" smtClean="0"/>
              <a:t>         -  Szkolenia adresowane do przedstawicieli mass mediów</a:t>
            </a:r>
            <a:br>
              <a:rPr lang="pl-PL" sz="1800" b="0" cap="none" dirty="0" smtClean="0"/>
            </a:br>
            <a:r>
              <a:rPr lang="pl-PL" sz="1800" b="0" cap="none" dirty="0" smtClean="0"/>
              <a:t>             (efekt Wertera).</a:t>
            </a:r>
            <a:br>
              <a:rPr lang="pl-PL" sz="1800" b="0" cap="none" dirty="0" smtClean="0"/>
            </a:br>
            <a:r>
              <a:rPr lang="pl-PL" sz="1600" b="0" cap="none" dirty="0"/>
              <a:t/>
            </a:r>
            <a:br>
              <a:rPr lang="pl-PL" sz="1600" b="0" cap="none" dirty="0"/>
            </a:br>
            <a:r>
              <a:rPr lang="pl-PL" sz="1600" b="0" cap="none" dirty="0" smtClean="0"/>
              <a:t/>
            </a:r>
            <a:br>
              <a:rPr lang="pl-PL" sz="1600" b="0" cap="none" dirty="0" smtClean="0"/>
            </a:br>
            <a:r>
              <a:rPr lang="pl-PL" sz="1600" b="0" cap="none" dirty="0"/>
              <a:t/>
            </a:r>
            <a:br>
              <a:rPr lang="pl-PL" sz="1600" b="0" cap="none" dirty="0"/>
            </a:br>
            <a:endParaRPr lang="pl-PL" sz="1600" b="0" cap="none" dirty="0"/>
          </a:p>
        </p:txBody>
      </p:sp>
    </p:spTree>
    <p:extLst>
      <p:ext uri="{BB962C8B-B14F-4D97-AF65-F5344CB8AC3E}">
        <p14:creationId xmlns:p14="http://schemas.microsoft.com/office/powerpoint/2010/main" val="18286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/>
              <a:t> </a:t>
            </a:r>
            <a:br>
              <a:rPr lang="pl-PL" sz="2000" dirty="0"/>
            </a:br>
            <a:r>
              <a:rPr lang="pl-PL" sz="2000" dirty="0"/>
              <a:t>   </a:t>
            </a:r>
            <a:br>
              <a:rPr lang="pl-PL" sz="2000" dirty="0"/>
            </a:br>
            <a:r>
              <a:rPr lang="pl-PL" sz="2000" dirty="0"/>
              <a:t> </a:t>
            </a:r>
            <a:br>
              <a:rPr lang="pl-PL" sz="2000" dirty="0"/>
            </a:br>
            <a:r>
              <a:rPr lang="pl-PL" sz="2000" dirty="0"/>
              <a:t> </a:t>
            </a:r>
            <a:br>
              <a:rPr lang="pl-PL" sz="2000" dirty="0"/>
            </a:br>
            <a:endParaRPr lang="pl-PL" sz="20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pl-PL" altLang="pl-PL" sz="1800" dirty="0"/>
          </a:p>
          <a:p>
            <a:r>
              <a:rPr lang="pl-PL" altLang="pl-PL" sz="1800" b="1" i="1" dirty="0"/>
              <a:t> </a:t>
            </a:r>
            <a:endParaRPr lang="pl-PL" altLang="pl-PL" sz="1800" dirty="0"/>
          </a:p>
          <a:p>
            <a:endParaRPr lang="pl-PL" altLang="pl-PL" sz="1800" dirty="0"/>
          </a:p>
          <a:p>
            <a:endParaRPr lang="pl-PL" sz="1800" dirty="0"/>
          </a:p>
        </p:txBody>
      </p:sp>
      <p:sp>
        <p:nvSpPr>
          <p:cNvPr id="6" name="Prostokąt 5"/>
          <p:cNvSpPr/>
          <p:nvPr/>
        </p:nvSpPr>
        <p:spPr>
          <a:xfrm>
            <a:off x="576065" y="1285860"/>
            <a:ext cx="80648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altLang="pl-PL" sz="28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W Policji:</a:t>
            </a:r>
          </a:p>
          <a:p>
            <a:endParaRPr lang="pl-PL" altLang="pl-PL" sz="2800" b="1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  <a:p>
            <a:r>
              <a:rPr lang="pl-PL" altLang="pl-PL" dirty="0" smtClean="0"/>
              <a:t>→ </a:t>
            </a:r>
            <a:r>
              <a:rPr lang="pl-PL" altLang="pl-PL" dirty="0" smtClean="0">
                <a:latin typeface="Cambria" pitchFamily="18" charset="0"/>
                <a:ea typeface="Cambria" pitchFamily="18" charset="0"/>
              </a:rPr>
              <a:t>Dość dobrze identyfikujemy </a:t>
            </a:r>
            <a:r>
              <a:rPr lang="pl-PL" altLang="pl-PL" dirty="0">
                <a:latin typeface="Cambria" pitchFamily="18" charset="0"/>
                <a:ea typeface="Cambria" pitchFamily="18" charset="0"/>
              </a:rPr>
              <a:t>osoby, prezentujące postawy </a:t>
            </a:r>
            <a:r>
              <a:rPr lang="pl-PL" altLang="pl-PL" dirty="0" err="1">
                <a:latin typeface="Cambria" pitchFamily="18" charset="0"/>
                <a:ea typeface="Cambria" pitchFamily="18" charset="0"/>
              </a:rPr>
              <a:t>suicydalne</a:t>
            </a:r>
            <a:r>
              <a:rPr lang="pl-PL" altLang="pl-PL" dirty="0">
                <a:latin typeface="Cambria" pitchFamily="18" charset="0"/>
                <a:ea typeface="Cambria" pitchFamily="18" charset="0"/>
              </a:rPr>
              <a:t> poprzez:</a:t>
            </a:r>
          </a:p>
          <a:p>
            <a:r>
              <a:rPr lang="pl-PL" altLang="pl-PL" dirty="0" smtClean="0">
                <a:latin typeface="Cambria" pitchFamily="18" charset="0"/>
                <a:ea typeface="Cambria" pitchFamily="18" charset="0"/>
              </a:rPr>
              <a:t>     rozpoznawanie </a:t>
            </a:r>
            <a:r>
              <a:rPr lang="pl-PL" altLang="pl-PL" dirty="0">
                <a:latin typeface="Cambria" pitchFamily="18" charset="0"/>
                <a:ea typeface="Cambria" pitchFamily="18" charset="0"/>
              </a:rPr>
              <a:t>symptomów </a:t>
            </a:r>
            <a:r>
              <a:rPr lang="pl-PL" altLang="pl-PL" dirty="0" err="1">
                <a:latin typeface="Cambria" pitchFamily="18" charset="0"/>
                <a:ea typeface="Cambria" pitchFamily="18" charset="0"/>
              </a:rPr>
              <a:t>suicydalnych</a:t>
            </a:r>
            <a:r>
              <a:rPr lang="pl-PL" altLang="pl-PL" dirty="0">
                <a:latin typeface="Cambria" pitchFamily="18" charset="0"/>
                <a:ea typeface="Cambria" pitchFamily="18" charset="0"/>
              </a:rPr>
              <a:t>, zwiększanie na nie wrażliwości</a:t>
            </a:r>
            <a:r>
              <a:rPr lang="pl-PL" altLang="pl-PL" dirty="0" smtClean="0">
                <a:latin typeface="Cambria" pitchFamily="18" charset="0"/>
                <a:ea typeface="Cambria" pitchFamily="18" charset="0"/>
              </a:rPr>
              <a:t>.</a:t>
            </a:r>
          </a:p>
          <a:p>
            <a:endParaRPr lang="pl-PL" altLang="pl-PL" dirty="0" smtClean="0">
              <a:latin typeface="Cambria" pitchFamily="18" charset="0"/>
              <a:ea typeface="Cambria" pitchFamily="18" charset="0"/>
            </a:endParaRPr>
          </a:p>
          <a:p>
            <a:r>
              <a:rPr lang="pl-PL" altLang="pl-PL" dirty="0" smtClean="0"/>
              <a:t>→</a:t>
            </a:r>
            <a:r>
              <a:rPr lang="pl-PL" altLang="pl-PL" dirty="0">
                <a:latin typeface="Cambria" pitchFamily="18" charset="0"/>
                <a:ea typeface="Cambria" pitchFamily="18" charset="0"/>
              </a:rPr>
              <a:t> </a:t>
            </a:r>
            <a:r>
              <a:rPr lang="pl-PL" altLang="pl-PL" dirty="0" smtClean="0">
                <a:latin typeface="Cambria" pitchFamily="18" charset="0"/>
                <a:ea typeface="Cambria" pitchFamily="18" charset="0"/>
              </a:rPr>
              <a:t>PROCEDURY, w tym sprawny system informowania:</a:t>
            </a:r>
          </a:p>
          <a:p>
            <a:pPr>
              <a:buFont typeface="Wingdings" pitchFamily="2" charset="2"/>
              <a:buChar char="§"/>
            </a:pPr>
            <a:r>
              <a:rPr lang="pl-PL" altLang="pl-PL" dirty="0" smtClean="0">
                <a:latin typeface="Cambria" pitchFamily="18" charset="0"/>
                <a:ea typeface="Cambria" pitchFamily="18" charset="0"/>
              </a:rPr>
              <a:t>    niezwłocznie o spostrzeżeniach</a:t>
            </a:r>
            <a:r>
              <a:rPr lang="pl-PL" altLang="pl-PL" dirty="0">
                <a:latin typeface="Cambria" pitchFamily="18" charset="0"/>
                <a:ea typeface="Cambria" pitchFamily="18" charset="0"/>
              </a:rPr>
              <a:t> </a:t>
            </a:r>
            <a:r>
              <a:rPr lang="pl-PL" altLang="pl-PL" dirty="0" smtClean="0">
                <a:latin typeface="Cambria" pitchFamily="18" charset="0"/>
                <a:ea typeface="Cambria" pitchFamily="18" charset="0"/>
              </a:rPr>
              <a:t>odnośnie zachowań </a:t>
            </a:r>
            <a:r>
              <a:rPr lang="pl-PL" altLang="pl-PL" dirty="0" err="1" smtClean="0">
                <a:latin typeface="Cambria" pitchFamily="18" charset="0"/>
                <a:ea typeface="Cambria" pitchFamily="18" charset="0"/>
              </a:rPr>
              <a:t>suicydalnych</a:t>
            </a:r>
            <a:r>
              <a:rPr lang="pl-PL" altLang="pl-PL" dirty="0" smtClean="0">
                <a:latin typeface="Cambria" pitchFamily="18" charset="0"/>
                <a:ea typeface="Cambria" pitchFamily="18" charset="0"/>
              </a:rPr>
              <a:t>,</a:t>
            </a:r>
          </a:p>
          <a:p>
            <a:pPr>
              <a:buFont typeface="Wingdings" pitchFamily="2" charset="2"/>
              <a:buChar char="§"/>
            </a:pPr>
            <a:r>
              <a:rPr lang="pl-PL" altLang="pl-PL" dirty="0" smtClean="0">
                <a:latin typeface="Cambria" pitchFamily="18" charset="0"/>
                <a:ea typeface="Cambria" pitchFamily="18" charset="0"/>
              </a:rPr>
              <a:t>    o wydarzeniach nadzwyczajnych, kryzysowych z udziałem pracowników i </a:t>
            </a:r>
          </a:p>
          <a:p>
            <a:r>
              <a:rPr lang="pl-PL" altLang="pl-PL" dirty="0" smtClean="0">
                <a:latin typeface="Cambria" pitchFamily="18" charset="0"/>
                <a:ea typeface="Cambria" pitchFamily="18" charset="0"/>
              </a:rPr>
              <a:t>      funkcjonariuszy.</a:t>
            </a:r>
            <a:endParaRPr lang="pl-PL" altLang="pl-PL" dirty="0">
              <a:latin typeface="Cambria" pitchFamily="18" charset="0"/>
              <a:ea typeface="Cambria" pitchFamily="18" charset="0"/>
            </a:endParaRPr>
          </a:p>
          <a:p>
            <a:r>
              <a:rPr lang="pl-PL" altLang="pl-PL" dirty="0">
                <a:latin typeface="Cambria" pitchFamily="18" charset="0"/>
                <a:ea typeface="Cambria" pitchFamily="18" charset="0"/>
              </a:rPr>
              <a:t> </a:t>
            </a:r>
          </a:p>
          <a:p>
            <a:r>
              <a:rPr lang="pl-PL" altLang="pl-PL" dirty="0" smtClean="0"/>
              <a:t>→ P</a:t>
            </a:r>
            <a:r>
              <a:rPr lang="pl-PL" altLang="pl-PL" dirty="0" smtClean="0">
                <a:latin typeface="Cambria" pitchFamily="18" charset="0"/>
                <a:ea typeface="Cambria" pitchFamily="18" charset="0"/>
              </a:rPr>
              <a:t>rofilaktyka </a:t>
            </a:r>
            <a:r>
              <a:rPr lang="pl-PL" altLang="pl-PL" dirty="0">
                <a:latin typeface="Cambria" pitchFamily="18" charset="0"/>
                <a:ea typeface="Cambria" pitchFamily="18" charset="0"/>
              </a:rPr>
              <a:t>- kształtowanie postaw </a:t>
            </a:r>
            <a:r>
              <a:rPr lang="pl-PL" altLang="pl-PL" dirty="0" smtClean="0">
                <a:latin typeface="Cambria" pitchFamily="18" charset="0"/>
                <a:ea typeface="Cambria" pitchFamily="18" charset="0"/>
              </a:rPr>
              <a:t>prozdrowotnych, doskonalenie </a:t>
            </a:r>
          </a:p>
          <a:p>
            <a:r>
              <a:rPr lang="pl-PL" altLang="pl-PL" dirty="0" smtClean="0">
                <a:latin typeface="Cambria" pitchFamily="18" charset="0"/>
                <a:ea typeface="Cambria" pitchFamily="18" charset="0"/>
              </a:rPr>
              <a:t>     indywidualnych kompetencji (szkolenia, turnusy antystresowe).</a:t>
            </a:r>
          </a:p>
          <a:p>
            <a:endParaRPr lang="pl-PL" altLang="pl-PL" dirty="0" smtClean="0">
              <a:latin typeface="Cambria" pitchFamily="18" charset="0"/>
              <a:ea typeface="Cambria" pitchFamily="18" charset="0"/>
            </a:endParaRPr>
          </a:p>
          <a:p>
            <a:r>
              <a:rPr lang="pl-PL" altLang="pl-PL" dirty="0" smtClean="0"/>
              <a:t>→ </a:t>
            </a:r>
            <a:r>
              <a:rPr lang="pl-PL" altLang="pl-PL" dirty="0" smtClean="0">
                <a:latin typeface="Cambria" pitchFamily="18" charset="0"/>
                <a:ea typeface="Cambria" pitchFamily="18" charset="0"/>
              </a:rPr>
              <a:t>Inne…</a:t>
            </a:r>
          </a:p>
          <a:p>
            <a:endParaRPr lang="pl-PL" dirty="0" smtClean="0">
              <a:latin typeface="Cambria" pitchFamily="18" charset="0"/>
              <a:ea typeface="Cambria" pitchFamily="18" charset="0"/>
            </a:endParaRPr>
          </a:p>
          <a:p>
            <a:endParaRPr lang="pl-PL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3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C1F36C07-F025-4C4A-8AE8-31D107B50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81A5C21A-D5FC-ED4C-87AC-95F15C736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58" y="1000108"/>
            <a:ext cx="8786842" cy="51260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l-PL" sz="2800" b="1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  <a:p>
            <a:pPr marL="0" indent="0">
              <a:buNone/>
            </a:pPr>
            <a:r>
              <a:rPr lang="pl-PL" sz="28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POSTWENCJA</a:t>
            </a:r>
            <a:r>
              <a:rPr lang="pl-PL" sz="2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</a:p>
          <a:p>
            <a:pPr marL="0" indent="0">
              <a:buNone/>
            </a:pPr>
            <a:r>
              <a:rPr lang="pl-PL" sz="2000" dirty="0" smtClean="0">
                <a:latin typeface="Cambria" pitchFamily="18" charset="0"/>
                <a:ea typeface="Cambria" pitchFamily="18" charset="0"/>
              </a:rPr>
              <a:t>To działania </a:t>
            </a:r>
            <a:r>
              <a:rPr lang="pl-PL" sz="2000" dirty="0">
                <a:latin typeface="Cambria" pitchFamily="18" charset="0"/>
                <a:ea typeface="Cambria" pitchFamily="18" charset="0"/>
              </a:rPr>
              <a:t>po incydencie, </a:t>
            </a:r>
            <a:r>
              <a:rPr lang="pl-PL" sz="2000" dirty="0" smtClean="0">
                <a:latin typeface="Cambria" pitchFamily="18" charset="0"/>
                <a:ea typeface="Cambria" pitchFamily="18" charset="0"/>
              </a:rPr>
              <a:t>których  </a:t>
            </a:r>
            <a:r>
              <a:rPr lang="pl-PL" sz="2000" dirty="0">
                <a:latin typeface="Cambria" pitchFamily="18" charset="0"/>
                <a:ea typeface="Cambria" pitchFamily="18" charset="0"/>
              </a:rPr>
              <a:t>celem jest </a:t>
            </a:r>
            <a:r>
              <a:rPr lang="pl-PL" sz="2000" b="1" dirty="0">
                <a:latin typeface="Cambria" pitchFamily="18" charset="0"/>
                <a:ea typeface="Cambria" pitchFamily="18" charset="0"/>
              </a:rPr>
              <a:t>wspieranie i pomoc </a:t>
            </a:r>
            <a:r>
              <a:rPr lang="pl-PL" sz="2000" dirty="0">
                <a:latin typeface="Cambria" pitchFamily="18" charset="0"/>
                <a:ea typeface="Cambria" pitchFamily="18" charset="0"/>
              </a:rPr>
              <a:t>osobom, które straciły kogoś bliskiego w wyniku samobójstwa</a:t>
            </a:r>
            <a:r>
              <a:rPr lang="pl-PL" sz="2000" dirty="0" smtClean="0">
                <a:latin typeface="Cambria" pitchFamily="18" charset="0"/>
                <a:ea typeface="Cambria" pitchFamily="18" charset="0"/>
              </a:rPr>
              <a:t>.</a:t>
            </a:r>
            <a:endParaRPr lang="pl-PL" sz="2000" dirty="0">
              <a:latin typeface="Cambria" pitchFamily="18" charset="0"/>
              <a:ea typeface="Cambria" pitchFamily="18" charset="0"/>
            </a:endParaRPr>
          </a:p>
          <a:p>
            <a:pPr marL="0" indent="0">
              <a:buNone/>
            </a:pPr>
            <a:endParaRPr lang="pl-PL" sz="1600" dirty="0">
              <a:latin typeface="Cambria" pitchFamily="18" charset="0"/>
              <a:ea typeface="Cambria" pitchFamily="18" charset="0"/>
            </a:endParaRPr>
          </a:p>
          <a:p>
            <a:pPr>
              <a:buClr>
                <a:srgbClr val="002060"/>
              </a:buClr>
              <a:buFont typeface="+mj-lt"/>
              <a:buAutoNum type="arabicPeriod"/>
            </a:pPr>
            <a:r>
              <a:rPr lang="pl-PL" sz="1800" dirty="0" smtClean="0">
                <a:latin typeface="Cambria" pitchFamily="18" charset="0"/>
                <a:ea typeface="Cambria" pitchFamily="18" charset="0"/>
              </a:rPr>
              <a:t> Udrażnia </a:t>
            </a:r>
            <a:r>
              <a:rPr lang="pl-PL" sz="1800" dirty="0">
                <a:latin typeface="Cambria" pitchFamily="18" charset="0"/>
                <a:ea typeface="Cambria" pitchFamily="18" charset="0"/>
              </a:rPr>
              <a:t>komunikację między osobami </a:t>
            </a:r>
            <a:r>
              <a:rPr lang="pl-PL" sz="1800" dirty="0" smtClean="0">
                <a:latin typeface="Cambria" pitchFamily="18" charset="0"/>
                <a:ea typeface="Cambria" pitchFamily="18" charset="0"/>
              </a:rPr>
              <a:t>dotkniętymi zdarzeniem.</a:t>
            </a:r>
            <a:endParaRPr lang="pl-PL" sz="1800" dirty="0">
              <a:latin typeface="Cambria" pitchFamily="18" charset="0"/>
              <a:ea typeface="Cambria" pitchFamily="18" charset="0"/>
            </a:endParaRPr>
          </a:p>
          <a:p>
            <a:pPr>
              <a:buClr>
                <a:srgbClr val="002060"/>
              </a:buClr>
              <a:buFont typeface="+mj-lt"/>
              <a:buAutoNum type="arabicPeriod"/>
            </a:pPr>
            <a:r>
              <a:rPr lang="pl-PL" sz="1800" dirty="0" smtClean="0">
                <a:latin typeface="Cambria" pitchFamily="18" charset="0"/>
                <a:ea typeface="Cambria" pitchFamily="18" charset="0"/>
              </a:rPr>
              <a:t> Normalizuje </a:t>
            </a:r>
            <a:r>
              <a:rPr lang="pl-PL" sz="1800" dirty="0">
                <a:latin typeface="Cambria" pitchFamily="18" charset="0"/>
                <a:ea typeface="Cambria" pitchFamily="18" charset="0"/>
              </a:rPr>
              <a:t>reakcje </a:t>
            </a:r>
            <a:r>
              <a:rPr lang="pl-PL" sz="1800" dirty="0" smtClean="0">
                <a:latin typeface="Cambria" pitchFamily="18" charset="0"/>
                <a:ea typeface="Cambria" pitchFamily="18" charset="0"/>
              </a:rPr>
              <a:t> na </a:t>
            </a:r>
            <a:r>
              <a:rPr lang="pl-PL" sz="1800" dirty="0">
                <a:latin typeface="Cambria" pitchFamily="18" charset="0"/>
                <a:ea typeface="Cambria" pitchFamily="18" charset="0"/>
              </a:rPr>
              <a:t>nietypowe </a:t>
            </a:r>
            <a:r>
              <a:rPr lang="pl-PL" sz="1800" dirty="0" smtClean="0">
                <a:latin typeface="Cambria" pitchFamily="18" charset="0"/>
                <a:ea typeface="Cambria" pitchFamily="18" charset="0"/>
              </a:rPr>
              <a:t>okoliczności.</a:t>
            </a:r>
          </a:p>
          <a:p>
            <a:pPr>
              <a:buClr>
                <a:srgbClr val="002060"/>
              </a:buClr>
              <a:buFont typeface="+mj-lt"/>
              <a:buAutoNum type="arabicPeriod"/>
            </a:pPr>
            <a:r>
              <a:rPr lang="pl-PL" sz="1800" dirty="0" smtClean="0">
                <a:latin typeface="Cambria" pitchFamily="18" charset="0"/>
                <a:ea typeface="Cambria" pitchFamily="18" charset="0"/>
              </a:rPr>
              <a:t> Mobilizuje </a:t>
            </a:r>
            <a:r>
              <a:rPr lang="pl-PL" sz="1800" dirty="0">
                <a:latin typeface="Cambria" pitchFamily="18" charset="0"/>
                <a:ea typeface="Cambria" pitchFamily="18" charset="0"/>
              </a:rPr>
              <a:t>do wzajemnego wspierania się</a:t>
            </a:r>
            <a:r>
              <a:rPr lang="pl-PL" sz="1800" dirty="0" smtClean="0">
                <a:latin typeface="Cambria" pitchFamily="18" charset="0"/>
                <a:ea typeface="Cambria" pitchFamily="18" charset="0"/>
              </a:rPr>
              <a:t>.</a:t>
            </a:r>
          </a:p>
          <a:p>
            <a:pPr>
              <a:buFont typeface="+mj-lt"/>
              <a:buAutoNum type="arabicPeriod"/>
            </a:pPr>
            <a:endParaRPr lang="pl-PL" sz="1600" dirty="0" smtClean="0">
              <a:latin typeface="Cambria" pitchFamily="18" charset="0"/>
              <a:ea typeface="Cambria" pitchFamily="18" charset="0"/>
            </a:endParaRPr>
          </a:p>
          <a:p>
            <a:pPr>
              <a:buClr>
                <a:srgbClr val="002060"/>
              </a:buClr>
            </a:pPr>
            <a:r>
              <a:rPr lang="pl-PL" sz="2000" dirty="0" smtClean="0">
                <a:latin typeface="Cambria" pitchFamily="18" charset="0"/>
                <a:ea typeface="Cambria" pitchFamily="18" charset="0"/>
              </a:rPr>
              <a:t>Informacje przekazujemy na forum grupy .</a:t>
            </a:r>
          </a:p>
          <a:p>
            <a:pPr>
              <a:buClr>
                <a:srgbClr val="002060"/>
              </a:buClr>
            </a:pPr>
            <a:r>
              <a:rPr lang="pl-PL" sz="2000" dirty="0" smtClean="0">
                <a:latin typeface="Cambria" pitchFamily="18" charset="0"/>
                <a:ea typeface="Cambria" pitchFamily="18" charset="0"/>
              </a:rPr>
              <a:t>Komunikat ograniczamy do minimum – nie opisujemy metody, miejsca, podkreślamy, że jest to skutek interakcji wielu czynników, a nie ,,sposób radzenia sobie” z problemami osobistymi.</a:t>
            </a:r>
          </a:p>
          <a:p>
            <a:pPr>
              <a:buClr>
                <a:srgbClr val="002060"/>
              </a:buClr>
            </a:pPr>
            <a:r>
              <a:rPr lang="pl-PL" sz="2000" dirty="0" smtClean="0">
                <a:latin typeface="Cambria" pitchFamily="18" charset="0"/>
                <a:ea typeface="Cambria" pitchFamily="18" charset="0"/>
              </a:rPr>
              <a:t>Jak najmniej mówimy o zmarłym – nacisk na przeżywanie i pomoc, </a:t>
            </a:r>
            <a:br>
              <a:rPr lang="pl-PL" sz="2000" dirty="0" smtClean="0">
                <a:latin typeface="Cambria" pitchFamily="18" charset="0"/>
                <a:ea typeface="Cambria" pitchFamily="18" charset="0"/>
              </a:rPr>
            </a:br>
            <a:r>
              <a:rPr lang="pl-PL" sz="2000" dirty="0" smtClean="0">
                <a:latin typeface="Cambria" pitchFamily="18" charset="0"/>
                <a:ea typeface="Cambria" pitchFamily="18" charset="0"/>
              </a:rPr>
              <a:t>plan kryzysowy na przyszłość.</a:t>
            </a:r>
          </a:p>
          <a:p>
            <a:pPr>
              <a:buClr>
                <a:srgbClr val="002060"/>
              </a:buClr>
              <a:buNone/>
            </a:pPr>
            <a:endParaRPr lang="pl-PL" sz="1600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93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72CFAA4-FB08-C946-BB84-D78C41B04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28670"/>
            <a:ext cx="8686800" cy="785818"/>
          </a:xfrm>
        </p:spPr>
        <p:txBody>
          <a:bodyPr>
            <a:normAutofit/>
          </a:bodyPr>
          <a:lstStyle/>
          <a:p>
            <a:pPr algn="l"/>
            <a:r>
              <a:rPr lang="pl-PL" sz="2800" b="1" dirty="0" smtClean="0">
                <a:solidFill>
                  <a:srgbClr val="002060"/>
                </a:solidFill>
              </a:rPr>
              <a:t>Informowanie o samobójczej śmierci</a:t>
            </a:r>
            <a:endParaRPr lang="pl-PL" sz="2800" b="1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A678299-C188-BD45-9F3B-8A5ABC1B7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58" y="1643050"/>
            <a:ext cx="8501122" cy="4725998"/>
          </a:xfrm>
        </p:spPr>
        <p:txBody>
          <a:bodyPr>
            <a:normAutofit/>
          </a:bodyPr>
          <a:lstStyle/>
          <a:p>
            <a:pPr algn="just"/>
            <a:r>
              <a:rPr lang="pl-PL" sz="1800" i="1" dirty="0" smtClean="0">
                <a:latin typeface="Cambria" pitchFamily="18" charset="0"/>
                <a:ea typeface="Cambria" pitchFamily="18" charset="0"/>
              </a:rPr>
              <a:t>Mam </a:t>
            </a:r>
            <a:r>
              <a:rPr lang="pl-PL" sz="1800" i="1" dirty="0">
                <a:latin typeface="Cambria" pitchFamily="18" charset="0"/>
                <a:ea typeface="Cambria" pitchFamily="18" charset="0"/>
              </a:rPr>
              <a:t>do p</a:t>
            </a:r>
            <a:r>
              <a:rPr lang="pl-PL" sz="1800" i="1" dirty="0" smtClean="0">
                <a:latin typeface="Cambria" pitchFamily="18" charset="0"/>
                <a:ea typeface="Cambria" pitchFamily="18" charset="0"/>
              </a:rPr>
              <a:t>rzekazania smutną </a:t>
            </a:r>
            <a:r>
              <a:rPr lang="pl-PL" sz="1800" i="1" dirty="0">
                <a:latin typeface="Cambria" pitchFamily="18" charset="0"/>
                <a:ea typeface="Cambria" pitchFamily="18" charset="0"/>
              </a:rPr>
              <a:t>wiadomość, która </a:t>
            </a:r>
            <a:r>
              <a:rPr lang="pl-PL" sz="1800" i="1" dirty="0" smtClean="0">
                <a:latin typeface="Cambria" pitchFamily="18" charset="0"/>
                <a:ea typeface="Cambria" pitchFamily="18" charset="0"/>
              </a:rPr>
              <a:t>jest </a:t>
            </a:r>
            <a:r>
              <a:rPr lang="pl-PL" sz="1800" i="1" dirty="0">
                <a:latin typeface="Cambria" pitchFamily="18" charset="0"/>
                <a:ea typeface="Cambria" pitchFamily="18" charset="0"/>
              </a:rPr>
              <a:t>trudna do zrozumienia. </a:t>
            </a:r>
            <a:endParaRPr lang="pl-PL" sz="1800" i="1" dirty="0" smtClean="0">
              <a:latin typeface="Cambria" pitchFamily="18" charset="0"/>
              <a:ea typeface="Cambria" pitchFamily="18" charset="0"/>
            </a:endParaRPr>
          </a:p>
          <a:p>
            <a:pPr algn="just">
              <a:buNone/>
            </a:pPr>
            <a:r>
              <a:rPr lang="pl-PL" sz="1800" i="1" dirty="0" smtClean="0">
                <a:latin typeface="Cambria" pitchFamily="18" charset="0"/>
                <a:ea typeface="Cambria" pitchFamily="18" charset="0"/>
              </a:rPr>
              <a:t>      (</a:t>
            </a:r>
            <a:r>
              <a:rPr lang="pl-PL" sz="1800" i="1" dirty="0">
                <a:latin typeface="Cambria" pitchFamily="18" charset="0"/>
                <a:ea typeface="Cambria" pitchFamily="18" charset="0"/>
              </a:rPr>
              <a:t>Imię i nazwisko osoby) nie żyje. </a:t>
            </a:r>
            <a:r>
              <a:rPr lang="pl-PL" sz="1800" i="1" dirty="0" smtClean="0">
                <a:latin typeface="Cambria" pitchFamily="18" charset="0"/>
                <a:ea typeface="Cambria" pitchFamily="18" charset="0"/>
              </a:rPr>
              <a:t>Przyczyną </a:t>
            </a:r>
            <a:r>
              <a:rPr lang="pl-PL" sz="1800" i="1" dirty="0">
                <a:latin typeface="Cambria" pitchFamily="18" charset="0"/>
                <a:ea typeface="Cambria" pitchFamily="18" charset="0"/>
              </a:rPr>
              <a:t>śmierci było samobójstwo.</a:t>
            </a:r>
          </a:p>
          <a:p>
            <a:pPr algn="just"/>
            <a:r>
              <a:rPr lang="pl-PL" sz="1800" i="1" dirty="0">
                <a:latin typeface="Cambria" pitchFamily="18" charset="0"/>
                <a:ea typeface="Cambria" pitchFamily="18" charset="0"/>
              </a:rPr>
              <a:t>W tej sytuacji możemy czuć się zszokowani, zdezorientowani, czuć różne inne emocje: strach, żal, smutek, bezradność czy złość…</a:t>
            </a:r>
          </a:p>
          <a:p>
            <a:pPr marL="0" indent="0" algn="just">
              <a:buNone/>
            </a:pPr>
            <a:r>
              <a:rPr lang="pl-PL" sz="1800" i="1" dirty="0">
                <a:latin typeface="Cambria" pitchFamily="18" charset="0"/>
                <a:ea typeface="Cambria" pitchFamily="18" charset="0"/>
              </a:rPr>
              <a:t>    </a:t>
            </a:r>
            <a:r>
              <a:rPr lang="pl-PL" sz="1800" i="1" dirty="0" smtClean="0">
                <a:latin typeface="Cambria" pitchFamily="18" charset="0"/>
                <a:ea typeface="Cambria" pitchFamily="18" charset="0"/>
              </a:rPr>
              <a:t>   Wszystkie te emocje są naturalne i normalne w tej sytuacji.</a:t>
            </a:r>
            <a:endParaRPr lang="pl-PL" sz="1800" i="1" dirty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pl-PL" sz="1800" i="1" dirty="0">
                <a:latin typeface="Cambria" pitchFamily="18" charset="0"/>
                <a:ea typeface="Cambria" pitchFamily="18" charset="0"/>
              </a:rPr>
              <a:t>Kiedy ktoś odbiera sobie życie możemy mieć wiele </a:t>
            </a:r>
            <a:r>
              <a:rPr lang="pl-PL" sz="1800" i="1" dirty="0" smtClean="0">
                <a:latin typeface="Cambria" pitchFamily="18" charset="0"/>
                <a:ea typeface="Cambria" pitchFamily="18" charset="0"/>
              </a:rPr>
              <a:t>pytań. Na </a:t>
            </a:r>
            <a:r>
              <a:rPr lang="pl-PL" sz="1800" i="1" dirty="0">
                <a:latin typeface="Cambria" pitchFamily="18" charset="0"/>
                <a:ea typeface="Cambria" pitchFamily="18" charset="0"/>
              </a:rPr>
              <a:t>wiele z nich nigdy nie poznamy odpowiedzi</a:t>
            </a:r>
            <a:r>
              <a:rPr lang="pl-PL" sz="1800" i="1" dirty="0" smtClean="0">
                <a:latin typeface="Cambria" pitchFamily="18" charset="0"/>
                <a:ea typeface="Cambria" pitchFamily="18" charset="0"/>
              </a:rPr>
              <a:t>.</a:t>
            </a:r>
          </a:p>
          <a:p>
            <a:pPr algn="just"/>
            <a:r>
              <a:rPr lang="pl-PL" sz="1800" i="1" dirty="0" smtClean="0">
                <a:latin typeface="Cambria" pitchFamily="18" charset="0"/>
                <a:ea typeface="Cambria" pitchFamily="18" charset="0"/>
              </a:rPr>
              <a:t>Samobójstwo to skomplikowane zdarzenie , które nie ma jednej przyczyny. Ma wiele różnych przyczyn. W wielu przypadkach dochodzi do samobójstwa wtedy, gdy trudno jest komuś jasno myśleć i odczuwać w zdrowy sposób z wielu różnych powodów. I wtedy ta osoba popełnia </a:t>
            </a:r>
            <a:r>
              <a:rPr lang="pl-PL" sz="1800" b="1" i="1" dirty="0" smtClean="0">
                <a:latin typeface="Cambria" pitchFamily="18" charset="0"/>
                <a:ea typeface="Cambria" pitchFamily="18" charset="0"/>
              </a:rPr>
              <a:t>wielki i nieodwracany błąd </a:t>
            </a:r>
            <a:r>
              <a:rPr lang="pl-PL" sz="1800" i="1" dirty="0" smtClean="0">
                <a:latin typeface="Cambria" pitchFamily="18" charset="0"/>
                <a:ea typeface="Cambria" pitchFamily="18" charset="0"/>
              </a:rPr>
              <a:t>– odbiera sobie życie.</a:t>
            </a:r>
          </a:p>
          <a:p>
            <a:pPr algn="just"/>
            <a:r>
              <a:rPr lang="pl-PL" sz="1800" i="1" dirty="0" smtClean="0">
                <a:latin typeface="Cambria" pitchFamily="18" charset="0"/>
                <a:ea typeface="Cambria" pitchFamily="18" charset="0"/>
              </a:rPr>
              <a:t>Teraz jeśli macie taka potrzebę możecie podzielić się tym, co myślicie i czujecie…</a:t>
            </a:r>
          </a:p>
          <a:p>
            <a:pPr algn="just"/>
            <a:r>
              <a:rPr lang="pl-PL" sz="1800" i="1" dirty="0" smtClean="0">
                <a:latin typeface="Cambria" pitchFamily="18" charset="0"/>
                <a:ea typeface="Cambria" pitchFamily="18" charset="0"/>
              </a:rPr>
              <a:t>Ważnym jest, abyście wiedzieli i pamiętali, że poszukiwanie pomocy u innych w chwilach gorszego samopoczucia jest oznaką siły, a nie słabości.</a:t>
            </a:r>
            <a:endParaRPr lang="pl-PL" sz="1800" i="1" dirty="0">
              <a:latin typeface="Cambria" pitchFamily="18" charset="0"/>
              <a:ea typeface="Cambria" pitchFamily="18" charset="0"/>
            </a:endParaRPr>
          </a:p>
          <a:p>
            <a:pPr marL="0" indent="0">
              <a:buNone/>
            </a:pP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172504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47E797A-4F74-FC43-B132-728F7614D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20" y="928670"/>
            <a:ext cx="8462744" cy="500066"/>
          </a:xfrm>
        </p:spPr>
        <p:txBody>
          <a:bodyPr>
            <a:noAutofit/>
          </a:bodyPr>
          <a:lstStyle/>
          <a:p>
            <a:pPr algn="l"/>
            <a:r>
              <a:rPr lang="pl-PL" sz="2800" b="1" dirty="0" smtClean="0">
                <a:solidFill>
                  <a:srgbClr val="002060"/>
                </a:solidFill>
              </a:rPr>
              <a:t>Pomoc rodzinie </a:t>
            </a:r>
            <a:endParaRPr lang="pl-PL" sz="2800" b="1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C1E86A8-10A0-C649-A2FE-CEE220876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34" y="1571612"/>
            <a:ext cx="8215370" cy="492922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sz="1800" b="1" i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W rozmowie z rodzicem…</a:t>
            </a:r>
            <a:endParaRPr lang="pl-PL" sz="1800" i="1" dirty="0" smtClean="0">
              <a:latin typeface="Cambria" pitchFamily="18" charset="0"/>
              <a:ea typeface="Cambria" pitchFamily="18" charset="0"/>
            </a:endParaRPr>
          </a:p>
          <a:p>
            <a:pPr algn="just">
              <a:buNone/>
            </a:pPr>
            <a:r>
              <a:rPr lang="pl-PL" sz="1800" i="1" dirty="0" smtClean="0">
                <a:latin typeface="Cambria" pitchFamily="18" charset="0"/>
                <a:ea typeface="Cambria" pitchFamily="18" charset="0"/>
              </a:rPr>
              <a:t>Wiem</a:t>
            </a:r>
            <a:r>
              <a:rPr lang="pl-PL" sz="1800" i="1" dirty="0">
                <a:latin typeface="Cambria" pitchFamily="18" charset="0"/>
                <a:ea typeface="Cambria" pitchFamily="18" charset="0"/>
              </a:rPr>
              <a:t>, </a:t>
            </a:r>
            <a:r>
              <a:rPr lang="pl-PL" sz="1800" i="1" dirty="0" smtClean="0">
                <a:latin typeface="Cambria" pitchFamily="18" charset="0"/>
                <a:ea typeface="Cambria" pitchFamily="18" charset="0"/>
              </a:rPr>
              <a:t>że </a:t>
            </a:r>
            <a:r>
              <a:rPr lang="pl-PL" sz="1800" i="1" dirty="0">
                <a:latin typeface="Cambria" pitchFamily="18" charset="0"/>
                <a:ea typeface="Cambria" pitchFamily="18" charset="0"/>
              </a:rPr>
              <a:t>Pani syn/córka </a:t>
            </a:r>
            <a:r>
              <a:rPr lang="pl-PL" sz="1800" i="1" dirty="0" smtClean="0">
                <a:latin typeface="Cambria" pitchFamily="18" charset="0"/>
                <a:ea typeface="Cambria" pitchFamily="18" charset="0"/>
              </a:rPr>
              <a:t>odebrał (-a</a:t>
            </a:r>
            <a:r>
              <a:rPr lang="pl-PL" sz="1800" i="1" dirty="0">
                <a:latin typeface="Cambria" pitchFamily="18" charset="0"/>
                <a:ea typeface="Cambria" pitchFamily="18" charset="0"/>
              </a:rPr>
              <a:t>) sobie życie. Porozmawiajmy </a:t>
            </a:r>
            <a:r>
              <a:rPr lang="pl-PL" sz="1800" i="1" dirty="0" smtClean="0">
                <a:latin typeface="Cambria" pitchFamily="18" charset="0"/>
                <a:ea typeface="Cambria" pitchFamily="18" charset="0"/>
              </a:rPr>
              <a:t>o tym, proszę… </a:t>
            </a:r>
          </a:p>
          <a:p>
            <a:pPr algn="just">
              <a:buNone/>
            </a:pPr>
            <a:r>
              <a:rPr lang="pl-PL" sz="1800" i="1" dirty="0" smtClean="0">
                <a:latin typeface="Cambria" pitchFamily="18" charset="0"/>
                <a:ea typeface="Cambria" pitchFamily="18" charset="0"/>
              </a:rPr>
              <a:t>Proszę opowiedzieć, co </a:t>
            </a:r>
            <a:r>
              <a:rPr lang="pl-PL" sz="1800" i="1" dirty="0">
                <a:latin typeface="Cambria" pitchFamily="18" charset="0"/>
                <a:ea typeface="Cambria" pitchFamily="18" charset="0"/>
              </a:rPr>
              <a:t>się dokładnie wydarzyło </a:t>
            </a:r>
            <a:r>
              <a:rPr lang="pl-PL" sz="1800" i="1" dirty="0" smtClean="0">
                <a:latin typeface="Cambria" pitchFamily="18" charset="0"/>
                <a:ea typeface="Cambria" pitchFamily="18" charset="0"/>
              </a:rPr>
              <a:t>się tamtego </a:t>
            </a:r>
            <a:r>
              <a:rPr lang="pl-PL" sz="1800" i="1" dirty="0">
                <a:latin typeface="Cambria" pitchFamily="18" charset="0"/>
                <a:ea typeface="Cambria" pitchFamily="18" charset="0"/>
              </a:rPr>
              <a:t>dnia</a:t>
            </a:r>
            <a:r>
              <a:rPr lang="pl-PL" sz="1800" i="1" dirty="0" smtClean="0">
                <a:latin typeface="Cambria" pitchFamily="18" charset="0"/>
                <a:ea typeface="Cambria" pitchFamily="18" charset="0"/>
              </a:rPr>
              <a:t>…</a:t>
            </a:r>
          </a:p>
          <a:p>
            <a:pPr algn="just">
              <a:buNone/>
            </a:pPr>
            <a:endParaRPr lang="pl-PL" sz="1800" dirty="0" smtClean="0">
              <a:latin typeface="Cambria" pitchFamily="18" charset="0"/>
              <a:ea typeface="Cambria" pitchFamily="18" charset="0"/>
            </a:endParaRPr>
          </a:p>
          <a:p>
            <a:pPr marL="0" indent="0" algn="just">
              <a:buNone/>
            </a:pPr>
            <a:r>
              <a:rPr lang="pl-PL" sz="1800" b="1" i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W rozmowie z rodzeństwem…</a:t>
            </a:r>
          </a:p>
          <a:p>
            <a:pPr marL="0" indent="0" algn="just">
              <a:buNone/>
            </a:pPr>
            <a:r>
              <a:rPr lang="pl-PL" sz="1800" i="1" dirty="0" smtClean="0">
                <a:latin typeface="Cambria" pitchFamily="18" charset="0"/>
                <a:ea typeface="Cambria" pitchFamily="18" charset="0"/>
              </a:rPr>
              <a:t>To, że brat popełnił samobójstwo nie jest niczyją winą, chociaż możesz myśleć, </a:t>
            </a:r>
            <a:br>
              <a:rPr lang="pl-PL" sz="1800" i="1" dirty="0" smtClean="0">
                <a:latin typeface="Cambria" pitchFamily="18" charset="0"/>
                <a:ea typeface="Cambria" pitchFamily="18" charset="0"/>
              </a:rPr>
            </a:br>
            <a:r>
              <a:rPr lang="pl-PL" sz="1800" i="1" dirty="0" smtClean="0">
                <a:latin typeface="Cambria" pitchFamily="18" charset="0"/>
                <a:ea typeface="Cambria" pitchFamily="18" charset="0"/>
              </a:rPr>
              <a:t>że w porę nie zareagowałeś, nie pomogłeś…</a:t>
            </a:r>
          </a:p>
          <a:p>
            <a:pPr marL="0" indent="0" algn="just">
              <a:buNone/>
            </a:pPr>
            <a:r>
              <a:rPr lang="pl-PL" sz="1800" i="1" dirty="0" smtClean="0">
                <a:latin typeface="Cambria" pitchFamily="18" charset="0"/>
                <a:ea typeface="Cambria" pitchFamily="18" charset="0"/>
              </a:rPr>
              <a:t>Samobójstwo nie ma jednej przyczyny – nie jest nią kłótnia z kimś najbliższym…</a:t>
            </a:r>
          </a:p>
          <a:p>
            <a:pPr marL="0" indent="0" algn="just">
              <a:buNone/>
            </a:pPr>
            <a:r>
              <a:rPr lang="pl-PL" sz="1800" i="1" dirty="0" smtClean="0">
                <a:latin typeface="Cambria" pitchFamily="18" charset="0"/>
                <a:ea typeface="Cambria" pitchFamily="18" charset="0"/>
              </a:rPr>
              <a:t>Czasami szukamy odpowiedzialności w sobie… łatwo znaleźć coś, co zrobiliśmy niewłaściwego, niemądrego. Nasze zachowanie nie tłumaczy jednak dlaczego ktoś odebrał sobie życie…</a:t>
            </a:r>
          </a:p>
          <a:p>
            <a:pPr marL="0" indent="0" algn="just">
              <a:buNone/>
            </a:pPr>
            <a:r>
              <a:rPr lang="pl-PL" sz="1800" i="1" dirty="0" smtClean="0">
                <a:latin typeface="Cambria" pitchFamily="18" charset="0"/>
                <a:ea typeface="Cambria" pitchFamily="18" charset="0"/>
              </a:rPr>
              <a:t>Osoba, która odbiera sobie życie, ma trudność z logicznym, jasnym, myśleniem            i odczuwaniem w zdrowy sposób. Najczęściej dzieje się tak z powodu problemów emocjonalnych lub psychicznych. Człowiek koncentruje się wtedy na tym, co jest trudne, ma uczucie bycia w potrzasku. Uważa, że nikt i nic nie może jej/jemu pomóc. Ma silne pragnienie, żeby to wszystko się skończyło.</a:t>
            </a:r>
          </a:p>
          <a:p>
            <a:pPr marL="0" indent="0" algn="just">
              <a:buNone/>
            </a:pPr>
            <a:endParaRPr lang="pl-PL" sz="1800" i="1" dirty="0" smtClean="0">
              <a:latin typeface="Cambria" pitchFamily="18" charset="0"/>
              <a:ea typeface="Cambria" pitchFamily="18" charset="0"/>
            </a:endParaRPr>
          </a:p>
          <a:p>
            <a:pPr algn="just"/>
            <a:endParaRPr lang="pl-PL" sz="1800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22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628560" y="1131030"/>
            <a:ext cx="7886430" cy="5155490"/>
          </a:xfrm>
        </p:spPr>
        <p:txBody>
          <a:bodyPr vert="horz" wrap="square" lIns="67500" tIns="33750" rIns="67500" bIns="33750" rtlCol="0" anchor="t">
            <a:noAutofit/>
          </a:bodyPr>
          <a:lstStyle/>
          <a:p>
            <a:pPr lvl="0" hangingPunct="1">
              <a:lnSpc>
                <a:spcPct val="90000"/>
              </a:lnSpc>
            </a:pPr>
            <a:endParaRPr lang="pl-PL" sz="1800" b="1" dirty="0">
              <a:solidFill>
                <a:srgbClr val="000000"/>
              </a:solidFill>
              <a:latin typeface="Calibri Light" pitchFamily="34"/>
            </a:endParaRP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type="body" idx="4294967295"/>
          </p:nvPr>
        </p:nvSpPr>
        <p:spPr>
          <a:xfrm>
            <a:off x="642910" y="1500174"/>
            <a:ext cx="7886430" cy="4275218"/>
          </a:xfrm>
        </p:spPr>
        <p:txBody>
          <a:bodyPr vert="horz" wrap="square" lIns="67500" tIns="33750" rIns="67500" bIns="3375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spcAft>
                <a:spcPts val="1063"/>
              </a:spcAft>
              <a:buNone/>
            </a:pPr>
            <a:r>
              <a:rPr lang="pl-PL" sz="28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TELEFONY/STRONY POMOCOWE</a:t>
            </a:r>
            <a:endParaRPr lang="pl-PL" sz="2800" b="1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r>
              <a:rPr lang="pl-PL" sz="2000" dirty="0" smtClean="0">
                <a:latin typeface="Cambria" pitchFamily="18" charset="0"/>
                <a:ea typeface="Cambria" pitchFamily="18" charset="0"/>
              </a:rPr>
              <a:t>TELEFON ZAUFANIA (dorośli) 116 123</a:t>
            </a:r>
          </a:p>
          <a:p>
            <a:r>
              <a:rPr lang="pl-PL" sz="2000" dirty="0" smtClean="0">
                <a:latin typeface="Cambria" pitchFamily="18" charset="0"/>
                <a:ea typeface="Cambria" pitchFamily="18" charset="0"/>
              </a:rPr>
              <a:t>TELEFON ZAUFANIA (dzieci i nastolatki) 116 111</a:t>
            </a:r>
          </a:p>
          <a:p>
            <a:r>
              <a:rPr lang="pl-PL" sz="2000" dirty="0" smtClean="0">
                <a:latin typeface="Cambria" pitchFamily="18" charset="0"/>
                <a:ea typeface="Cambria" pitchFamily="18" charset="0"/>
              </a:rPr>
              <a:t>LINIA WSPARCIA 800 70 22 </a:t>
            </a:r>
            <a:r>
              <a:rPr lang="pl-PL" sz="2000" dirty="0" err="1" smtClean="0">
                <a:latin typeface="Cambria" pitchFamily="18" charset="0"/>
                <a:ea typeface="Cambria" pitchFamily="18" charset="0"/>
              </a:rPr>
              <a:t>22</a:t>
            </a:r>
            <a:endParaRPr lang="pl-PL" sz="2000" dirty="0" smtClean="0">
              <a:latin typeface="Cambria" pitchFamily="18" charset="0"/>
              <a:ea typeface="Cambria" pitchFamily="18" charset="0"/>
            </a:endParaRPr>
          </a:p>
          <a:p>
            <a:r>
              <a:rPr lang="pl-PL" sz="2000" dirty="0" smtClean="0">
                <a:latin typeface="Cambria" pitchFamily="18" charset="0"/>
                <a:ea typeface="Cambria" pitchFamily="18" charset="0"/>
                <a:hlinkClick r:id="rId3"/>
              </a:rPr>
              <a:t>www.zwjr.pl</a:t>
            </a:r>
            <a:r>
              <a:rPr lang="pl-PL" sz="2000" dirty="0" smtClean="0">
                <a:latin typeface="Cambria" pitchFamily="18" charset="0"/>
                <a:ea typeface="Cambria" pitchFamily="18" charset="0"/>
              </a:rPr>
              <a:t> (Życie Warte Jest Rozmowy)</a:t>
            </a:r>
            <a:endParaRPr lang="pl-PL" sz="2000" dirty="0" smtClean="0">
              <a:latin typeface="Cambria" pitchFamily="18" charset="0"/>
              <a:ea typeface="Cambria" pitchFamily="18" charset="0"/>
            </a:endParaRPr>
          </a:p>
          <a:p>
            <a:r>
              <a:rPr lang="pl-PL" sz="2000" dirty="0" smtClean="0">
                <a:latin typeface="Cambria" pitchFamily="18" charset="0"/>
                <a:ea typeface="Cambria" pitchFamily="18" charset="0"/>
              </a:rPr>
              <a:t>Dajemy Dzieciom Siłę</a:t>
            </a:r>
          </a:p>
          <a:p>
            <a:r>
              <a:rPr lang="pl-PL" sz="2000" dirty="0" smtClean="0">
                <a:latin typeface="Cambria" pitchFamily="18" charset="0"/>
                <a:ea typeface="Cambria" pitchFamily="18" charset="0"/>
              </a:rPr>
              <a:t>Polskie Towarzystwo Suicydologiczne </a:t>
            </a:r>
            <a:r>
              <a:rPr lang="pl-PL" sz="1800" dirty="0" smtClean="0">
                <a:latin typeface="Cambria" pitchFamily="18" charset="0"/>
                <a:ea typeface="Cambria" pitchFamily="18" charset="0"/>
              </a:rPr>
              <a:t>(podręczniki w pdf)</a:t>
            </a:r>
          </a:p>
          <a:p>
            <a:endParaRPr lang="pl-PL" sz="1600" dirty="0" smtClean="0">
              <a:latin typeface="Cambria" pitchFamily="18" charset="0"/>
              <a:ea typeface="Cambria" pitchFamily="18" charset="0"/>
            </a:endParaRPr>
          </a:p>
          <a:p>
            <a:r>
              <a:rPr lang="pl-PL" sz="2000" dirty="0" smtClean="0">
                <a:latin typeface="Cambria" pitchFamily="18" charset="0"/>
                <a:ea typeface="Cambria" pitchFamily="18" charset="0"/>
              </a:rPr>
              <a:t>NAGLE SAMI 800 108 </a:t>
            </a:r>
            <a:r>
              <a:rPr lang="pl-PL" sz="2000" dirty="0" err="1" smtClean="0">
                <a:latin typeface="Cambria" pitchFamily="18" charset="0"/>
                <a:ea typeface="Cambria" pitchFamily="18" charset="0"/>
              </a:rPr>
              <a:t>108</a:t>
            </a:r>
            <a:endParaRPr lang="pl-PL" sz="2000" dirty="0" smtClean="0">
              <a:latin typeface="Cambria" pitchFamily="18" charset="0"/>
              <a:ea typeface="Cambria" pitchFamily="18" charset="0"/>
            </a:endParaRPr>
          </a:p>
          <a:p>
            <a:r>
              <a:rPr lang="pl-PL" sz="2000" dirty="0" smtClean="0">
                <a:latin typeface="Cambria" pitchFamily="18" charset="0"/>
                <a:ea typeface="Cambria" pitchFamily="18" charset="0"/>
              </a:rPr>
              <a:t>TUMBO LINIA 800 11 123 (dzieci, nastolatki, dorośli w różnych żałobach)</a:t>
            </a:r>
          </a:p>
          <a:p>
            <a:endParaRPr lang="pl-PL" sz="2000" b="1" dirty="0" smtClean="0">
              <a:latin typeface="Cambria" pitchFamily="18" charset="0"/>
              <a:ea typeface="Cambria" pitchFamily="18" charset="0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  <a:spcAft>
                <a:spcPts val="1063"/>
              </a:spcAft>
            </a:pPr>
            <a:endParaRPr lang="pl-PL" sz="1800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31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51520" y="1500174"/>
            <a:ext cx="8640960" cy="4268801"/>
          </a:xfrm>
        </p:spPr>
        <p:txBody>
          <a:bodyPr>
            <a:normAutofit/>
          </a:bodyPr>
          <a:lstStyle/>
          <a:p>
            <a:r>
              <a:rPr lang="pl-PL" altLang="pl-PL" sz="4400" dirty="0"/>
              <a:t> </a:t>
            </a:r>
            <a:r>
              <a:rPr lang="pl-PL" altLang="pl-PL" sz="4400" dirty="0" smtClean="0"/>
              <a:t>                      </a:t>
            </a:r>
            <a:r>
              <a:rPr lang="pl-PL" altLang="pl-PL" sz="2800" dirty="0" smtClean="0">
                <a:solidFill>
                  <a:srgbClr val="002060"/>
                </a:solidFill>
              </a:rPr>
              <a:t>Bibliografia:</a:t>
            </a:r>
            <a:r>
              <a:rPr lang="pl-PL" altLang="pl-PL" sz="3100" dirty="0"/>
              <a:t/>
            </a:r>
            <a:br>
              <a:rPr lang="pl-PL" altLang="pl-PL" sz="3100" dirty="0"/>
            </a:br>
            <a:r>
              <a:rPr lang="pl-PL" altLang="pl-PL" sz="2000" b="0" dirty="0" smtClean="0"/>
              <a:t>1. </a:t>
            </a:r>
            <a:r>
              <a:rPr lang="pl-PL" sz="2000" b="0" cap="none" dirty="0"/>
              <a:t>Bilikiewicz A., Strzyżewski W. (red.) – „Psychiatria”, PZWL, W – </a:t>
            </a:r>
            <a:r>
              <a:rPr lang="pl-PL" sz="2000" b="0" cap="none" dirty="0" err="1"/>
              <a:t>wa</a:t>
            </a:r>
            <a:r>
              <a:rPr lang="pl-PL" sz="2000" b="0" cap="none" dirty="0"/>
              <a:t> 1992 r</a:t>
            </a:r>
            <a:r>
              <a:rPr lang="pl-PL" sz="2000" b="0" cap="none" dirty="0" smtClean="0"/>
              <a:t>.</a:t>
            </a:r>
            <a:r>
              <a:rPr lang="pl-PL" altLang="pl-PL" sz="2000" b="0" dirty="0" smtClean="0"/>
              <a:t/>
            </a:r>
            <a:br>
              <a:rPr lang="pl-PL" altLang="pl-PL" sz="2000" b="0" dirty="0" smtClean="0"/>
            </a:br>
            <a:r>
              <a:rPr lang="pl-PL" altLang="pl-PL" sz="2000" b="0" dirty="0" smtClean="0"/>
              <a:t>2. </a:t>
            </a:r>
            <a:r>
              <a:rPr lang="pl-PL" altLang="pl-PL" sz="2000" b="0" cap="none" dirty="0" smtClean="0"/>
              <a:t>O </a:t>
            </a:r>
            <a:r>
              <a:rPr lang="pl-PL" altLang="pl-PL" sz="2000" b="0" cap="none" dirty="0"/>
              <a:t>C</a:t>
            </a:r>
            <a:r>
              <a:rPr lang="pl-PL" altLang="pl-PL" sz="2000" b="0" cap="none" dirty="0" smtClean="0"/>
              <a:t>onnor </a:t>
            </a:r>
            <a:r>
              <a:rPr lang="pl-PL" altLang="pl-PL" sz="2000" b="0" cap="none" dirty="0" err="1"/>
              <a:t>R</a:t>
            </a:r>
            <a:r>
              <a:rPr lang="pl-PL" altLang="pl-PL" sz="2000" b="0" cap="none" dirty="0" err="1" smtClean="0"/>
              <a:t>ory</a:t>
            </a:r>
            <a:r>
              <a:rPr lang="pl-PL" altLang="pl-PL" sz="2000" b="0" cap="none" dirty="0" smtClean="0"/>
              <a:t>, </a:t>
            </a:r>
            <a:r>
              <a:rPr lang="pl-PL" altLang="pl-PL" sz="2000" b="0" cap="none" dirty="0" err="1"/>
              <a:t>S</a:t>
            </a:r>
            <a:r>
              <a:rPr lang="pl-PL" altLang="pl-PL" sz="2000" b="0" cap="none" dirty="0" err="1" smtClean="0"/>
              <a:t>heehy</a:t>
            </a:r>
            <a:r>
              <a:rPr lang="pl-PL" altLang="pl-PL" sz="2000" b="0" cap="none" dirty="0" smtClean="0"/>
              <a:t> </a:t>
            </a:r>
            <a:r>
              <a:rPr lang="pl-PL" altLang="pl-PL" sz="2000" b="0" cap="none" dirty="0"/>
              <a:t>N</a:t>
            </a:r>
            <a:r>
              <a:rPr lang="pl-PL" altLang="pl-PL" sz="2000" b="0" cap="none" dirty="0" smtClean="0"/>
              <a:t>oel – „Zrozumieć samobójcę”, GWP, </a:t>
            </a:r>
            <a:r>
              <a:rPr lang="pl-PL" altLang="pl-PL" sz="2000" b="0" cap="none" dirty="0"/>
              <a:t>G</a:t>
            </a:r>
            <a:r>
              <a:rPr lang="pl-PL" altLang="pl-PL" sz="2000" b="0" cap="none" dirty="0" smtClean="0"/>
              <a:t>dańsk 2002</a:t>
            </a:r>
            <a:br>
              <a:rPr lang="pl-PL" altLang="pl-PL" sz="2000" b="0" cap="none" dirty="0" smtClean="0"/>
            </a:br>
            <a:r>
              <a:rPr lang="pl-PL" altLang="pl-PL" sz="2000" b="0" cap="none" dirty="0" smtClean="0"/>
              <a:t>3. </a:t>
            </a:r>
            <a:r>
              <a:rPr lang="pl-PL" altLang="pl-PL" sz="2000" b="0" cap="none" dirty="0" err="1" smtClean="0"/>
              <a:t>Stukan</a:t>
            </a:r>
            <a:r>
              <a:rPr lang="pl-PL" altLang="pl-PL" sz="2000" b="0" cap="none" dirty="0" smtClean="0"/>
              <a:t> J. – „Diagnoza ryzyka samobójstwa”, wyd. Prometeusz, </a:t>
            </a:r>
            <a:br>
              <a:rPr lang="pl-PL" altLang="pl-PL" sz="2000" b="0" cap="none" dirty="0" smtClean="0"/>
            </a:br>
            <a:r>
              <a:rPr lang="pl-PL" altLang="pl-PL" sz="2000" b="0" cap="none" dirty="0"/>
              <a:t> </a:t>
            </a:r>
            <a:r>
              <a:rPr lang="pl-PL" altLang="pl-PL" sz="2000" b="0" cap="none" dirty="0" smtClean="0"/>
              <a:t>   Opole 2008 r.</a:t>
            </a:r>
            <a:br>
              <a:rPr lang="pl-PL" altLang="pl-PL" sz="2000" b="0" cap="none" dirty="0" smtClean="0"/>
            </a:br>
            <a:r>
              <a:rPr lang="pl-PL" altLang="pl-PL" sz="2000" b="0" cap="none" dirty="0" smtClean="0"/>
              <a:t>4. </a:t>
            </a:r>
            <a:r>
              <a:rPr lang="pl-PL" sz="2000" b="0" cap="none" dirty="0" err="1" smtClean="0"/>
              <a:t>Prużyński</a:t>
            </a:r>
            <a:r>
              <a:rPr lang="pl-PL" sz="2000" b="0" cap="none" dirty="0" smtClean="0"/>
              <a:t> </a:t>
            </a:r>
            <a:r>
              <a:rPr lang="pl-PL" sz="2000" b="0" cap="none" dirty="0"/>
              <a:t>S. (red.) – „Leksykon psychiatrii”, PZWL, W – </a:t>
            </a:r>
            <a:r>
              <a:rPr lang="pl-PL" sz="2000" b="0" cap="none" dirty="0" err="1"/>
              <a:t>wa</a:t>
            </a:r>
            <a:r>
              <a:rPr lang="pl-PL" sz="2000" b="0" cap="none" dirty="0"/>
              <a:t> 1993 r</a:t>
            </a:r>
            <a:r>
              <a:rPr lang="pl-PL" sz="2000" b="0" cap="none" dirty="0" smtClean="0"/>
              <a:t>.</a:t>
            </a:r>
            <a:br>
              <a:rPr lang="pl-PL" sz="2000" b="0" cap="none" dirty="0" smtClean="0"/>
            </a:br>
            <a:r>
              <a:rPr lang="pl-PL" sz="2000" b="0" cap="none" dirty="0" smtClean="0"/>
              <a:t>5. Materiały ze studiów podyplomowych </a:t>
            </a:r>
            <a:r>
              <a:rPr lang="pl-PL" sz="2000" b="0" cap="none" dirty="0" err="1" smtClean="0"/>
              <a:t>podkom</a:t>
            </a:r>
            <a:r>
              <a:rPr lang="pl-PL" sz="2000" b="0" cap="none" dirty="0" smtClean="0"/>
              <a:t>. M. Wyrwickiej z </a:t>
            </a:r>
            <a:br>
              <a:rPr lang="pl-PL" sz="2000" b="0" cap="none" dirty="0" smtClean="0"/>
            </a:br>
            <a:r>
              <a:rPr lang="pl-PL" sz="2000" b="0" cap="none" dirty="0" smtClean="0"/>
              <a:t>    Sekcji Psychologów KWP w Bydgoszczy </a:t>
            </a:r>
            <a:r>
              <a:rPr lang="pl-PL" sz="1600" b="0" cap="none" dirty="0" smtClean="0"/>
              <a:t>(na podstawie wykładów M. </a:t>
            </a:r>
            <a:r>
              <a:rPr lang="pl-PL" sz="1600" b="0" cap="none" dirty="0" smtClean="0"/>
              <a:t>Łuby, Palmy).</a:t>
            </a:r>
            <a:r>
              <a:rPr lang="pl-PL" sz="1600" b="0" cap="none" dirty="0" smtClean="0"/>
              <a:t/>
            </a:r>
            <a:br>
              <a:rPr lang="pl-PL" sz="1600" b="0" cap="none" dirty="0" smtClean="0"/>
            </a:br>
            <a:r>
              <a:rPr lang="pl-PL" sz="1600" b="0" cap="none" dirty="0" smtClean="0"/>
              <a:t>6. </a:t>
            </a:r>
            <a:r>
              <a:rPr lang="pl-PL" sz="2000" b="0" cap="none" dirty="0" err="1" smtClean="0"/>
              <a:t>Wasserran</a:t>
            </a:r>
            <a:r>
              <a:rPr lang="pl-PL" sz="2000" b="0" cap="none" dirty="0" smtClean="0"/>
              <a:t> D.- ,,</a:t>
            </a:r>
            <a:r>
              <a:rPr lang="pl-PL" sz="2000" b="0" cap="none" dirty="0" err="1" smtClean="0"/>
              <a:t>Suicide</a:t>
            </a:r>
            <a:r>
              <a:rPr lang="pl-PL" sz="2000" b="0" cap="none" dirty="0" smtClean="0"/>
              <a:t> an </a:t>
            </a:r>
            <a:r>
              <a:rPr lang="pl-PL" sz="2000" b="0" cap="none" dirty="0" err="1" smtClean="0"/>
              <a:t>unnecessary</a:t>
            </a:r>
            <a:r>
              <a:rPr lang="pl-PL" sz="2000" b="0" cap="none" dirty="0" smtClean="0"/>
              <a:t> </a:t>
            </a:r>
            <a:r>
              <a:rPr lang="pl-PL" sz="2000" b="0" cap="none" dirty="0" err="1" smtClean="0"/>
              <a:t>death</a:t>
            </a:r>
            <a:r>
              <a:rPr lang="pl-PL" sz="2000" b="0" cap="none" dirty="0" smtClean="0"/>
              <a:t>”, London: Martin </a:t>
            </a:r>
            <a:r>
              <a:rPr lang="pl-PL" sz="2000" b="0" cap="none" dirty="0" err="1" smtClean="0"/>
              <a:t>Dunitz</a:t>
            </a:r>
            <a:r>
              <a:rPr lang="pl-PL" sz="2000" b="0" cap="none" dirty="0" smtClean="0"/>
              <a:t> 2001</a:t>
            </a:r>
            <a:endParaRPr lang="pl-PL" altLang="pl-PL" sz="2000" b="0" cap="none" dirty="0"/>
          </a:p>
        </p:txBody>
      </p:sp>
    </p:spTree>
    <p:extLst>
      <p:ext uri="{BB962C8B-B14F-4D97-AF65-F5344CB8AC3E}">
        <p14:creationId xmlns:p14="http://schemas.microsoft.com/office/powerpoint/2010/main" val="19042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67544" y="3140968"/>
            <a:ext cx="4462264" cy="1470025"/>
          </a:xfrm>
        </p:spPr>
        <p:txBody>
          <a:bodyPr>
            <a:normAutofit/>
          </a:bodyPr>
          <a:lstStyle/>
          <a:p>
            <a:r>
              <a:rPr lang="pl-PL" sz="3600" dirty="0" smtClean="0">
                <a:solidFill>
                  <a:srgbClr val="002060"/>
                </a:solidFill>
              </a:rPr>
              <a:t>Dziękujemy za uwagę</a:t>
            </a:r>
            <a:endParaRPr lang="pl-PL" sz="3600" dirty="0">
              <a:solidFill>
                <a:srgbClr val="002060"/>
              </a:solidFill>
            </a:endParaRPr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39552" y="5445224"/>
            <a:ext cx="4817539" cy="193576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3875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41724579"/>
              </p:ext>
            </p:extLst>
          </p:nvPr>
        </p:nvGraphicFramePr>
        <p:xfrm>
          <a:off x="1331640" y="1281832"/>
          <a:ext cx="6096000" cy="5171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827584" y="548680"/>
            <a:ext cx="3281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Podatność na autodestrukcję</a:t>
            </a:r>
          </a:p>
        </p:txBody>
      </p:sp>
    </p:spTree>
    <p:extLst>
      <p:ext uri="{BB962C8B-B14F-4D97-AF65-F5344CB8AC3E}">
        <p14:creationId xmlns:p14="http://schemas.microsoft.com/office/powerpoint/2010/main" val="58875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42984"/>
            <a:ext cx="8229600" cy="642942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pl-PL" sz="2800" b="1" dirty="0" smtClean="0">
                <a:solidFill>
                  <a:srgbClr val="002060"/>
                </a:solidFill>
              </a:rPr>
              <a:t>Przebieg procesu zachowań samobójczych</a:t>
            </a:r>
            <a:r>
              <a:rPr lang="pl-PL" sz="2800" dirty="0"/>
              <a:t/>
            </a:r>
            <a:br>
              <a:rPr lang="pl-PL" sz="2800" dirty="0"/>
            </a:br>
            <a:r>
              <a:rPr lang="pl-PL" sz="1300" i="1" dirty="0"/>
              <a:t>na podstawie </a:t>
            </a:r>
            <a:r>
              <a:rPr lang="pl-PL" sz="1300" i="1" dirty="0" err="1" smtClean="0"/>
              <a:t>Wasserran</a:t>
            </a:r>
            <a:r>
              <a:rPr lang="pl-PL" sz="1300" i="1" dirty="0" smtClean="0"/>
              <a:t> D . ,,</a:t>
            </a:r>
            <a:r>
              <a:rPr lang="pl-PL" sz="1300" i="1" dirty="0" err="1" smtClean="0"/>
              <a:t>Suicide</a:t>
            </a:r>
            <a:r>
              <a:rPr lang="pl-PL" sz="1300" i="1" dirty="0" smtClean="0"/>
              <a:t> </a:t>
            </a:r>
            <a:r>
              <a:rPr lang="pl-PL" sz="1300" i="1" dirty="0"/>
              <a:t>an </a:t>
            </a:r>
            <a:r>
              <a:rPr lang="pl-PL" sz="1300" i="1" dirty="0" err="1"/>
              <a:t>unnecessary</a:t>
            </a:r>
            <a:r>
              <a:rPr lang="pl-PL" sz="1300" i="1" dirty="0"/>
              <a:t> </a:t>
            </a:r>
            <a:r>
              <a:rPr lang="pl-PL" sz="1300" i="1" dirty="0" err="1" smtClean="0"/>
              <a:t>death</a:t>
            </a:r>
            <a:r>
              <a:rPr lang="pl-PL" sz="1300" i="1" dirty="0" smtClean="0"/>
              <a:t>,”, London:  Martin </a:t>
            </a:r>
            <a:r>
              <a:rPr lang="pl-PL" sz="1300" i="1" dirty="0" err="1" smtClean="0"/>
              <a:t>Dunitz</a:t>
            </a:r>
            <a:r>
              <a:rPr lang="pl-PL" sz="1300" i="1" dirty="0" smtClean="0"/>
              <a:t> (2001)</a:t>
            </a:r>
            <a:endParaRPr lang="pl-PL" sz="1300" i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928802"/>
            <a:ext cx="8215370" cy="4929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703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51520" y="1628800"/>
            <a:ext cx="8035256" cy="4212183"/>
          </a:xfrm>
        </p:spPr>
        <p:txBody>
          <a:bodyPr>
            <a:normAutofit fontScale="90000"/>
          </a:bodyPr>
          <a:lstStyle/>
          <a:p>
            <a:pPr>
              <a:lnSpc>
                <a:spcPct val="70000"/>
              </a:lnSpc>
            </a:pPr>
            <a:r>
              <a:rPr lang="pl-PL" altLang="pl-PL" sz="2800" cap="none" dirty="0" smtClean="0">
                <a:solidFill>
                  <a:srgbClr val="002060"/>
                </a:solidFill>
              </a:rPr>
              <a:t/>
            </a:r>
            <a:br>
              <a:rPr lang="pl-PL" altLang="pl-PL" sz="2800" cap="none" dirty="0" smtClean="0">
                <a:solidFill>
                  <a:srgbClr val="002060"/>
                </a:solidFill>
              </a:rPr>
            </a:br>
            <a:r>
              <a:rPr lang="pl-PL" altLang="pl-PL" sz="2800" cap="none" dirty="0" smtClean="0">
                <a:solidFill>
                  <a:srgbClr val="002060"/>
                </a:solidFill>
              </a:rPr>
              <a:t>Czynniki ryzyka popełnienia samobójstwa:</a:t>
            </a:r>
            <a:br>
              <a:rPr lang="pl-PL" altLang="pl-PL" sz="2800" cap="none" dirty="0" smtClean="0">
                <a:solidFill>
                  <a:srgbClr val="002060"/>
                </a:solidFill>
              </a:rPr>
            </a:br>
            <a:r>
              <a:rPr lang="pl-PL" altLang="pl-PL" sz="2800" cap="none" dirty="0" smtClean="0">
                <a:solidFill>
                  <a:srgbClr val="0070C0"/>
                </a:solidFill>
              </a:rPr>
              <a:t/>
            </a:r>
            <a:br>
              <a:rPr lang="pl-PL" altLang="pl-PL" sz="2800" cap="none" dirty="0" smtClean="0">
                <a:solidFill>
                  <a:srgbClr val="0070C0"/>
                </a:solidFill>
              </a:rPr>
            </a:br>
            <a:r>
              <a:rPr lang="pl-PL" altLang="pl-PL" sz="2800" dirty="0" smtClean="0">
                <a:solidFill>
                  <a:srgbClr val="FF0000"/>
                </a:solidFill>
              </a:rPr>
              <a:t/>
            </a:r>
            <a:br>
              <a:rPr lang="pl-PL" altLang="pl-PL" sz="2800" dirty="0" smtClean="0">
                <a:solidFill>
                  <a:srgbClr val="FF0000"/>
                </a:solidFill>
              </a:rPr>
            </a:br>
            <a:r>
              <a:rPr lang="pl-PL" altLang="pl-PL" sz="2800" dirty="0" smtClean="0">
                <a:solidFill>
                  <a:srgbClr val="FF0000"/>
                </a:solidFill>
              </a:rPr>
              <a:t>	</a:t>
            </a:r>
            <a:r>
              <a:rPr lang="pl-PL" altLang="pl-PL" sz="2200" b="0" cap="none" dirty="0" smtClean="0"/>
              <a:t>1.</a:t>
            </a:r>
            <a:r>
              <a:rPr lang="pl-PL" altLang="pl-PL" sz="2200" cap="none" dirty="0" smtClean="0">
                <a:solidFill>
                  <a:srgbClr val="777777"/>
                </a:solidFill>
              </a:rPr>
              <a:t> </a:t>
            </a:r>
            <a:r>
              <a:rPr lang="pl-PL" altLang="pl-PL" sz="2200" b="0" cap="none" dirty="0" smtClean="0"/>
              <a:t>Związane z kondycją psychofizyczną.</a:t>
            </a:r>
            <a:br>
              <a:rPr lang="pl-PL" altLang="pl-PL" sz="2200" b="0" cap="none" dirty="0" smtClean="0"/>
            </a:br>
            <a:r>
              <a:rPr lang="pl-PL" altLang="pl-PL" sz="2200" b="0" cap="none" dirty="0" smtClean="0"/>
              <a:t/>
            </a:r>
            <a:br>
              <a:rPr lang="pl-PL" altLang="pl-PL" sz="2200" b="0" cap="none" dirty="0" smtClean="0"/>
            </a:br>
            <a:r>
              <a:rPr lang="pl-PL" altLang="pl-PL" sz="2200" b="0" cap="none" dirty="0" smtClean="0"/>
              <a:t>	2. Związane z historią życia i sytuacją człowieka.</a:t>
            </a:r>
            <a:br>
              <a:rPr lang="pl-PL" altLang="pl-PL" sz="2200" b="0" cap="none" dirty="0" smtClean="0"/>
            </a:br>
            <a:r>
              <a:rPr lang="pl-PL" altLang="pl-PL" sz="2200" b="0" cap="none" dirty="0" smtClean="0"/>
              <a:t/>
            </a:r>
            <a:br>
              <a:rPr lang="pl-PL" altLang="pl-PL" sz="2200" b="0" cap="none" dirty="0" smtClean="0"/>
            </a:br>
            <a:r>
              <a:rPr lang="pl-PL" altLang="pl-PL" sz="2200" b="0" cap="none" dirty="0" smtClean="0"/>
              <a:t>	3. Związane z indywidualnymi kompetencjami człowieka.</a:t>
            </a:r>
            <a:br>
              <a:rPr lang="pl-PL" altLang="pl-PL" sz="2200" b="0" cap="none" dirty="0" smtClean="0"/>
            </a:br>
            <a:r>
              <a:rPr lang="pl-PL" altLang="pl-PL" sz="2200" b="0" cap="none" dirty="0" smtClean="0"/>
              <a:t/>
            </a:r>
            <a:br>
              <a:rPr lang="pl-PL" altLang="pl-PL" sz="2200" b="0" cap="none" dirty="0" smtClean="0"/>
            </a:br>
            <a:r>
              <a:rPr lang="pl-PL" altLang="pl-PL" sz="2200" b="0" cap="none" dirty="0" smtClean="0"/>
              <a:t>	4. Dotyczące pracy/szkoły.</a:t>
            </a:r>
            <a:br>
              <a:rPr lang="pl-PL" altLang="pl-PL" sz="2200" b="0" cap="none" dirty="0" smtClean="0"/>
            </a:br>
            <a:r>
              <a:rPr lang="pl-PL" altLang="pl-PL" sz="2200" b="0" cap="none" dirty="0" smtClean="0"/>
              <a:t>      </a:t>
            </a:r>
            <a:br>
              <a:rPr lang="pl-PL" altLang="pl-PL" sz="2200" b="0" cap="none" dirty="0" smtClean="0"/>
            </a:br>
            <a:r>
              <a:rPr lang="pl-PL" altLang="pl-PL" sz="2200" b="0" cap="none" dirty="0" smtClean="0"/>
              <a:t>	5. Zewnętrzne.</a:t>
            </a:r>
            <a:br>
              <a:rPr lang="pl-PL" altLang="pl-PL" sz="2200" b="0" cap="none" dirty="0" smtClean="0"/>
            </a:br>
            <a:r>
              <a:rPr lang="pl-PL" altLang="pl-PL" sz="2200" b="0" cap="none" dirty="0" smtClean="0"/>
              <a:t/>
            </a:r>
            <a:br>
              <a:rPr lang="pl-PL" altLang="pl-PL" sz="2200" b="0" cap="none" dirty="0" smtClean="0"/>
            </a:br>
            <a:r>
              <a:rPr lang="pl-PL" altLang="pl-PL" sz="2000" cap="none" dirty="0" smtClean="0"/>
              <a:t/>
            </a:r>
            <a:br>
              <a:rPr lang="pl-PL" altLang="pl-PL" sz="2000" cap="none" dirty="0" smtClean="0"/>
            </a:br>
            <a:r>
              <a:rPr lang="pl-PL" altLang="pl-PL" sz="2000" cap="none" dirty="0" smtClean="0"/>
              <a:t/>
            </a:r>
            <a:br>
              <a:rPr lang="pl-PL" altLang="pl-PL" sz="2000" cap="none" dirty="0" smtClean="0"/>
            </a:br>
            <a:r>
              <a:rPr lang="pl-PL" altLang="pl-PL" sz="2000" u="sng" cap="none" dirty="0" smtClean="0"/>
              <a:t/>
            </a:r>
            <a:br>
              <a:rPr lang="pl-PL" altLang="pl-PL" sz="2000" u="sng" cap="none" dirty="0" smtClean="0"/>
            </a:br>
            <a:r>
              <a:rPr lang="pl-PL" altLang="pl-PL" sz="2000" u="sng" dirty="0"/>
              <a:t/>
            </a:r>
            <a:br>
              <a:rPr lang="pl-PL" altLang="pl-PL" sz="2000" u="sng" dirty="0"/>
            </a:b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368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51520" y="1484784"/>
            <a:ext cx="8568952" cy="4284191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l-PL" altLang="pl-PL" sz="2000" dirty="0" smtClean="0"/>
              <a:t/>
            </a:r>
            <a:br>
              <a:rPr lang="pl-PL" altLang="pl-PL" sz="2000" dirty="0" smtClean="0"/>
            </a:br>
            <a:r>
              <a:rPr lang="pl-PL" altLang="pl-PL" sz="3200" dirty="0" smtClean="0">
                <a:solidFill>
                  <a:srgbClr val="FF0000"/>
                </a:solidFill>
              </a:rPr>
              <a:t>MITY I FAKTY</a:t>
            </a:r>
            <a:br>
              <a:rPr lang="pl-PL" altLang="pl-PL" sz="3200" dirty="0" smtClean="0">
                <a:solidFill>
                  <a:srgbClr val="FF0000"/>
                </a:solidFill>
              </a:rPr>
            </a:br>
            <a:r>
              <a:rPr lang="pl-PL" altLang="pl-PL" sz="3200" b="0" dirty="0" smtClean="0">
                <a:solidFill>
                  <a:srgbClr val="002060"/>
                </a:solidFill>
              </a:rPr>
              <a:t>  PRAWDA CZY FAŁSZ?</a:t>
            </a:r>
            <a:r>
              <a:rPr lang="pl-PL" altLang="pl-PL" sz="3200" b="0" dirty="0">
                <a:solidFill>
                  <a:srgbClr val="002060"/>
                </a:solidFill>
              </a:rPr>
              <a:t/>
            </a:r>
            <a:br>
              <a:rPr lang="pl-PL" altLang="pl-PL" sz="3200" b="0" dirty="0">
                <a:solidFill>
                  <a:srgbClr val="002060"/>
                </a:solidFill>
              </a:rPr>
            </a:br>
            <a:r>
              <a:rPr lang="pl-PL" altLang="pl-PL" sz="3200" dirty="0" smtClean="0"/>
              <a:t/>
            </a:r>
            <a:br>
              <a:rPr lang="pl-PL" altLang="pl-PL" sz="3200" dirty="0" smtClean="0"/>
            </a:br>
            <a:r>
              <a:rPr lang="pl-PL" altLang="pl-PL" sz="2000" dirty="0"/>
              <a:t/>
            </a:r>
            <a:br>
              <a:rPr lang="pl-PL" altLang="pl-PL" sz="2000" dirty="0"/>
            </a:br>
            <a:r>
              <a:rPr lang="pl-PL" altLang="pl-PL" sz="2000" b="0" dirty="0" smtClean="0"/>
              <a:t>Wokół </a:t>
            </a:r>
            <a:r>
              <a:rPr lang="pl-PL" altLang="pl-PL" sz="2000" b="0" dirty="0"/>
              <a:t>problematyki samobójstw narosło wiele mitów, nieprawdziwych, szkodliwych przekonań, </a:t>
            </a:r>
            <a:r>
              <a:rPr lang="pl-PL" altLang="pl-PL" sz="2000" b="0" dirty="0" smtClean="0"/>
              <a:t/>
            </a:r>
            <a:br>
              <a:rPr lang="pl-PL" altLang="pl-PL" sz="2000" b="0" dirty="0" smtClean="0"/>
            </a:br>
            <a:r>
              <a:rPr lang="pl-PL" altLang="pl-PL" sz="2000" b="0" dirty="0" smtClean="0"/>
              <a:t>utrudniających niesienie skutecznej pomocy.</a:t>
            </a:r>
            <a:endParaRPr lang="pl-PL" altLang="pl-PL" sz="2000" b="0" dirty="0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09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23528" y="2420888"/>
            <a:ext cx="8568952" cy="4284191"/>
          </a:xfrm>
        </p:spPr>
        <p:txBody>
          <a:bodyPr>
            <a:normAutofit/>
          </a:bodyPr>
          <a:lstStyle/>
          <a:p>
            <a:pPr algn="ctr"/>
            <a:r>
              <a:rPr lang="pl-PL" altLang="pl-PL" sz="3200" dirty="0" smtClean="0"/>
              <a:t/>
            </a:r>
            <a:br>
              <a:rPr lang="pl-PL" altLang="pl-PL" sz="3200" dirty="0" smtClean="0"/>
            </a:br>
            <a:r>
              <a:rPr lang="pl-PL" altLang="pl-PL" sz="3200" dirty="0" smtClean="0"/>
              <a:t>Osoby</a:t>
            </a:r>
            <a:r>
              <a:rPr lang="pl-PL" altLang="pl-PL" sz="3200" dirty="0"/>
              <a:t>, które mówią o samobójstwie, grożą nim – nie popełnią go.</a:t>
            </a:r>
          </a:p>
        </p:txBody>
      </p:sp>
    </p:spTree>
    <p:extLst>
      <p:ext uri="{BB962C8B-B14F-4D97-AF65-F5344CB8AC3E}">
        <p14:creationId xmlns:p14="http://schemas.microsoft.com/office/powerpoint/2010/main" val="149397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51520" y="2492896"/>
            <a:ext cx="8568952" cy="3276079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pl-PL" altLang="pl-PL" sz="3200" dirty="0" smtClean="0"/>
              <a:t/>
            </a:r>
            <a:br>
              <a:rPr lang="pl-PL" altLang="pl-PL" sz="3200" dirty="0" smtClean="0"/>
            </a:br>
            <a:r>
              <a:rPr lang="pl-PL" altLang="pl-PL" sz="3200" dirty="0" smtClean="0"/>
              <a:t>Rozmawianie </a:t>
            </a:r>
            <a:r>
              <a:rPr lang="pl-PL" altLang="pl-PL" sz="3200" dirty="0"/>
              <a:t>z osobą </a:t>
            </a:r>
            <a:r>
              <a:rPr lang="pl-PL" altLang="pl-PL" sz="3200" dirty="0" smtClean="0"/>
              <a:t>o </a:t>
            </a:r>
            <a:r>
              <a:rPr lang="pl-PL" altLang="pl-PL" sz="3200" dirty="0"/>
              <a:t>samobójstwie </a:t>
            </a:r>
            <a:r>
              <a:rPr lang="pl-PL" altLang="pl-PL" sz="3200" dirty="0" smtClean="0"/>
              <a:t>może </a:t>
            </a:r>
            <a:r>
              <a:rPr lang="pl-PL" altLang="pl-PL" sz="3200" dirty="0"/>
              <a:t>ją do tego </a:t>
            </a:r>
            <a:r>
              <a:rPr lang="pl-PL" altLang="pl-PL" sz="3200" dirty="0" smtClean="0"/>
              <a:t>skłonić.</a:t>
            </a:r>
            <a:endParaRPr lang="pl-PL" altLang="pl-PL" sz="3200" dirty="0"/>
          </a:p>
        </p:txBody>
      </p:sp>
    </p:spTree>
    <p:extLst>
      <p:ext uri="{BB962C8B-B14F-4D97-AF65-F5344CB8AC3E}">
        <p14:creationId xmlns:p14="http://schemas.microsoft.com/office/powerpoint/2010/main" val="8038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olicja kuj pom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otyw policja kuj pom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Motyw policja kuj pom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Motyw policja kuj pom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Motyw policja kuj pom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Motyw policja nowy</Template>
  <TotalTime>4385</TotalTime>
  <Words>1465</Words>
  <Application>Microsoft Office PowerPoint</Application>
  <PresentationFormat>Pokaz na ekranie (4:3)</PresentationFormat>
  <Paragraphs>193</Paragraphs>
  <Slides>37</Slides>
  <Notes>12</Notes>
  <HiddenSlides>0</HiddenSlides>
  <MMClips>0</MMClips>
  <ScaleCrop>false</ScaleCrop>
  <HeadingPairs>
    <vt:vector size="4" baseType="variant">
      <vt:variant>
        <vt:lpstr>Motyw</vt:lpstr>
      </vt:variant>
      <vt:variant>
        <vt:i4>5</vt:i4>
      </vt:variant>
      <vt:variant>
        <vt:lpstr>Tytuły slajdów</vt:lpstr>
      </vt:variant>
      <vt:variant>
        <vt:i4>37</vt:i4>
      </vt:variant>
    </vt:vector>
  </HeadingPairs>
  <TitlesOfParts>
    <vt:vector size="42" baseType="lpstr">
      <vt:lpstr>Motyw policja kuj pom</vt:lpstr>
      <vt:lpstr>2_Motyw policja kuj pom</vt:lpstr>
      <vt:lpstr>3_Motyw policja kuj pom</vt:lpstr>
      <vt:lpstr>4_Motyw policja kuj pom</vt:lpstr>
      <vt:lpstr>5_Motyw policja kuj pom</vt:lpstr>
      <vt:lpstr>          Stany Depresyjne myśli samobójcze          reakcja i interwencja              Sekcja psychologów kwp w Bydgoszczy podinsp. Jolanta Iwaszko, podinsp. Beata Wieczorek                     </vt:lpstr>
      <vt:lpstr>    Wprowadzenie:  → Liczba samobójstw, w danej populacji, jest istotnym wskaźnikiem zdrowia       psychicznego oraz kondycji społecznej.   → Problematyka samobójstw jest złożona.   → Samobójstwo jest uwarunkowane przez wiele czynników .  → Tendencje autodestrukcyjne tkwią w każdym z nas. Każdy kryzys niesie ze sobą       groźbę aktywowania tendencji autodestrukcyjnych.   → Samobójstwo jest procesem wielowymiarowym, będącym wynikiem interakcji       czynników genetycznych, biologicznych, psychologicznych, społecznych, kulturowych        i środowiskowych.   → Jest procesem w trakcie którego człowiek stopniowo wycofuje się z  życia i podejmuje       decyzję o autodestrukcji.  → Jest następstwem osobistego dramatu człowieka oraz jego najbliższego otoczenia.  </vt:lpstr>
      <vt:lpstr> → Jest aktem zamierzonym, przemyślanym, zagrażającym       życiu, podjętym samodzielnie, którego skutkiem jest śmierć.     →  Zachowanie samobójcze obejmuje:    * myśli samobójcze    * tendencje samobójcze    * decyzję o samobójstwie     * akt samobójczy   → Prawie zawsze można ten proces      zatrzymać przywracając pragnienie życia      (zadziałanie czynników zewnętrznych i wewnętrznych).    </vt:lpstr>
      <vt:lpstr>Prezentacja programu PowerPoint</vt:lpstr>
      <vt:lpstr>Przebieg procesu zachowań samobójczych na podstawie Wasserran D . ,,Suicide an unnecessary death,”, London:  Martin Dunitz (2001)</vt:lpstr>
      <vt:lpstr> Czynniki ryzyka popełnienia samobójstwa:    1. Związane z kondycją psychofizyczną.   2. Związane z historią życia i sytuacją człowieka.   3. Związane z indywidualnymi kompetencjami człowieka.   4. Dotyczące pracy/szkoły.         5. Zewnętrzne.      </vt:lpstr>
      <vt:lpstr> MITY I FAKTY   PRAWDA CZY FAŁSZ?   Wokół problematyki samobójstw narosło wiele mitów, nieprawdziwych, szkodliwych przekonań,  utrudniających niesienie skutecznej pomocy.</vt:lpstr>
      <vt:lpstr> Osoby, które mówią o samobójstwie, grożą nim – nie popełnią go.</vt:lpstr>
      <vt:lpstr> Rozmawianie z osobą o samobójstwie może ją do tego skłonić.</vt:lpstr>
      <vt:lpstr> Samobójcy są chorzy psychicznie.</vt:lpstr>
      <vt:lpstr> Samobójstwa są dziedziczne. </vt:lpstr>
      <vt:lpstr> Poprawa nastroju osoby  oznacza, że zagrożenie mija. </vt:lpstr>
      <vt:lpstr>Kto raz podjął  działanie Autodestrukcyjne  ten już zawsze  Będzie się do niego uciekał. </vt:lpstr>
      <vt:lpstr>Jeśli osoba o skłonnościach samobójczych  rozdaje innym swoje rzeczy,  to znak, że zdrowieje. </vt:lpstr>
      <vt:lpstr>Prezentacja programu PowerPoint</vt:lpstr>
      <vt:lpstr> </vt:lpstr>
      <vt:lpstr> Wypowiedzi typu…  werbalne i pisemne bezpośrednie i pośrednie   → „Chciałbym umrzeć”.   → „Nie chcę dalej żyć”.  → „Jestem nikim”.  → ,,Lepiej będzie wszystkim beze mnie”   → „Byłoby lepiej, gdybym się nie urodziła”.   → „Nic dobrego już mnie w życiu nie czeka”.  → ,,Nic mi nie zostało”.  → „Już niedługo nie będę problemem”.   → „Nie warto się mną zajmować”.  → „Nie jestem nikomu potrzebny”.  → „Czuję, że jestem w pułapce”.  → „Mam ochotę się poddać”.  → „Po mojej śmierci to (wskazanie rzeczy) będzie Twoje”.  → „Więcej się nie zobaczymy”.   → „Zabiję się”.        </vt:lpstr>
      <vt:lpstr>    ULGA POSTDECYZYJNA   nagły, ale mylący i pozorny  powrót do dobrego funkcjonowania </vt:lpstr>
      <vt:lpstr> KRYZYS SUICYDALNY                Jak reagować?  Jak rozmawiać?  Jak interweniować? </vt:lpstr>
      <vt:lpstr>Schody zmian behawioralnych</vt:lpstr>
      <vt:lpstr>Prezentacja programu PowerPoint</vt:lpstr>
      <vt:lpstr>Prezentacja programu PowerPoint</vt:lpstr>
      <vt:lpstr>Prezentacja programu PowerPoint</vt:lpstr>
      <vt:lpstr>Interwencja </vt:lpstr>
      <vt:lpstr>Nagłe&lt;48 godzin</vt:lpstr>
      <vt:lpstr>Pytaj o obecność myśli samobójczych </vt:lpstr>
      <vt:lpstr> </vt:lpstr>
      <vt:lpstr>Podstawy prawne Ustawa o ochronie zdrowia psychicznego z dnia 19.08.1994 roku -  Art. 21, 23 i 24. bezpośrednie zagrożenie życia (tryb nagły bez zgody).    → wobec chorych psychicznie, którzy znajdują się w stanie mogącym poprzedzać próbę        samobójczą,  → chorych po próbie samobójczej, u których utrzymuje się stan zagrożenia samobójczego.    Każde przyjęcie pacjenta do szpitala bez jego zgody, zgodnie z przepisami ustawy,  wymaga zatwierdzenia przez ordynatora oddziału oraz wszczęcia procedury weryfikacji przyjęcia bez zgody przez sąd.     Zgodnie z art. 33  Ustawy wobec osoby przyjętej do szpitala psychiatrycznego bez jej zgody można stosować niezbędne czynności lecznicze, mające na celu usunięcie przewidzianych przyczyn przyjęcia bez zgody.</vt:lpstr>
      <vt:lpstr>Warto przygotować osobę do konsultacji…</vt:lpstr>
      <vt:lpstr>  Prewencja samobójstw         Polega na identyfikowaniu i redukowaniu czynników, prowadzących do samobójstw.            -   Edukacja z zakresu zdrowia psychicznego, jego ochrony, nabywanie i rozwijanie              kompetencji indywidualnych.          -  Upowszechnianie dostępu do świadczeń zdrowotnych, w tym opieki               specjalistycznej.              -  Działania na rzecz przyjaznych warunków bytowych, opieki socjalnej.          -  Działania zmierzające do wzmacniania i poprawy relacji rodzinnych oraz więzi               społecznych.           -  Poprawa warunków pracy (procedury, np. w Policji).          -  Zmniejszenie dostępności  do środków samobójczych.           -  Szkolenia adresowane do przedstawicieli mass mediów              (efekt Wertera).    </vt:lpstr>
      <vt:lpstr>           </vt:lpstr>
      <vt:lpstr>Prezentacja programu PowerPoint</vt:lpstr>
      <vt:lpstr>Informowanie o samobójczej śmierci</vt:lpstr>
      <vt:lpstr>Pomoc rodzinie </vt:lpstr>
      <vt:lpstr>Prezentacja programu PowerPoint</vt:lpstr>
      <vt:lpstr>                       Bibliografia: 1. Bilikiewicz A., Strzyżewski W. (red.) – „Psychiatria”, PZWL, W – wa 1992 r. 2. O Connor Rory, Sheehy Noel – „Zrozumieć samobójcę”, GWP, Gdańsk 2002 3. Stukan J. – „Diagnoza ryzyka samobójstwa”, wyd. Prometeusz,      Opole 2008 r. 4. Prużyński S. (red.) – „Leksykon psychiatrii”, PZWL, W – wa 1993 r. 5. Materiały ze studiów podyplomowych podkom. M. Wyrwickiej z      Sekcji Psychologów KWP w Bydgoszczy (na podstawie wykładów M. Łuby, Palmy). 6. Wasserran D.- ,,Suicide an unnecessary death”, London: Martin Dunitz 2001</vt:lpstr>
      <vt:lpstr>Dziękujemy za uwagę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Być w zespole i przetrwać…</dc:title>
  <dc:creator>Karolina Engelgardt</dc:creator>
  <cp:lastModifiedBy>Beata Wieczorek</cp:lastModifiedBy>
  <cp:revision>392</cp:revision>
  <cp:lastPrinted>2016-04-19T12:54:29Z</cp:lastPrinted>
  <dcterms:created xsi:type="dcterms:W3CDTF">2016-01-08T12:55:54Z</dcterms:created>
  <dcterms:modified xsi:type="dcterms:W3CDTF">2022-10-21T07:09:37Z</dcterms:modified>
</cp:coreProperties>
</file>