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72" r:id="rId4"/>
    <p:sldId id="257" r:id="rId5"/>
    <p:sldId id="259" r:id="rId6"/>
    <p:sldId id="260" r:id="rId7"/>
    <p:sldId id="261" r:id="rId8"/>
    <p:sldId id="273" r:id="rId9"/>
    <p:sldId id="275" r:id="rId10"/>
    <p:sldId id="277" r:id="rId11"/>
    <p:sldId id="258" r:id="rId12"/>
    <p:sldId id="262" r:id="rId13"/>
    <p:sldId id="263" r:id="rId14"/>
    <p:sldId id="279" r:id="rId15"/>
    <p:sldId id="280" r:id="rId16"/>
    <p:sldId id="278" r:id="rId17"/>
    <p:sldId id="264" r:id="rId18"/>
    <p:sldId id="265" r:id="rId19"/>
    <p:sldId id="281" r:id="rId20"/>
    <p:sldId id="266" r:id="rId21"/>
    <p:sldId id="267" r:id="rId22"/>
    <p:sldId id="283" r:id="rId23"/>
    <p:sldId id="274" r:id="rId24"/>
    <p:sldId id="276" r:id="rId25"/>
    <p:sldId id="268" r:id="rId26"/>
    <p:sldId id="269" r:id="rId27"/>
    <p:sldId id="284" r:id="rId28"/>
    <p:sldId id="270" r:id="rId29"/>
    <p:sldId id="271" r:id="rId3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15338C-68C6-4244-BF47-10D653B66B11}" type="doc">
      <dgm:prSet loTypeId="urn:microsoft.com/office/officeart/2005/8/layout/radial6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5E1544B-3324-4D90-A4D8-1E9A69788D7B}">
      <dgm:prSet phldrT="[Tekst]"/>
      <dgm:spPr>
        <a:noFill/>
      </dgm:spPr>
      <dgm:t>
        <a:bodyPr/>
        <a:lstStyle/>
        <a:p>
          <a:endParaRPr lang="pl-PL" dirty="0"/>
        </a:p>
      </dgm:t>
    </dgm:pt>
    <dgm:pt modelId="{A2CD1D60-7A88-4D10-BEA4-9D7CD83482C7}" type="parTrans" cxnId="{1FCE6A35-3A26-4FF3-8D6D-DB204D3B0198}">
      <dgm:prSet/>
      <dgm:spPr/>
      <dgm:t>
        <a:bodyPr/>
        <a:lstStyle/>
        <a:p>
          <a:endParaRPr lang="pl-PL"/>
        </a:p>
      </dgm:t>
    </dgm:pt>
    <dgm:pt modelId="{A8893853-4378-480F-8251-406AD502C60A}" type="sibTrans" cxnId="{1FCE6A35-3A26-4FF3-8D6D-DB204D3B0198}">
      <dgm:prSet/>
      <dgm:spPr/>
      <dgm:t>
        <a:bodyPr/>
        <a:lstStyle/>
        <a:p>
          <a:endParaRPr lang="pl-PL"/>
        </a:p>
      </dgm:t>
    </dgm:pt>
    <dgm:pt modelId="{A7E4CD2D-772C-47C0-8DAC-3A745F132CA5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dziecko cierpi</a:t>
          </a:r>
        </a:p>
      </dgm:t>
    </dgm:pt>
    <dgm:pt modelId="{4D6F888A-2CA5-4F1B-ADB3-2E2854CC1407}" type="parTrans" cxnId="{87BCAF67-E23D-4554-94CC-8AE6189CB381}">
      <dgm:prSet/>
      <dgm:spPr/>
      <dgm:t>
        <a:bodyPr/>
        <a:lstStyle/>
        <a:p>
          <a:endParaRPr lang="pl-PL"/>
        </a:p>
      </dgm:t>
    </dgm:pt>
    <dgm:pt modelId="{8A62B94F-0146-4BB2-B742-D42EB9C28FA1}" type="sibTrans" cxnId="{87BCAF67-E23D-4554-94CC-8AE6189CB381}">
      <dgm:prSet/>
      <dgm:spPr/>
      <dgm:t>
        <a:bodyPr/>
        <a:lstStyle/>
        <a:p>
          <a:endParaRPr lang="pl-PL"/>
        </a:p>
      </dgm:t>
    </dgm:pt>
    <dgm:pt modelId="{6B41B22B-AF4B-4E39-89DC-EAD776465463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przybywają rodzice</a:t>
          </a:r>
        </a:p>
      </dgm:t>
    </dgm:pt>
    <dgm:pt modelId="{8475C140-4722-4E06-AA2E-306461C52E80}" type="parTrans" cxnId="{4C1B9031-AF6B-4A3B-9A27-CC28AFC45FBB}">
      <dgm:prSet/>
      <dgm:spPr/>
      <dgm:t>
        <a:bodyPr/>
        <a:lstStyle/>
        <a:p>
          <a:endParaRPr lang="pl-PL"/>
        </a:p>
      </dgm:t>
    </dgm:pt>
    <dgm:pt modelId="{7D655DF6-2970-4697-AC8E-353874B9F7D1}" type="sibTrans" cxnId="{4C1B9031-AF6B-4A3B-9A27-CC28AFC45FBB}">
      <dgm:prSet/>
      <dgm:spPr/>
      <dgm:t>
        <a:bodyPr/>
        <a:lstStyle/>
        <a:p>
          <a:endParaRPr lang="pl-PL"/>
        </a:p>
      </dgm:t>
    </dgm:pt>
    <dgm:pt modelId="{54142049-BAF0-43DA-A3FE-D1016097FD5D}">
      <dgm:prSet phldrT="[Tekst]"/>
      <dgm:spPr/>
      <dgm:t>
        <a:bodyPr/>
        <a:lstStyle/>
        <a:p>
          <a:r>
            <a: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dziecko jest aktywne</a:t>
          </a:r>
        </a:p>
      </dgm:t>
    </dgm:pt>
    <dgm:pt modelId="{1BD5BD71-4A87-40CE-ACFA-B63C5DFDE4D9}" type="parTrans" cxnId="{F94F6460-2B18-4EC3-8186-5E4B28D6B216}">
      <dgm:prSet/>
      <dgm:spPr/>
      <dgm:t>
        <a:bodyPr/>
        <a:lstStyle/>
        <a:p>
          <a:endParaRPr lang="pl-PL"/>
        </a:p>
      </dgm:t>
    </dgm:pt>
    <dgm:pt modelId="{B1E7BD53-3AA0-49D6-9542-77C62D8DF6CA}" type="sibTrans" cxnId="{F94F6460-2B18-4EC3-8186-5E4B28D6B216}">
      <dgm:prSet/>
      <dgm:spPr/>
      <dgm:t>
        <a:bodyPr/>
        <a:lstStyle/>
        <a:p>
          <a:endParaRPr lang="pl-PL"/>
        </a:p>
      </dgm:t>
    </dgm:pt>
    <dgm:pt modelId="{2451DFB7-A655-4D82-9D06-89A3BBE4AC5A}">
      <dgm:prSet phldrT="[Tekst]" custT="1"/>
      <dgm:spPr/>
      <dgm:t>
        <a:bodyPr/>
        <a:lstStyle/>
        <a:p>
          <a:r>
            <a:rPr lang="pl-PL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dziecko jest zadowolone</a:t>
          </a:r>
        </a:p>
      </dgm:t>
    </dgm:pt>
    <dgm:pt modelId="{3A06E065-E189-4C6B-96E6-25BFFF8D0D1B}" type="parTrans" cxnId="{5C1877E0-A721-43B5-B014-495E25B26D0E}">
      <dgm:prSet/>
      <dgm:spPr/>
      <dgm:t>
        <a:bodyPr/>
        <a:lstStyle/>
        <a:p>
          <a:endParaRPr lang="pl-PL"/>
        </a:p>
      </dgm:t>
    </dgm:pt>
    <dgm:pt modelId="{D64A3177-A8C6-4759-8E58-40C3F18A5FD9}" type="sibTrans" cxnId="{5C1877E0-A721-43B5-B014-495E25B26D0E}">
      <dgm:prSet/>
      <dgm:spPr/>
      <dgm:t>
        <a:bodyPr/>
        <a:lstStyle/>
        <a:p>
          <a:endParaRPr lang="pl-PL"/>
        </a:p>
      </dgm:t>
    </dgm:pt>
    <dgm:pt modelId="{1AE02DB5-1F7A-4AF4-A76F-9737AF6D2A14}" type="pres">
      <dgm:prSet presAssocID="{B215338C-68C6-4244-BF47-10D653B66B1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4F41439-190E-4E10-B1F7-965156C4E35F}" type="pres">
      <dgm:prSet presAssocID="{55E1544B-3324-4D90-A4D8-1E9A69788D7B}" presName="centerShape" presStyleLbl="node0" presStyleIdx="0" presStyleCnt="1"/>
      <dgm:spPr/>
      <dgm:t>
        <a:bodyPr/>
        <a:lstStyle/>
        <a:p>
          <a:endParaRPr lang="pl-PL"/>
        </a:p>
      </dgm:t>
    </dgm:pt>
    <dgm:pt modelId="{CC417185-D8EB-41D3-9EC7-DBECFD46BE1C}" type="pres">
      <dgm:prSet presAssocID="{2451DFB7-A655-4D82-9D06-89A3BBE4AC5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D0D479D-C52F-419E-9915-A4A713DA3175}" type="pres">
      <dgm:prSet presAssocID="{2451DFB7-A655-4D82-9D06-89A3BBE4AC5A}" presName="dummy" presStyleCnt="0"/>
      <dgm:spPr/>
    </dgm:pt>
    <dgm:pt modelId="{65970397-855A-46CD-8749-072E2F12BF94}" type="pres">
      <dgm:prSet presAssocID="{D64A3177-A8C6-4759-8E58-40C3F18A5FD9}" presName="sibTrans" presStyleLbl="sibTrans2D1" presStyleIdx="0" presStyleCnt="4"/>
      <dgm:spPr/>
      <dgm:t>
        <a:bodyPr/>
        <a:lstStyle/>
        <a:p>
          <a:endParaRPr lang="pl-PL"/>
        </a:p>
      </dgm:t>
    </dgm:pt>
    <dgm:pt modelId="{2228C42F-B1DA-4DA6-9431-CA5526EF6C8B}" type="pres">
      <dgm:prSet presAssocID="{A7E4CD2D-772C-47C0-8DAC-3A745F132CA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8370D59-3263-4619-ACD1-29A792186D65}" type="pres">
      <dgm:prSet presAssocID="{A7E4CD2D-772C-47C0-8DAC-3A745F132CA5}" presName="dummy" presStyleCnt="0"/>
      <dgm:spPr/>
    </dgm:pt>
    <dgm:pt modelId="{0286DD93-D3DD-4EC3-A3F0-7482557D175D}" type="pres">
      <dgm:prSet presAssocID="{8A62B94F-0146-4BB2-B742-D42EB9C28FA1}" presName="sibTrans" presStyleLbl="sibTrans2D1" presStyleIdx="1" presStyleCnt="4"/>
      <dgm:spPr/>
      <dgm:t>
        <a:bodyPr/>
        <a:lstStyle/>
        <a:p>
          <a:endParaRPr lang="pl-PL"/>
        </a:p>
      </dgm:t>
    </dgm:pt>
    <dgm:pt modelId="{EB0EE24E-8772-4EB0-9984-28FBCA4BE11E}" type="pres">
      <dgm:prSet presAssocID="{6B41B22B-AF4B-4E39-89DC-EAD77646546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42E57FF-781A-4E94-A67D-EF3CA29F0B7A}" type="pres">
      <dgm:prSet presAssocID="{6B41B22B-AF4B-4E39-89DC-EAD776465463}" presName="dummy" presStyleCnt="0"/>
      <dgm:spPr/>
    </dgm:pt>
    <dgm:pt modelId="{6F11E8DE-3A9B-41B6-98C2-7E784279C4F9}" type="pres">
      <dgm:prSet presAssocID="{7D655DF6-2970-4697-AC8E-353874B9F7D1}" presName="sibTrans" presStyleLbl="sibTrans2D1" presStyleIdx="2" presStyleCnt="4"/>
      <dgm:spPr/>
      <dgm:t>
        <a:bodyPr/>
        <a:lstStyle/>
        <a:p>
          <a:endParaRPr lang="pl-PL"/>
        </a:p>
      </dgm:t>
    </dgm:pt>
    <dgm:pt modelId="{F89509FB-2D97-4847-ACB5-8441197CC2DE}" type="pres">
      <dgm:prSet presAssocID="{54142049-BAF0-43DA-A3FE-D1016097FD5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B7BF371-C0DD-4344-A756-3A1428671288}" type="pres">
      <dgm:prSet presAssocID="{54142049-BAF0-43DA-A3FE-D1016097FD5D}" presName="dummy" presStyleCnt="0"/>
      <dgm:spPr/>
    </dgm:pt>
    <dgm:pt modelId="{E5747AE4-C53B-41A4-A543-3C255AD0926C}" type="pres">
      <dgm:prSet presAssocID="{B1E7BD53-3AA0-49D6-9542-77C62D8DF6CA}" presName="sibTrans" presStyleLbl="sibTrans2D1" presStyleIdx="3" presStyleCnt="4"/>
      <dgm:spPr/>
      <dgm:t>
        <a:bodyPr/>
        <a:lstStyle/>
        <a:p>
          <a:endParaRPr lang="pl-PL"/>
        </a:p>
      </dgm:t>
    </dgm:pt>
  </dgm:ptLst>
  <dgm:cxnLst>
    <dgm:cxn modelId="{F9354B2E-EAA9-47B2-8CC1-2968E5D2FD4F}" type="presOf" srcId="{8A62B94F-0146-4BB2-B742-D42EB9C28FA1}" destId="{0286DD93-D3DD-4EC3-A3F0-7482557D175D}" srcOrd="0" destOrd="0" presId="urn:microsoft.com/office/officeart/2005/8/layout/radial6"/>
    <dgm:cxn modelId="{5C1877E0-A721-43B5-B014-495E25B26D0E}" srcId="{55E1544B-3324-4D90-A4D8-1E9A69788D7B}" destId="{2451DFB7-A655-4D82-9D06-89A3BBE4AC5A}" srcOrd="0" destOrd="0" parTransId="{3A06E065-E189-4C6B-96E6-25BFFF8D0D1B}" sibTransId="{D64A3177-A8C6-4759-8E58-40C3F18A5FD9}"/>
    <dgm:cxn modelId="{C6B8E01C-BD96-412F-AF26-4BCD25FF8DAA}" type="presOf" srcId="{B1E7BD53-3AA0-49D6-9542-77C62D8DF6CA}" destId="{E5747AE4-C53B-41A4-A543-3C255AD0926C}" srcOrd="0" destOrd="0" presId="urn:microsoft.com/office/officeart/2005/8/layout/radial6"/>
    <dgm:cxn modelId="{0BDB8BEF-CF0B-4867-971A-55BB16CC996D}" type="presOf" srcId="{7D655DF6-2970-4697-AC8E-353874B9F7D1}" destId="{6F11E8DE-3A9B-41B6-98C2-7E784279C4F9}" srcOrd="0" destOrd="0" presId="urn:microsoft.com/office/officeart/2005/8/layout/radial6"/>
    <dgm:cxn modelId="{BEBA5E16-7E9B-4370-B86E-B875C0BD8527}" type="presOf" srcId="{6B41B22B-AF4B-4E39-89DC-EAD776465463}" destId="{EB0EE24E-8772-4EB0-9984-28FBCA4BE11E}" srcOrd="0" destOrd="0" presId="urn:microsoft.com/office/officeart/2005/8/layout/radial6"/>
    <dgm:cxn modelId="{4C1B9031-AF6B-4A3B-9A27-CC28AFC45FBB}" srcId="{55E1544B-3324-4D90-A4D8-1E9A69788D7B}" destId="{6B41B22B-AF4B-4E39-89DC-EAD776465463}" srcOrd="2" destOrd="0" parTransId="{8475C140-4722-4E06-AA2E-306461C52E80}" sibTransId="{7D655DF6-2970-4697-AC8E-353874B9F7D1}"/>
    <dgm:cxn modelId="{0D6995A1-9461-43F6-8108-F79F1249D53F}" type="presOf" srcId="{2451DFB7-A655-4D82-9D06-89A3BBE4AC5A}" destId="{CC417185-D8EB-41D3-9EC7-DBECFD46BE1C}" srcOrd="0" destOrd="0" presId="urn:microsoft.com/office/officeart/2005/8/layout/radial6"/>
    <dgm:cxn modelId="{1FCE6A35-3A26-4FF3-8D6D-DB204D3B0198}" srcId="{B215338C-68C6-4244-BF47-10D653B66B11}" destId="{55E1544B-3324-4D90-A4D8-1E9A69788D7B}" srcOrd="0" destOrd="0" parTransId="{A2CD1D60-7A88-4D10-BEA4-9D7CD83482C7}" sibTransId="{A8893853-4378-480F-8251-406AD502C60A}"/>
    <dgm:cxn modelId="{91EF1787-7B5B-4760-9081-8C9B9066FF08}" type="presOf" srcId="{54142049-BAF0-43DA-A3FE-D1016097FD5D}" destId="{F89509FB-2D97-4847-ACB5-8441197CC2DE}" srcOrd="0" destOrd="0" presId="urn:microsoft.com/office/officeart/2005/8/layout/radial6"/>
    <dgm:cxn modelId="{F94F6460-2B18-4EC3-8186-5E4B28D6B216}" srcId="{55E1544B-3324-4D90-A4D8-1E9A69788D7B}" destId="{54142049-BAF0-43DA-A3FE-D1016097FD5D}" srcOrd="3" destOrd="0" parTransId="{1BD5BD71-4A87-40CE-ACFA-B63C5DFDE4D9}" sibTransId="{B1E7BD53-3AA0-49D6-9542-77C62D8DF6CA}"/>
    <dgm:cxn modelId="{87BCAF67-E23D-4554-94CC-8AE6189CB381}" srcId="{55E1544B-3324-4D90-A4D8-1E9A69788D7B}" destId="{A7E4CD2D-772C-47C0-8DAC-3A745F132CA5}" srcOrd="1" destOrd="0" parTransId="{4D6F888A-2CA5-4F1B-ADB3-2E2854CC1407}" sibTransId="{8A62B94F-0146-4BB2-B742-D42EB9C28FA1}"/>
    <dgm:cxn modelId="{DE207EC6-8A8D-4514-9023-31D0E82B3FD2}" type="presOf" srcId="{A7E4CD2D-772C-47C0-8DAC-3A745F132CA5}" destId="{2228C42F-B1DA-4DA6-9431-CA5526EF6C8B}" srcOrd="0" destOrd="0" presId="urn:microsoft.com/office/officeart/2005/8/layout/radial6"/>
    <dgm:cxn modelId="{9C56ADB5-E9B4-4E7C-B6E2-7EE027DDDA8D}" type="presOf" srcId="{B215338C-68C6-4244-BF47-10D653B66B11}" destId="{1AE02DB5-1F7A-4AF4-A76F-9737AF6D2A14}" srcOrd="0" destOrd="0" presId="urn:microsoft.com/office/officeart/2005/8/layout/radial6"/>
    <dgm:cxn modelId="{0A47AFC0-36B9-4F2A-B614-99DDBFE7C085}" type="presOf" srcId="{D64A3177-A8C6-4759-8E58-40C3F18A5FD9}" destId="{65970397-855A-46CD-8749-072E2F12BF94}" srcOrd="0" destOrd="0" presId="urn:microsoft.com/office/officeart/2005/8/layout/radial6"/>
    <dgm:cxn modelId="{E4A03162-78C7-4D30-8194-33D514EB8851}" type="presOf" srcId="{55E1544B-3324-4D90-A4D8-1E9A69788D7B}" destId="{84F41439-190E-4E10-B1F7-965156C4E35F}" srcOrd="0" destOrd="0" presId="urn:microsoft.com/office/officeart/2005/8/layout/radial6"/>
    <dgm:cxn modelId="{8348F777-5087-4F17-BB0B-ADCFF0326292}" type="presParOf" srcId="{1AE02DB5-1F7A-4AF4-A76F-9737AF6D2A14}" destId="{84F41439-190E-4E10-B1F7-965156C4E35F}" srcOrd="0" destOrd="0" presId="urn:microsoft.com/office/officeart/2005/8/layout/radial6"/>
    <dgm:cxn modelId="{833784C6-5ECC-415E-B826-713DF0892170}" type="presParOf" srcId="{1AE02DB5-1F7A-4AF4-A76F-9737AF6D2A14}" destId="{CC417185-D8EB-41D3-9EC7-DBECFD46BE1C}" srcOrd="1" destOrd="0" presId="urn:microsoft.com/office/officeart/2005/8/layout/radial6"/>
    <dgm:cxn modelId="{964E4B86-075A-4430-8022-3D732CCB845B}" type="presParOf" srcId="{1AE02DB5-1F7A-4AF4-A76F-9737AF6D2A14}" destId="{2D0D479D-C52F-419E-9915-A4A713DA3175}" srcOrd="2" destOrd="0" presId="urn:microsoft.com/office/officeart/2005/8/layout/radial6"/>
    <dgm:cxn modelId="{A5D4DB7F-679F-4616-B450-9EA0B9721277}" type="presParOf" srcId="{1AE02DB5-1F7A-4AF4-A76F-9737AF6D2A14}" destId="{65970397-855A-46CD-8749-072E2F12BF94}" srcOrd="3" destOrd="0" presId="urn:microsoft.com/office/officeart/2005/8/layout/radial6"/>
    <dgm:cxn modelId="{F836C787-567D-4DF3-A51B-E78C52E4C84C}" type="presParOf" srcId="{1AE02DB5-1F7A-4AF4-A76F-9737AF6D2A14}" destId="{2228C42F-B1DA-4DA6-9431-CA5526EF6C8B}" srcOrd="4" destOrd="0" presId="urn:microsoft.com/office/officeart/2005/8/layout/radial6"/>
    <dgm:cxn modelId="{2271D177-2F38-42F4-BC25-4BE9DE2084FA}" type="presParOf" srcId="{1AE02DB5-1F7A-4AF4-A76F-9737AF6D2A14}" destId="{98370D59-3263-4619-ACD1-29A792186D65}" srcOrd="5" destOrd="0" presId="urn:microsoft.com/office/officeart/2005/8/layout/radial6"/>
    <dgm:cxn modelId="{6B38E2A5-0DA5-4305-B197-2430CF97535A}" type="presParOf" srcId="{1AE02DB5-1F7A-4AF4-A76F-9737AF6D2A14}" destId="{0286DD93-D3DD-4EC3-A3F0-7482557D175D}" srcOrd="6" destOrd="0" presId="urn:microsoft.com/office/officeart/2005/8/layout/radial6"/>
    <dgm:cxn modelId="{9515FFA7-2778-433C-8F23-58E5B5E3EE37}" type="presParOf" srcId="{1AE02DB5-1F7A-4AF4-A76F-9737AF6D2A14}" destId="{EB0EE24E-8772-4EB0-9984-28FBCA4BE11E}" srcOrd="7" destOrd="0" presId="urn:microsoft.com/office/officeart/2005/8/layout/radial6"/>
    <dgm:cxn modelId="{3F872BA5-E80B-48D0-8BB3-6DB1851DCAD5}" type="presParOf" srcId="{1AE02DB5-1F7A-4AF4-A76F-9737AF6D2A14}" destId="{E42E57FF-781A-4E94-A67D-EF3CA29F0B7A}" srcOrd="8" destOrd="0" presId="urn:microsoft.com/office/officeart/2005/8/layout/radial6"/>
    <dgm:cxn modelId="{DF669BD5-0150-4773-8461-013DAE5E5C8B}" type="presParOf" srcId="{1AE02DB5-1F7A-4AF4-A76F-9737AF6D2A14}" destId="{6F11E8DE-3A9B-41B6-98C2-7E784279C4F9}" srcOrd="9" destOrd="0" presId="urn:microsoft.com/office/officeart/2005/8/layout/radial6"/>
    <dgm:cxn modelId="{8FAE69AA-F5F5-4095-B3A7-158FF858317B}" type="presParOf" srcId="{1AE02DB5-1F7A-4AF4-A76F-9737AF6D2A14}" destId="{F89509FB-2D97-4847-ACB5-8441197CC2DE}" srcOrd="10" destOrd="0" presId="urn:microsoft.com/office/officeart/2005/8/layout/radial6"/>
    <dgm:cxn modelId="{EF71215C-A96C-413A-BC11-62CC7B098F75}" type="presParOf" srcId="{1AE02DB5-1F7A-4AF4-A76F-9737AF6D2A14}" destId="{2B7BF371-C0DD-4344-A756-3A1428671288}" srcOrd="11" destOrd="0" presId="urn:microsoft.com/office/officeart/2005/8/layout/radial6"/>
    <dgm:cxn modelId="{89080AF8-9A24-4227-9F0B-9AA5753D59B5}" type="presParOf" srcId="{1AE02DB5-1F7A-4AF4-A76F-9737AF6D2A14}" destId="{E5747AE4-C53B-41A4-A543-3C255AD0926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47AE4-C53B-41A4-A543-3C255AD0926C}">
      <dsp:nvSpPr>
        <dsp:cNvPr id="0" name=""/>
        <dsp:cNvSpPr/>
      </dsp:nvSpPr>
      <dsp:spPr>
        <a:xfrm>
          <a:off x="3374112" y="607560"/>
          <a:ext cx="4064802" cy="4064802"/>
        </a:xfrm>
        <a:prstGeom prst="blockArc">
          <a:avLst>
            <a:gd name="adj1" fmla="val 10800000"/>
            <a:gd name="adj2" fmla="val 16200000"/>
            <a:gd name="adj3" fmla="val 46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11E8DE-3A9B-41B6-98C2-7E784279C4F9}">
      <dsp:nvSpPr>
        <dsp:cNvPr id="0" name=""/>
        <dsp:cNvSpPr/>
      </dsp:nvSpPr>
      <dsp:spPr>
        <a:xfrm>
          <a:off x="3374112" y="607560"/>
          <a:ext cx="4064802" cy="4064802"/>
        </a:xfrm>
        <a:prstGeom prst="blockArc">
          <a:avLst>
            <a:gd name="adj1" fmla="val 5400000"/>
            <a:gd name="adj2" fmla="val 10800000"/>
            <a:gd name="adj3" fmla="val 46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86DD93-D3DD-4EC3-A3F0-7482557D175D}">
      <dsp:nvSpPr>
        <dsp:cNvPr id="0" name=""/>
        <dsp:cNvSpPr/>
      </dsp:nvSpPr>
      <dsp:spPr>
        <a:xfrm>
          <a:off x="3374112" y="607560"/>
          <a:ext cx="4064802" cy="4064802"/>
        </a:xfrm>
        <a:prstGeom prst="blockArc">
          <a:avLst>
            <a:gd name="adj1" fmla="val 0"/>
            <a:gd name="adj2" fmla="val 5400000"/>
            <a:gd name="adj3" fmla="val 46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970397-855A-46CD-8749-072E2F12BF94}">
      <dsp:nvSpPr>
        <dsp:cNvPr id="0" name=""/>
        <dsp:cNvSpPr/>
      </dsp:nvSpPr>
      <dsp:spPr>
        <a:xfrm>
          <a:off x="3374112" y="607560"/>
          <a:ext cx="4064802" cy="4064802"/>
        </a:xfrm>
        <a:prstGeom prst="blockArc">
          <a:avLst>
            <a:gd name="adj1" fmla="val 16200000"/>
            <a:gd name="adj2" fmla="val 0"/>
            <a:gd name="adj3" fmla="val 463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F41439-190E-4E10-B1F7-965156C4E35F}">
      <dsp:nvSpPr>
        <dsp:cNvPr id="0" name=""/>
        <dsp:cNvSpPr/>
      </dsp:nvSpPr>
      <dsp:spPr>
        <a:xfrm>
          <a:off x="4471989" y="1705437"/>
          <a:ext cx="1869048" cy="1869048"/>
        </a:xfrm>
        <a:prstGeom prst="ellipse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6500" kern="1200" dirty="0"/>
        </a:p>
      </dsp:txBody>
      <dsp:txXfrm>
        <a:off x="4745705" y="1979153"/>
        <a:ext cx="1321616" cy="1321616"/>
      </dsp:txXfrm>
    </dsp:sp>
    <dsp:sp modelId="{CC417185-D8EB-41D3-9EC7-DBECFD46BE1C}">
      <dsp:nvSpPr>
        <dsp:cNvPr id="0" name=""/>
        <dsp:cNvSpPr/>
      </dsp:nvSpPr>
      <dsp:spPr>
        <a:xfrm>
          <a:off x="4752346" y="493"/>
          <a:ext cx="1308334" cy="13083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dziecko jest zadowolone</a:t>
          </a:r>
        </a:p>
      </dsp:txBody>
      <dsp:txXfrm>
        <a:off x="4943947" y="192094"/>
        <a:ext cx="925132" cy="925132"/>
      </dsp:txXfrm>
    </dsp:sp>
    <dsp:sp modelId="{2228C42F-B1DA-4DA6-9431-CA5526EF6C8B}">
      <dsp:nvSpPr>
        <dsp:cNvPr id="0" name=""/>
        <dsp:cNvSpPr/>
      </dsp:nvSpPr>
      <dsp:spPr>
        <a:xfrm>
          <a:off x="6737647" y="1985794"/>
          <a:ext cx="1308334" cy="13083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dziecko cierpi</a:t>
          </a:r>
        </a:p>
      </dsp:txBody>
      <dsp:txXfrm>
        <a:off x="6929248" y="2177395"/>
        <a:ext cx="925132" cy="925132"/>
      </dsp:txXfrm>
    </dsp:sp>
    <dsp:sp modelId="{EB0EE24E-8772-4EB0-9984-28FBCA4BE11E}">
      <dsp:nvSpPr>
        <dsp:cNvPr id="0" name=""/>
        <dsp:cNvSpPr/>
      </dsp:nvSpPr>
      <dsp:spPr>
        <a:xfrm>
          <a:off x="4752346" y="3971095"/>
          <a:ext cx="1308334" cy="13083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przybywają rodzice</a:t>
          </a:r>
        </a:p>
      </dsp:txBody>
      <dsp:txXfrm>
        <a:off x="4943947" y="4162696"/>
        <a:ext cx="925132" cy="925132"/>
      </dsp:txXfrm>
    </dsp:sp>
    <dsp:sp modelId="{F89509FB-2D97-4847-ACB5-8441197CC2DE}">
      <dsp:nvSpPr>
        <dsp:cNvPr id="0" name=""/>
        <dsp:cNvSpPr/>
      </dsp:nvSpPr>
      <dsp:spPr>
        <a:xfrm>
          <a:off x="2767045" y="1985794"/>
          <a:ext cx="1308334" cy="13083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dziecko jest aktywne</a:t>
          </a:r>
        </a:p>
      </dsp:txBody>
      <dsp:txXfrm>
        <a:off x="2958646" y="2177395"/>
        <a:ext cx="925132" cy="925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69EDCC4-1E73-42FD-BF57-3A62354B7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11AA987-24DD-4AE3-AB36-B0FAD0DA4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9DA1726-6E81-453A-B3DD-68FD0BCE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D56A-8991-4551-8D79-D09E7B0D3669}" type="datetimeFigureOut">
              <a:rPr lang="pl-PL" smtClean="0"/>
              <a:t>19-10-2022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B36F8B8-6748-40F2-80AC-CD654EC9E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EC63902-C305-4E64-82CF-64795440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BCA8-C075-4A5B-9C0F-9B783877F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0287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60EB0B6-31C6-4D30-BCEE-6230928DB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9AC750C2-63F3-43D3-9F03-93B8BBCBE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E46394C-AFF0-42F2-B671-A77BE23F5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D56A-8991-4551-8D79-D09E7B0D3669}" type="datetimeFigureOut">
              <a:rPr lang="pl-PL" smtClean="0"/>
              <a:t>19-10-2022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A6F05FC-BFE6-457A-8195-D1ED9ADA1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EBA29DD-05A9-465B-B4F1-25847655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BCA8-C075-4A5B-9C0F-9B783877F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2651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D293E45A-C981-4007-91CB-3CC2B4C32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93A09C2-7C82-4143-BD61-CFD10B9E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88FAEA7-072D-4824-A898-3C6380F2F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D56A-8991-4551-8D79-D09E7B0D3669}" type="datetimeFigureOut">
              <a:rPr lang="pl-PL" smtClean="0"/>
              <a:t>19-10-2022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298F79C-C591-4467-AE80-1DF41965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4162F5F-6E73-4AA2-8AE5-CB93427D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BCA8-C075-4A5B-9C0F-9B783877F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1687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34E7C5-C670-4D97-ACCD-A2244DA9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86C3FDA-E1F8-4F4A-801B-32D8AB041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05410D6-D586-4FEE-8650-AC62CA9B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D56A-8991-4551-8D79-D09E7B0D3669}" type="datetimeFigureOut">
              <a:rPr lang="pl-PL" smtClean="0"/>
              <a:t>19-10-2022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6C4A578-0DC8-444A-B200-7DB4C7D98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4B8F78B-1522-4EBE-AD8E-E13318C7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BCA8-C075-4A5B-9C0F-9B783877F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149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9718A90-A9E7-4485-BEF3-85D6FF28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4E792EB-DF41-4978-8C2D-32C721AFC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6BD9280-E94D-4C18-B1A8-5622A9186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D56A-8991-4551-8D79-D09E7B0D3669}" type="datetimeFigureOut">
              <a:rPr lang="pl-PL" smtClean="0"/>
              <a:t>19-10-2022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F9653B9-C203-4280-AFD3-7514C60D5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4200132-FCFF-492B-96EC-4BFA6DB0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BCA8-C075-4A5B-9C0F-9B783877F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815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7842467-3B90-4CF8-A621-176FC2266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952A3E6-855E-4ABB-AF70-4A0AB850FF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CA7E8E8-7B4C-4E2F-B768-08129A3DD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710F8A5-E247-4060-8B32-02843C766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D56A-8991-4551-8D79-D09E7B0D3669}" type="datetimeFigureOut">
              <a:rPr lang="pl-PL" smtClean="0"/>
              <a:t>19-10-2022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0355DB7-974E-45E7-A1DD-ADF41B16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AB86F81F-66EC-4E53-8B61-CA7A1C1F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BCA8-C075-4A5B-9C0F-9B783877F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5637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4E4BCE1-5D84-4591-85CF-ACD280140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97DD99A-527B-483D-8358-54DD548F1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5513C3C-88A2-40F8-A4BB-A2E376703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7F930257-FF52-4A6F-B389-7FD3ED79E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F0421625-853E-4C67-9765-E0DFC47ECB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CE1699D4-0A3E-4184-B0CD-0A896CAFE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D56A-8991-4551-8D79-D09E7B0D3669}" type="datetimeFigureOut">
              <a:rPr lang="pl-PL" smtClean="0"/>
              <a:t>19-10-2022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9AA3237F-09C9-44C4-8BAB-BD79E47A0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42B2181A-9554-4CDA-892E-4EFCEDE6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BCA8-C075-4A5B-9C0F-9B783877F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10611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59EC359-1A49-4763-9CB1-3F6938222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29CB926E-6D4A-4C23-9173-24A60322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D56A-8991-4551-8D79-D09E7B0D3669}" type="datetimeFigureOut">
              <a:rPr lang="pl-PL" smtClean="0"/>
              <a:t>19-10-2022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D808234-B4E4-45DF-B3FF-073BAB37C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4E3F8720-8784-4C87-9738-AED0462C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BCA8-C075-4A5B-9C0F-9B783877F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4136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68B8EF2E-91E9-4744-921F-E314B5E4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D56A-8991-4551-8D79-D09E7B0D3669}" type="datetimeFigureOut">
              <a:rPr lang="pl-PL" smtClean="0"/>
              <a:t>19-10-2022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D54B86D-3D7F-45AF-9DB4-1FF34C0CF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D9014C4D-94CA-4E00-86F0-344BD6DA5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BCA8-C075-4A5B-9C0F-9B783877F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26963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29C4793-36CC-47F6-BBAE-DC13343CA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7B24B0A-ED78-4FD0-8E18-C6D3621B3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F983B82D-AD91-408B-AA5C-8DEE50A26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408CCAB-3487-4B96-A194-09A590C1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D56A-8991-4551-8D79-D09E7B0D3669}" type="datetimeFigureOut">
              <a:rPr lang="pl-PL" smtClean="0"/>
              <a:t>19-10-2022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F71486F-DB64-4C9D-8014-B006EC4C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3CC0022-5718-493B-AAED-3F76DB67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BCA8-C075-4A5B-9C0F-9B783877F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3365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6C4B86F-6D4E-4808-96F4-94B1C6617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2C14DA3B-1475-4128-94F2-13AC8A570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EEBB3A8D-7EF8-48BA-BCCD-142D7D65F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90B797A-B0A8-4DFC-BAF7-039BF57F0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D56A-8991-4551-8D79-D09E7B0D3669}" type="datetimeFigureOut">
              <a:rPr lang="pl-PL" smtClean="0"/>
              <a:t>19-10-2022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C339986-56B8-4898-AB77-EF2D37758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D524449-9542-440C-B6CE-AF592718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CBCA8-C075-4A5B-9C0F-9B783877F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673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313B2962-605A-403C-9047-91A2CD1BD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8AD1FB8-3E8E-4548-AF7D-15BBAB58E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029EAE4-EA92-43B3-B540-392E3ECD66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0D56A-8991-4551-8D79-D09E7B0D3669}" type="datetimeFigureOut">
              <a:rPr lang="pl-PL" smtClean="0"/>
              <a:t>19-10-2022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4AFFA1A-4F28-4F78-B7C9-6ECA38665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F6F80EC-0A62-473A-95AE-2E7A58484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CBCA8-C075-4A5B-9C0F-9B783877FD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508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D01ECB-C485-48F9-B58E-FC37E7FF0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8610" y="246227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Jak superbohaterowie wyjaśniają teorię przywiązania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D13BC487-C38D-4307-977D-CEA8DFDF4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1655762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Michał </a:t>
            </a:r>
            <a:r>
              <a:rPr lang="pl-PL" dirty="0" err="1" smtClean="0">
                <a:solidFill>
                  <a:schemeClr val="bg1"/>
                </a:solidFill>
              </a:rPr>
              <a:t>Siromski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Stowarzyszenie Gildia Superbohaterów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08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151674B-9AC0-47F5-A30E-5FC81310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ufny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AE5005B6-1390-4340-AE9B-D54FA9AAB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85" y="1597823"/>
            <a:ext cx="8808030" cy="4954517"/>
          </a:xfrm>
        </p:spPr>
      </p:pic>
    </p:spTree>
    <p:extLst>
      <p:ext uri="{BB962C8B-B14F-4D97-AF65-F5344CB8AC3E}">
        <p14:creationId xmlns:p14="http://schemas.microsoft.com/office/powerpoint/2010/main" val="1894225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8AC2B36-7EC4-486B-AE4A-686A1222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zaburza rozwój przywiązania?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F5C9E80-8781-416E-B1C8-3B2D143F3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1) rozstanie z rodzicami</a:t>
            </a:r>
          </a:p>
          <a:p>
            <a:pPr marL="0" indent="0">
              <a:buNone/>
            </a:pPr>
            <a:r>
              <a:rPr lang="pl-PL" dirty="0"/>
              <a:t>2) adopcja i wykształcenie przywiązania do innego opiekuna</a:t>
            </a:r>
          </a:p>
          <a:p>
            <a:pPr marL="0" indent="0">
              <a:buNone/>
            </a:pPr>
            <a:r>
              <a:rPr lang="pl-PL" dirty="0"/>
              <a:t>3) działanie substancji psychoaktywnych w okresie prenatalnym</a:t>
            </a:r>
          </a:p>
          <a:p>
            <a:pPr marL="0" indent="0">
              <a:buNone/>
            </a:pPr>
            <a:r>
              <a:rPr lang="pl-PL" dirty="0"/>
              <a:t>4) urazy (nadużycie seksualne, przemoc, przemoc w rodzinie)</a:t>
            </a:r>
          </a:p>
          <a:p>
            <a:pPr marL="0" indent="0">
              <a:buNone/>
            </a:pPr>
            <a:r>
              <a:rPr lang="pl-PL" dirty="0"/>
              <a:t>5) choroba rodzica (depresja, schizofrenia)</a:t>
            </a:r>
          </a:p>
          <a:p>
            <a:pPr marL="0" indent="0">
              <a:buNone/>
            </a:pPr>
            <a:r>
              <a:rPr lang="pl-PL" dirty="0"/>
              <a:t>6) uzależnienie rodzica</a:t>
            </a:r>
          </a:p>
          <a:p>
            <a:pPr marL="0" indent="0">
              <a:buNone/>
            </a:pPr>
            <a:r>
              <a:rPr lang="pl-PL" dirty="0"/>
              <a:t>7) pobyt w domu dziecka</a:t>
            </a:r>
          </a:p>
          <a:p>
            <a:pPr marL="0" indent="0">
              <a:buNone/>
            </a:pPr>
            <a:r>
              <a:rPr lang="pl-PL" dirty="0"/>
              <a:t>8) hospitalizacja dziecka/rodzica uniemożliwiająca kontakt</a:t>
            </a:r>
          </a:p>
          <a:p>
            <a:pPr marL="0" indent="0">
              <a:buNone/>
            </a:pPr>
            <a:r>
              <a:rPr lang="pl-PL" dirty="0"/>
              <a:t>9) zaniedbanie</a:t>
            </a:r>
          </a:p>
        </p:txBody>
      </p:sp>
    </p:spTree>
    <p:extLst>
      <p:ext uri="{BB962C8B-B14F-4D97-AF65-F5344CB8AC3E}">
        <p14:creationId xmlns:p14="http://schemas.microsoft.com/office/powerpoint/2010/main" val="2660581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5F6EAB-9592-4347-8CE8-486A5608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lękowy-ambiwalenty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61CB078-3EA0-47C6-B15B-D06399DDC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/>
              <a:t>dziecko nie może polegać na rodzicach</a:t>
            </a:r>
          </a:p>
          <a:p>
            <a:r>
              <a:rPr lang="pl-PL" dirty="0"/>
              <a:t>ciągłe poczucie porzucenia i bezbronności</a:t>
            </a:r>
          </a:p>
          <a:p>
            <a:r>
              <a:rPr lang="pl-PL" dirty="0"/>
              <a:t>dziecko stara się o uwagę rodzica, ale nie wie czy będzie zaspokojone czy zranione</a:t>
            </a:r>
          </a:p>
          <a:p>
            <a:r>
              <a:rPr lang="pl-PL" dirty="0"/>
              <a:t>dziecko prowokuje, odrzuca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6945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5F6EAB-9592-4347-8CE8-486A5608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lękowy-ambiwalenty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61CB078-3EA0-47C6-B15B-D06399DDC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marL="0" indent="0">
              <a:buNone/>
            </a:pPr>
            <a:r>
              <a:rPr lang="pl-PL" dirty="0"/>
              <a:t>jako dorosły</a:t>
            </a:r>
          </a:p>
          <a:p>
            <a:endParaRPr lang="pl-PL" dirty="0"/>
          </a:p>
          <a:p>
            <a:r>
              <a:rPr lang="pl-PL" dirty="0"/>
              <a:t>emocjonalna niestabilność</a:t>
            </a:r>
          </a:p>
          <a:p>
            <a:r>
              <a:rPr lang="pl-PL" dirty="0"/>
              <a:t>odpychanie - przyciąganie</a:t>
            </a:r>
          </a:p>
          <a:p>
            <a:r>
              <a:rPr lang="pl-PL" dirty="0"/>
              <a:t>nie za blisko i nie za daleko</a:t>
            </a:r>
          </a:p>
          <a:p>
            <a:r>
              <a:rPr lang="pl-PL" dirty="0"/>
              <a:t>lęk przed przywiązaniem i zranieniem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4287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5B95450-B61A-4D66-B46A-2AA5C840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lękowy-ambiwalenty</a:t>
            </a:r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B3AB83DB-5047-4AF6-92A5-64C2F1B97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89" y="1817436"/>
            <a:ext cx="8537221" cy="4802187"/>
          </a:xfrm>
        </p:spPr>
      </p:pic>
    </p:spTree>
    <p:extLst>
      <p:ext uri="{BB962C8B-B14F-4D97-AF65-F5344CB8AC3E}">
        <p14:creationId xmlns:p14="http://schemas.microsoft.com/office/powerpoint/2010/main" val="704031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A2E76DB-21FF-46CA-9A2F-8DF9FCB42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lękowy-ambiwalenty</a:t>
            </a:r>
            <a:endParaRPr lang="pl-PL" b="1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6C2A8DB-7029-4E3E-94D8-F3989AB48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52" y="1690688"/>
            <a:ext cx="8615296" cy="484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7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50C11C8-C44C-4E02-BCC4-AD0A1E635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lękowy-ambiwalenty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AAED45AA-2705-481D-A6CA-ABA6BB25F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20" y="1690688"/>
            <a:ext cx="8606960" cy="4841415"/>
          </a:xfrm>
        </p:spPr>
      </p:pic>
    </p:spTree>
    <p:extLst>
      <p:ext uri="{BB962C8B-B14F-4D97-AF65-F5344CB8AC3E}">
        <p14:creationId xmlns:p14="http://schemas.microsoft.com/office/powerpoint/2010/main" val="1682247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5F6EAB-9592-4347-8CE8-486A5608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lękowy-unikający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61CB078-3EA0-47C6-B15B-D06399DDC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/>
              <a:t>dziecko nie wierzy w kompetentnego dorosłego</a:t>
            </a:r>
          </a:p>
          <a:p>
            <a:r>
              <a:rPr lang="pl-PL" dirty="0"/>
              <a:t>unika kontaktu z rodzicami, ignoruje ich</a:t>
            </a:r>
          </a:p>
          <a:p>
            <a:r>
              <a:rPr lang="pl-PL" dirty="0"/>
              <a:t>dziecko samowystarczalne</a:t>
            </a:r>
          </a:p>
          <a:p>
            <a:r>
              <a:rPr lang="pl-PL" dirty="0"/>
              <a:t>niezależne, aby nikt je nie skrzywdził</a:t>
            </a:r>
          </a:p>
          <a:p>
            <a:r>
              <a:rPr lang="pl-PL" dirty="0"/>
              <a:t>sprawia wrażenie jakby na nikim mu nie zależało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0046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5F6EAB-9592-4347-8CE8-486A5608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lękowy-unikający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61CB078-3EA0-47C6-B15B-D06399DDC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marL="0" indent="0">
              <a:buNone/>
            </a:pPr>
            <a:r>
              <a:rPr lang="pl-PL" dirty="0"/>
              <a:t>jako dorosły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r>
              <a:rPr lang="pl-PL" dirty="0"/>
              <a:t>trzyma wszystkich na dystans</a:t>
            </a:r>
          </a:p>
          <a:p>
            <a:r>
              <a:rPr lang="pl-PL" dirty="0"/>
              <a:t>zaradny, niezależny, aby nikt nie skrzywdził</a:t>
            </a:r>
          </a:p>
          <a:p>
            <a:r>
              <a:rPr lang="pl-PL" dirty="0"/>
              <a:t>sprawia wrażenie jakby na nikim mu nie zależało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8595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C5DDD94-0F3B-4DA4-85B9-871B0AFD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lękowy-unikający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AAD48C7B-C796-4D8D-8880-F765A0ECB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04" y="1989452"/>
            <a:ext cx="7744316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A4BAE233-17EA-494B-A96E-1FFAA220F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74" t="16488" r="9435" b="5324"/>
          <a:stretch/>
        </p:blipFill>
        <p:spPr>
          <a:xfrm>
            <a:off x="3658039" y="1421395"/>
            <a:ext cx="8199955" cy="4436473"/>
          </a:xfrm>
          <a:prstGeom prst="rect">
            <a:avLst/>
          </a:prstGeom>
        </p:spPr>
      </p:pic>
      <p:pic>
        <p:nvPicPr>
          <p:cNvPr id="6" name="Symbol zastępczy zawartości 4">
            <a:extLst>
              <a:ext uri="{FF2B5EF4-FFF2-40B4-BE49-F238E27FC236}">
                <a16:creationId xmlns:a16="http://schemas.microsoft.com/office/drawing/2014/main" xmlns="" id="{51D813C1-2706-4028-AD05-0FC7595AD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84" y="2288216"/>
            <a:ext cx="720647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"/>
            <a:ext cx="12192000" cy="6854283"/>
          </a:xfrm>
        </p:spPr>
      </p:pic>
    </p:spTree>
    <p:extLst>
      <p:ext uri="{BB962C8B-B14F-4D97-AF65-F5344CB8AC3E}">
        <p14:creationId xmlns:p14="http://schemas.microsoft.com/office/powerpoint/2010/main" val="2205192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5F6EAB-9592-4347-8CE8-486A5608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zdezorganizowany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61CB078-3EA0-47C6-B15B-D06399DDC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/>
              <a:t>brak matrycy informacji o opiekunach</a:t>
            </a:r>
          </a:p>
          <a:p>
            <a:r>
              <a:rPr lang="pl-PL" dirty="0"/>
              <a:t>często zamrożenie, dezorientacja, złość, strach</a:t>
            </a:r>
          </a:p>
          <a:p>
            <a:r>
              <a:rPr lang="pl-PL" dirty="0"/>
              <a:t>rodzic jako przerażająca istota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8892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5F6EAB-9592-4347-8CE8-486A5608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zdezorganizowany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61CB078-3EA0-47C6-B15B-D06399DDC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jako dorosły</a:t>
            </a:r>
          </a:p>
          <a:p>
            <a:endParaRPr lang="pl-PL" dirty="0"/>
          </a:p>
          <a:p>
            <a:r>
              <a:rPr lang="pl-PL" dirty="0"/>
              <a:t>kontrolujący</a:t>
            </a:r>
          </a:p>
          <a:p>
            <a:r>
              <a:rPr lang="pl-PL" dirty="0"/>
              <a:t>wybuchowy, nieprzewidywalny</a:t>
            </a:r>
          </a:p>
          <a:p>
            <a:r>
              <a:rPr lang="pl-PL" dirty="0"/>
              <a:t>dysocjacja</a:t>
            </a:r>
          </a:p>
          <a:p>
            <a:r>
              <a:rPr lang="pl-PL" dirty="0"/>
              <a:t>łamanie prawa</a:t>
            </a:r>
          </a:p>
          <a:p>
            <a:r>
              <a:rPr lang="pl-PL" dirty="0"/>
              <a:t>naruszanie granic innych</a:t>
            </a:r>
          </a:p>
          <a:p>
            <a:r>
              <a:rPr lang="pl-PL" dirty="0"/>
              <a:t>agresja</a:t>
            </a:r>
          </a:p>
          <a:p>
            <a:r>
              <a:rPr lang="pl-PL" dirty="0"/>
              <a:t>destrukcyjność, okrucieństwo</a:t>
            </a:r>
          </a:p>
          <a:p>
            <a:r>
              <a:rPr lang="pl-PL" dirty="0"/>
              <a:t>kłamstwa</a:t>
            </a:r>
          </a:p>
        </p:txBody>
      </p:sp>
    </p:spTree>
    <p:extLst>
      <p:ext uri="{BB962C8B-B14F-4D97-AF65-F5344CB8AC3E}">
        <p14:creationId xmlns:p14="http://schemas.microsoft.com/office/powerpoint/2010/main" val="3549848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EED382-FF6F-49AA-BA51-55732C17A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zdezorganizowany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A6FD912C-D4F0-44CC-B0CC-E08AF451F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27" y="1876209"/>
            <a:ext cx="8195546" cy="4589506"/>
          </a:xfrm>
        </p:spPr>
      </p:pic>
    </p:spTree>
    <p:extLst>
      <p:ext uri="{BB962C8B-B14F-4D97-AF65-F5344CB8AC3E}">
        <p14:creationId xmlns:p14="http://schemas.microsoft.com/office/powerpoint/2010/main" val="3805771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C842EC0-8346-4E1D-91A0-F9B616E3B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budować ufny styl przywiązania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4C0FEA39-6DE3-44B6-B090-BE51852B9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6" y="2007032"/>
            <a:ext cx="4740019" cy="4351338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t="4357" r="5017" b="58019"/>
          <a:stretch/>
        </p:blipFill>
        <p:spPr>
          <a:xfrm>
            <a:off x="2833734" y="1783533"/>
            <a:ext cx="5743707" cy="37119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t="63762" r="5220" b="4422"/>
          <a:stretch/>
        </p:blipFill>
        <p:spPr>
          <a:xfrm>
            <a:off x="6781489" y="2326741"/>
            <a:ext cx="5105712" cy="43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81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C842EC0-8346-4E1D-91A0-F9B616E3B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budować ufny styl przywiązania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66E89A28-E321-4530-B6E3-CD05CD4A5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63" y="1690688"/>
            <a:ext cx="3237065" cy="4953101"/>
          </a:xfr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1804F35-D806-4281-A3EF-ECDF23C26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608" y="1690689"/>
            <a:ext cx="3223531" cy="49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0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5F6EAB-9592-4347-8CE8-486A5608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Dziecko po traumie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61CB078-3EA0-47C6-B15B-D06399DDC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proces żałoby zablokowany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przerażenie na myśl o utraconym rodzicu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sny i nawracające myśli o tragedii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na przemian zbliżanie się do uznania straty i ucieczka od bolesnej świadomości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emocjonalne wycofanie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drażliwość, zachowania buntownicze</a:t>
            </a:r>
          </a:p>
        </p:txBody>
      </p:sp>
    </p:spTree>
    <p:extLst>
      <p:ext uri="{BB962C8B-B14F-4D97-AF65-F5344CB8AC3E}">
        <p14:creationId xmlns:p14="http://schemas.microsoft.com/office/powerpoint/2010/main" val="1067159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7289270-8359-4619-8C23-A3F04D1D9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wpierać wg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Karolynn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Siegel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E3B5973-EBEB-4A73-96A1-4AD37FA44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1) obecność kompetentnego dorosłego, wspierającego i opiekującego się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2) przestrzeń do wyrażania bolesnych myśli, emocji i fantazji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3) stabilność i konsekwencja otoczenia</a:t>
            </a:r>
          </a:p>
        </p:txBody>
      </p:sp>
    </p:spTree>
    <p:extLst>
      <p:ext uri="{BB962C8B-B14F-4D97-AF65-F5344CB8AC3E}">
        <p14:creationId xmlns:p14="http://schemas.microsoft.com/office/powerpoint/2010/main" val="1590360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AB3A2C-428B-4584-B248-700F104E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5921FA07-D420-4C21-92F3-1964E070A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6" y="365125"/>
            <a:ext cx="3995174" cy="5992761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91F6DC1E-6E5E-4D20-9480-FBECDE27E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00" y="1285592"/>
            <a:ext cx="8516240" cy="467395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2F7E521-6C4C-4058-8A6F-B10826B679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6" r="7742"/>
          <a:stretch/>
        </p:blipFill>
        <p:spPr>
          <a:xfrm>
            <a:off x="7868252" y="365125"/>
            <a:ext cx="3986582" cy="59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23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5775D1-FF17-4D61-86EE-AA251BE39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pomaga w traumie?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21BC317-E2D9-4E88-9452-0D528AA95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nauczenie dziecka czym jest rodzina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zapewnienie bezpieczeństwa i postawienie granic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radzenie sobie z lękiem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utrzymanie pozytywnego obrazu siebie jako rodzica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troskliwa opieka i silna struktura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towarzyszenie w żałobie</a:t>
            </a:r>
          </a:p>
        </p:txBody>
      </p:sp>
    </p:spTree>
    <p:extLst>
      <p:ext uri="{BB962C8B-B14F-4D97-AF65-F5344CB8AC3E}">
        <p14:creationId xmlns:p14="http://schemas.microsoft.com/office/powerpoint/2010/main" val="2530435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46A4733-EEC6-4F07-BE89-349639C4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Jeśli dziecko ma doświadczenie zaniedbania/krzywdzenia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E93AEE5-9373-49BD-A30B-96E7097DA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1) uważaj na zbliżanie się, granice osobistej przestrzeni</a:t>
            </a:r>
          </a:p>
          <a:p>
            <a:pPr marL="0" indent="0">
              <a:buNone/>
            </a:pPr>
            <a:r>
              <a:rPr lang="pl-PL" dirty="0"/>
              <a:t>2) obecność, równoległość, cierpliwość</a:t>
            </a:r>
          </a:p>
          <a:p>
            <a:pPr marL="0" indent="0">
              <a:buNone/>
            </a:pPr>
            <a:r>
              <a:rPr lang="pl-PL" dirty="0"/>
              <a:t>3) pozwól dziecku przyjść do Ciebie</a:t>
            </a:r>
          </a:p>
          <a:p>
            <a:pPr marL="0" indent="0">
              <a:buNone/>
            </a:pPr>
            <a:r>
              <a:rPr lang="pl-PL" dirty="0"/>
              <a:t>4) nie bierz do siebie agresji dziecka, tak okazuje, że mu zależy</a:t>
            </a:r>
          </a:p>
          <a:p>
            <a:pPr marL="0" indent="0">
              <a:buNone/>
            </a:pPr>
            <a:r>
              <a:rPr lang="pl-PL" dirty="0"/>
              <a:t>5) daj dziecku poczucie kontroli i czas na decyzję</a:t>
            </a:r>
          </a:p>
          <a:p>
            <a:pPr marL="0" indent="0">
              <a:buNone/>
            </a:pPr>
            <a:r>
              <a:rPr lang="pl-PL" dirty="0"/>
              <a:t>6) ostrzegaj dziecko o dotyku i daj możliwości wyboru</a:t>
            </a:r>
          </a:p>
          <a:p>
            <a:pPr marL="0" indent="0">
              <a:buNone/>
            </a:pPr>
            <a:r>
              <a:rPr lang="pl-PL" dirty="0"/>
              <a:t>7) pamiętaj, że dla dziecka relacje są sygnałem wywołującym pobudzenie i przypominającym o zagrożeniu</a:t>
            </a:r>
          </a:p>
          <a:p>
            <a:pPr marL="0" indent="0">
              <a:buNone/>
            </a:pPr>
            <a:r>
              <a:rPr lang="pl-PL" dirty="0"/>
              <a:t>8) zmniejszaj w dziecku poczucie porzucenia</a:t>
            </a:r>
          </a:p>
          <a:p>
            <a:pPr marL="0" indent="0">
              <a:buNone/>
            </a:pPr>
            <a:r>
              <a:rPr lang="pl-PL" dirty="0"/>
              <a:t>9) wyreguluj siebie zanim zaczniesz wspierać dziecko w regulacji</a:t>
            </a:r>
          </a:p>
          <a:p>
            <a:pPr marL="0" indent="0">
              <a:buNone/>
            </a:pPr>
            <a:r>
              <a:rPr lang="pl-PL" dirty="0"/>
              <a:t>10) buduj drużynę wsparcia </a:t>
            </a:r>
          </a:p>
        </p:txBody>
      </p:sp>
    </p:spTree>
    <p:extLst>
      <p:ext uri="{BB962C8B-B14F-4D97-AF65-F5344CB8AC3E}">
        <p14:creationId xmlns:p14="http://schemas.microsoft.com/office/powerpoint/2010/main" val="278828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4EC8828-0EC1-42A5-95E8-0CFAB7EC5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Teoria przywiązania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629A5C4A-3AC5-469B-8253-9F3F6C1A7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484" y="1097628"/>
            <a:ext cx="4331936" cy="5423003"/>
          </a:xfr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xmlns="" id="{F9091339-E89D-418E-810E-2072DA71596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relacja z bliskim dorosłym w dzieciństwie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jest matrycą dla relacji w dalszym toku życia</a:t>
            </a:r>
          </a:p>
        </p:txBody>
      </p:sp>
    </p:spTree>
    <p:extLst>
      <p:ext uri="{BB962C8B-B14F-4D97-AF65-F5344CB8AC3E}">
        <p14:creationId xmlns:p14="http://schemas.microsoft.com/office/powerpoint/2010/main" val="97960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6AE0EB0-E98B-470D-9B8D-B5BADA23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Cykl rozwoju przywiązania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15F7E74B-2FAC-45F8-83DF-5591B8DB9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132310"/>
              </p:ext>
            </p:extLst>
          </p:nvPr>
        </p:nvGraphicFramePr>
        <p:xfrm>
          <a:off x="838199" y="1445342"/>
          <a:ext cx="10813027" cy="5279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3888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9EE93E-9177-4829-A586-78514B0F1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Style przywiązania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4D60F52-5E26-4B28-9536-768D69CEE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/>
              <a:t>ufny</a:t>
            </a:r>
          </a:p>
          <a:p>
            <a:r>
              <a:rPr lang="pl-PL" dirty="0"/>
              <a:t>lękowy - ambiwalentny</a:t>
            </a:r>
          </a:p>
          <a:p>
            <a:r>
              <a:rPr lang="pl-PL" dirty="0"/>
              <a:t>lękowy - unikający</a:t>
            </a:r>
          </a:p>
          <a:p>
            <a:r>
              <a:rPr lang="pl-PL" dirty="0"/>
              <a:t>zdezorganizowany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9133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5F6EAB-9592-4347-8CE8-486A5608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ufny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61CB078-3EA0-47C6-B15B-D06399DDC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/>
              <a:t>emocjonalna bliskość</a:t>
            </a:r>
          </a:p>
          <a:p>
            <a:r>
              <a:rPr lang="pl-PL" dirty="0"/>
              <a:t>intymność, ale i granice</a:t>
            </a:r>
          </a:p>
          <a:p>
            <a:r>
              <a:rPr lang="pl-PL" dirty="0"/>
              <a:t>wzajemna akceptacja</a:t>
            </a:r>
          </a:p>
          <a:p>
            <a:r>
              <a:rPr lang="pl-PL" dirty="0"/>
              <a:t>wsparcie w trudnych chwilach</a:t>
            </a:r>
          </a:p>
          <a:p>
            <a:r>
              <a:rPr lang="pl-PL" dirty="0"/>
              <a:t>skuteczne zaspokajanie potrzeb dziecka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9310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5F6EAB-9592-4347-8CE8-486A5608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ufny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61CB078-3EA0-47C6-B15B-D06399DDC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marL="0" indent="0">
              <a:buNone/>
            </a:pPr>
            <a:r>
              <a:rPr lang="pl-PL" dirty="0"/>
              <a:t>jako dorosły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r>
              <a:rPr lang="pl-PL" dirty="0"/>
              <a:t>lepsza samokontrola</a:t>
            </a:r>
          </a:p>
          <a:p>
            <a:r>
              <a:rPr lang="pl-PL" dirty="0"/>
              <a:t>polega na innych</a:t>
            </a:r>
          </a:p>
          <a:p>
            <a:r>
              <a:rPr lang="pl-PL" dirty="0"/>
              <a:t>chętnie podejmuje wyzwania</a:t>
            </a:r>
          </a:p>
          <a:p>
            <a:r>
              <a:rPr lang="pl-PL" dirty="0"/>
              <a:t>łatwość w nawiązywaniu relacji</a:t>
            </a:r>
          </a:p>
          <a:p>
            <a:r>
              <a:rPr lang="pl-PL" dirty="0"/>
              <a:t>empatia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5934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662392A-0070-4FF5-8FF3-9F2B34D2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2" t="5691" r="3599" b="52073"/>
          <a:stretch/>
        </p:blipFill>
        <p:spPr>
          <a:xfrm>
            <a:off x="329461" y="1490404"/>
            <a:ext cx="4521451" cy="512767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" t="34984" r="2895" b="35974"/>
          <a:stretch/>
        </p:blipFill>
        <p:spPr>
          <a:xfrm>
            <a:off x="1250273" y="2161804"/>
            <a:ext cx="8174383" cy="396115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" b="36238"/>
          <a:stretch/>
        </p:blipFill>
        <p:spPr>
          <a:xfrm>
            <a:off x="4850912" y="259431"/>
            <a:ext cx="6592668" cy="616532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34984" r="2409" b="6535"/>
          <a:stretch/>
        </p:blipFill>
        <p:spPr>
          <a:xfrm>
            <a:off x="6998329" y="1820280"/>
            <a:ext cx="5193671" cy="500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8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7BF5CF-BC95-4426-8537-00DF6E08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Styl ufny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B91C7E3C-248A-44A7-A613-87652AF94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4" y="1690687"/>
            <a:ext cx="9287626" cy="4860525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90"/>
          <a:stretch/>
        </p:blipFill>
        <p:spPr>
          <a:xfrm>
            <a:off x="4330806" y="470780"/>
            <a:ext cx="7534040" cy="60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0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541</Words>
  <Application>Microsoft Office PowerPoint</Application>
  <PresentationFormat>Panoramiczny</PresentationFormat>
  <Paragraphs>133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Motyw pakietu Office</vt:lpstr>
      <vt:lpstr>Jak superbohaterowie wyjaśniają teorię przywiązania</vt:lpstr>
      <vt:lpstr>Prezentacja programu PowerPoint</vt:lpstr>
      <vt:lpstr>Teoria przywiązania</vt:lpstr>
      <vt:lpstr>Cykl rozwoju przywiązania</vt:lpstr>
      <vt:lpstr>Style przywiązania</vt:lpstr>
      <vt:lpstr>Styl ufny</vt:lpstr>
      <vt:lpstr>Styl ufny</vt:lpstr>
      <vt:lpstr>Prezentacja programu PowerPoint</vt:lpstr>
      <vt:lpstr>Styl ufny</vt:lpstr>
      <vt:lpstr>Styl ufny</vt:lpstr>
      <vt:lpstr>Co zaburza rozwój przywiązania?</vt:lpstr>
      <vt:lpstr>Styl lękowy-ambiwalenty</vt:lpstr>
      <vt:lpstr>Styl lękowy-ambiwalenty</vt:lpstr>
      <vt:lpstr>Styl lękowy-ambiwalenty</vt:lpstr>
      <vt:lpstr>Styl lękowy-ambiwalenty</vt:lpstr>
      <vt:lpstr>Styl lękowy-ambiwalenty</vt:lpstr>
      <vt:lpstr>Styl lękowy-unikający</vt:lpstr>
      <vt:lpstr>Styl lękowy-unikający</vt:lpstr>
      <vt:lpstr>Styl lękowy-unikający</vt:lpstr>
      <vt:lpstr>Styl zdezorganizowany</vt:lpstr>
      <vt:lpstr>Styl zdezorganizowany</vt:lpstr>
      <vt:lpstr>Styl zdezorganizowany</vt:lpstr>
      <vt:lpstr>Jak budować ufny styl przywiązania</vt:lpstr>
      <vt:lpstr>Jak budować ufny styl przywiązania</vt:lpstr>
      <vt:lpstr>Dziecko po traumie</vt:lpstr>
      <vt:lpstr>Jak wpierać wg Karolynn Siegel </vt:lpstr>
      <vt:lpstr>Prezentacja programu PowerPoint</vt:lpstr>
      <vt:lpstr>Co pomaga w traumie?</vt:lpstr>
      <vt:lpstr>Jeśli dziecko ma doświadczenie zaniedbania/krzywdzenia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GildiaSuperbohaterów</dc:creator>
  <cp:lastModifiedBy>Michał</cp:lastModifiedBy>
  <cp:revision>17</cp:revision>
  <dcterms:created xsi:type="dcterms:W3CDTF">2022-10-17T08:59:00Z</dcterms:created>
  <dcterms:modified xsi:type="dcterms:W3CDTF">2022-10-19T17:06:03Z</dcterms:modified>
</cp:coreProperties>
</file>