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Shape 8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Shape 278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Shape 307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Shape 32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Shape 33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Shape 34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Shape 34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Shape 35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Shape 38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Shape 40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Shape 40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4" name="Shape 41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Shape 41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0" name="Shape 42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Shape 42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6" name="Shape 42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2" name="Shape 43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Shape 438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Shape 4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Shape 47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0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Shape 4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Shape 482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Shape 125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Shape 145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Shape 17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Shape 20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Shape 220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Shape 249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lajd tytułowy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i tekst pionowy" type="vertTx">
  <p:cSld name="VERTICAL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2" name="Shape 72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pionowy i tekst" type="vertTitleAndTx">
  <p:cSld name="VERTICAL_TITLE_AND_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 rot="5400000">
            <a:off x="7133402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8" name="Shape 78"/>
          <p:cNvSpPr txBox="1"/>
          <p:nvPr>
            <p:ph idx="1" type="body"/>
          </p:nvPr>
        </p:nvSpPr>
        <p:spPr>
          <a:xfrm rot="5400000">
            <a:off x="1799402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wa elementy zawartości" type="twoObj">
  <p:cSld name="TWO_OBJECTS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i zawartość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główek sekcji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831851" y="1709742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831851" y="4589467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równanie" type="twoTxTwoObj">
  <p:cSld name="TWO_OBJECTS_WITH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839788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839789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839789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3" type="body"/>
          </p:nvPr>
        </p:nvSpPr>
        <p:spPr>
          <a:xfrm>
            <a:off x="6172202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4" type="body"/>
          </p:nvPr>
        </p:nvSpPr>
        <p:spPr>
          <a:xfrm>
            <a:off x="6172202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lko tytuł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49" name="Shape 49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usty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Zawartość z podpisem" type="objTx">
  <p:cSld name="OBJECT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5183188" y="987429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az z podpisem" type="picTx">
  <p:cSld name="PICTURE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65" name="Shape 65"/>
          <p:cNvSpPr/>
          <p:nvPr>
            <p:ph idx="2" type="pic"/>
          </p:nvPr>
        </p:nvSpPr>
        <p:spPr>
          <a:xfrm>
            <a:off x="5183188" y="987429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  <p:pic>
        <p:nvPicPr>
          <p:cNvPr id="11" name="Shape 1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042625" y="6033225"/>
            <a:ext cx="10106749" cy="82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Shape 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7750" y="100925"/>
            <a:ext cx="1877825" cy="85765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transition spd="slow">
    <p:push dir="r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://michalpasterski.pl/2017/03/jak-radzic-sobie-ze-stresem" TargetMode="Externa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i="0" lang="pl-PL" sz="6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Wypalenie zawodowe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Shape 87"/>
          <p:cNvSpPr txBox="1"/>
          <p:nvPr>
            <p:ph idx="1" type="subTitle"/>
          </p:nvPr>
        </p:nvSpPr>
        <p:spPr>
          <a:xfrm>
            <a:off x="538125" y="3602050"/>
            <a:ext cx="111999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pl-PL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Prezentacja dla pracowników </a:t>
            </a:r>
            <a:r>
              <a:rPr lang="pl-PL" sz="4400">
                <a:latin typeface="Arial"/>
                <a:ea typeface="Arial"/>
                <a:cs typeface="Arial"/>
                <a:sym typeface="Arial"/>
              </a:rPr>
              <a:t>socjalnych</a:t>
            </a:r>
            <a:endParaRPr sz="4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/>
          <p:nvPr>
            <p:ph type="title"/>
          </p:nvPr>
        </p:nvSpPr>
        <p:spPr>
          <a:xfrm>
            <a:off x="838200" y="307275"/>
            <a:ext cx="10515600" cy="111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59"/>
              <a:buFont typeface="Calibri"/>
              <a:buNone/>
            </a:pPr>
            <a:br>
              <a:rPr b="1" i="0" lang="pl-PL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pl-PL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Czynniki organizacyjne </a:t>
            </a: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sprzyjające zespołowi wypalenia zawodowego</a:t>
            </a:r>
            <a:br>
              <a:rPr b="1" i="0" lang="pl-PL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i="0" lang="pl-PL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81" name="Shape 281"/>
          <p:cNvGrpSpPr/>
          <p:nvPr/>
        </p:nvGrpSpPr>
        <p:grpSpPr>
          <a:xfrm>
            <a:off x="-4003391" y="1072900"/>
            <a:ext cx="15375336" cy="5859000"/>
            <a:chOff x="-4917790" y="-753830"/>
            <a:chExt cx="15375336" cy="5859000"/>
          </a:xfrm>
        </p:grpSpPr>
        <p:sp>
          <p:nvSpPr>
            <p:cNvPr id="282" name="Shape 282"/>
            <p:cNvSpPr/>
            <p:nvPr/>
          </p:nvSpPr>
          <p:spPr>
            <a:xfrm>
              <a:off x="-4917790" y="-753830"/>
              <a:ext cx="5859000" cy="5859000"/>
            </a:xfrm>
            <a:prstGeom prst="blockArc">
              <a:avLst>
                <a:gd fmla="val 18900000" name="adj1"/>
                <a:gd fmla="val 2700000" name="adj2"/>
                <a:gd fmla="val 369" name="adj3"/>
              </a:avLst>
            </a:prstGeom>
            <a:solidFill>
              <a:srgbClr val="ED7D31"/>
            </a:solidFill>
            <a:ln cap="flat" cmpd="sng" w="12700">
              <a:solidFill>
                <a:srgbClr val="82828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83" name="Shape 283"/>
            <p:cNvSpPr/>
            <p:nvPr/>
          </p:nvSpPr>
          <p:spPr>
            <a:xfrm>
              <a:off x="305246" y="197811"/>
              <a:ext cx="10152300" cy="395400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84" name="Shape 284"/>
            <p:cNvSpPr txBox="1"/>
            <p:nvPr/>
          </p:nvSpPr>
          <p:spPr>
            <a:xfrm>
              <a:off x="305246" y="197811"/>
              <a:ext cx="10152300" cy="395400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</p:spPr>
          <p:txBody>
            <a:bodyPr anchorCtr="0" anchor="ctr" bIns="50800" lIns="31387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niepewność i brak informacji niezbędnych do wykonywania czynności służbowych,</a:t>
              </a:r>
              <a:endParaRPr sz="1800"/>
            </a:p>
          </p:txBody>
        </p:sp>
        <p:sp>
          <p:nvSpPr>
            <p:cNvPr id="285" name="Shape 285"/>
            <p:cNvSpPr/>
            <p:nvPr/>
          </p:nvSpPr>
          <p:spPr>
            <a:xfrm>
              <a:off x="58090" y="148380"/>
              <a:ext cx="494400" cy="494400"/>
            </a:xfrm>
            <a:prstGeom prst="ellipse">
              <a:avLst/>
            </a:prstGeom>
            <a:solidFill>
              <a:srgbClr val="ED7D31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86" name="Shape 286"/>
            <p:cNvSpPr/>
            <p:nvPr/>
          </p:nvSpPr>
          <p:spPr>
            <a:xfrm>
              <a:off x="663361" y="791334"/>
              <a:ext cx="9794100" cy="395400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87" name="Shape 287"/>
            <p:cNvSpPr txBox="1"/>
            <p:nvPr/>
          </p:nvSpPr>
          <p:spPr>
            <a:xfrm>
              <a:off x="663361" y="791334"/>
              <a:ext cx="9794100" cy="395400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</p:spPr>
          <p:txBody>
            <a:bodyPr anchorCtr="0" anchor="ctr" bIns="50800" lIns="31387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nieoczekiwane zadania do wykonania,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288" name="Shape 288"/>
            <p:cNvSpPr/>
            <p:nvPr/>
          </p:nvSpPr>
          <p:spPr>
            <a:xfrm>
              <a:off x="416205" y="741903"/>
              <a:ext cx="494400" cy="494400"/>
            </a:xfrm>
            <a:prstGeom prst="ellipse">
              <a:avLst/>
            </a:prstGeom>
            <a:solidFill>
              <a:srgbClr val="ED7D31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89" name="Shape 289"/>
            <p:cNvSpPr/>
            <p:nvPr/>
          </p:nvSpPr>
          <p:spPr>
            <a:xfrm>
              <a:off x="859606" y="1384421"/>
              <a:ext cx="9597900" cy="395400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90" name="Shape 290"/>
            <p:cNvSpPr txBox="1"/>
            <p:nvPr/>
          </p:nvSpPr>
          <p:spPr>
            <a:xfrm>
              <a:off x="859606" y="1384421"/>
              <a:ext cx="9597900" cy="395400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</p:spPr>
          <p:txBody>
            <a:bodyPr anchorCtr="0" anchor="ctr" bIns="50800" lIns="31387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wykonywanie pracy przy braku niezbędnych środków,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291" name="Shape 291"/>
            <p:cNvSpPr/>
            <p:nvPr/>
          </p:nvSpPr>
          <p:spPr>
            <a:xfrm>
              <a:off x="612450" y="1334990"/>
              <a:ext cx="494400" cy="494400"/>
            </a:xfrm>
            <a:prstGeom prst="ellipse">
              <a:avLst/>
            </a:prstGeom>
            <a:solidFill>
              <a:srgbClr val="ED7D31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92" name="Shape 292"/>
            <p:cNvSpPr/>
            <p:nvPr/>
          </p:nvSpPr>
          <p:spPr>
            <a:xfrm>
              <a:off x="922266" y="1977944"/>
              <a:ext cx="9535200" cy="395400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93" name="Shape 293"/>
            <p:cNvSpPr txBox="1"/>
            <p:nvPr/>
          </p:nvSpPr>
          <p:spPr>
            <a:xfrm>
              <a:off x="922266" y="1977944"/>
              <a:ext cx="9535200" cy="395400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</p:spPr>
          <p:txBody>
            <a:bodyPr anchorCtr="0" anchor="ctr" bIns="50800" lIns="31387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przeciążenie ilością pracy związane z niedoborami kadrowymi,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294" name="Shape 294"/>
            <p:cNvSpPr/>
            <p:nvPr/>
          </p:nvSpPr>
          <p:spPr>
            <a:xfrm>
              <a:off x="675110" y="1928513"/>
              <a:ext cx="494400" cy="494400"/>
            </a:xfrm>
            <a:prstGeom prst="ellipse">
              <a:avLst/>
            </a:prstGeom>
            <a:solidFill>
              <a:srgbClr val="ED7D31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95" name="Shape 295"/>
            <p:cNvSpPr/>
            <p:nvPr/>
          </p:nvSpPr>
          <p:spPr>
            <a:xfrm>
              <a:off x="859606" y="2571466"/>
              <a:ext cx="9597900" cy="395400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96" name="Shape 296"/>
            <p:cNvSpPr txBox="1"/>
            <p:nvPr/>
          </p:nvSpPr>
          <p:spPr>
            <a:xfrm>
              <a:off x="859606" y="2571466"/>
              <a:ext cx="9597900" cy="395400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</p:spPr>
          <p:txBody>
            <a:bodyPr anchorCtr="0" anchor="ctr" bIns="50800" lIns="31387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otrzymywane wynagrodzenie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297" name="Shape 297"/>
            <p:cNvSpPr/>
            <p:nvPr/>
          </p:nvSpPr>
          <p:spPr>
            <a:xfrm>
              <a:off x="612450" y="2522035"/>
              <a:ext cx="494400" cy="494400"/>
            </a:xfrm>
            <a:prstGeom prst="ellipse">
              <a:avLst/>
            </a:prstGeom>
            <a:solidFill>
              <a:srgbClr val="ED7D31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98" name="Shape 298"/>
            <p:cNvSpPr/>
            <p:nvPr/>
          </p:nvSpPr>
          <p:spPr>
            <a:xfrm>
              <a:off x="663361" y="3164554"/>
              <a:ext cx="9794100" cy="395400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99" name="Shape 299"/>
            <p:cNvSpPr txBox="1"/>
            <p:nvPr/>
          </p:nvSpPr>
          <p:spPr>
            <a:xfrm>
              <a:off x="663361" y="3164554"/>
              <a:ext cx="9794100" cy="395400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</p:spPr>
          <p:txBody>
            <a:bodyPr anchorCtr="0" anchor="ctr" bIns="50800" lIns="31387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brak wpływu na organizację pracy, 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300" name="Shape 300"/>
            <p:cNvSpPr/>
            <p:nvPr/>
          </p:nvSpPr>
          <p:spPr>
            <a:xfrm>
              <a:off x="416205" y="3115122"/>
              <a:ext cx="494400" cy="494400"/>
            </a:xfrm>
            <a:prstGeom prst="ellipse">
              <a:avLst/>
            </a:prstGeom>
            <a:solidFill>
              <a:srgbClr val="ED7D31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01" name="Shape 301"/>
            <p:cNvSpPr/>
            <p:nvPr/>
          </p:nvSpPr>
          <p:spPr>
            <a:xfrm>
              <a:off x="305246" y="3758076"/>
              <a:ext cx="10152300" cy="395400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02" name="Shape 302"/>
            <p:cNvSpPr txBox="1"/>
            <p:nvPr/>
          </p:nvSpPr>
          <p:spPr>
            <a:xfrm>
              <a:off x="305246" y="3758076"/>
              <a:ext cx="10152300" cy="395400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</p:spPr>
          <p:txBody>
            <a:bodyPr anchorCtr="0" anchor="ctr" bIns="50800" lIns="31387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brak specjalistycznych bezpłatnych szkoleń celowanych w potrzeby,</a:t>
              </a:r>
              <a:endParaRPr sz="1800"/>
            </a:p>
          </p:txBody>
        </p:sp>
        <p:sp>
          <p:nvSpPr>
            <p:cNvPr id="303" name="Shape 303"/>
            <p:cNvSpPr/>
            <p:nvPr/>
          </p:nvSpPr>
          <p:spPr>
            <a:xfrm>
              <a:off x="58090" y="3708645"/>
              <a:ext cx="494400" cy="494400"/>
            </a:xfrm>
            <a:prstGeom prst="ellipse">
              <a:avLst/>
            </a:prstGeom>
            <a:solidFill>
              <a:srgbClr val="ED7D31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304" name="Shape 304"/>
          <p:cNvSpPr txBox="1"/>
          <p:nvPr>
            <p:ph idx="2" type="body"/>
          </p:nvPr>
        </p:nvSpPr>
        <p:spPr>
          <a:xfrm>
            <a:off x="902850" y="1424780"/>
            <a:ext cx="10386300" cy="4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l-P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warunki i organizacja pracy:</a:t>
            </a:r>
            <a:endParaRPr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/>
          <p:nvPr>
            <p:ph type="title"/>
          </p:nvPr>
        </p:nvSpPr>
        <p:spPr>
          <a:xfrm>
            <a:off x="838200" y="293325"/>
            <a:ext cx="10515600" cy="10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br>
              <a:rPr b="1" i="0" lang="pl-PL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pl-PL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Czynniki organizacyjne </a:t>
            </a: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sprzyjające zespołowi wypalenia zawodowego</a:t>
            </a:r>
            <a:br>
              <a:rPr b="1" i="0" lang="pl-PL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0" name="Shape 310"/>
          <p:cNvGrpSpPr/>
          <p:nvPr/>
        </p:nvGrpSpPr>
        <p:grpSpPr>
          <a:xfrm>
            <a:off x="-3554338" y="1412116"/>
            <a:ext cx="15014461" cy="5308500"/>
            <a:chOff x="-4456038" y="-683383"/>
            <a:chExt cx="15014461" cy="5308500"/>
          </a:xfrm>
        </p:grpSpPr>
        <p:sp>
          <p:nvSpPr>
            <p:cNvPr id="311" name="Shape 311"/>
            <p:cNvSpPr/>
            <p:nvPr/>
          </p:nvSpPr>
          <p:spPr>
            <a:xfrm>
              <a:off x="-4456038" y="-683383"/>
              <a:ext cx="5308500" cy="5308500"/>
            </a:xfrm>
            <a:prstGeom prst="blockArc">
              <a:avLst>
                <a:gd fmla="val 18900000" name="adj1"/>
                <a:gd fmla="val 2700000" name="adj2"/>
                <a:gd fmla="val 407" name="adj3"/>
              </a:avLst>
            </a:prstGeom>
            <a:solidFill>
              <a:schemeClr val="accent2"/>
            </a:solidFill>
            <a:ln cap="flat" cmpd="sng" w="12700">
              <a:solidFill>
                <a:srgbClr val="82828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12" name="Shape 312"/>
            <p:cNvSpPr/>
            <p:nvPr/>
          </p:nvSpPr>
          <p:spPr>
            <a:xfrm>
              <a:off x="548257" y="394176"/>
              <a:ext cx="10010100" cy="788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13" name="Shape 313"/>
            <p:cNvSpPr txBox="1"/>
            <p:nvPr/>
          </p:nvSpPr>
          <p:spPr>
            <a:xfrm>
              <a:off x="548257" y="394176"/>
              <a:ext cx="10010100" cy="788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83800" lIns="625750" spcFirstLastPara="1" rIns="83800" wrap="square" tIns="83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brak specjalistycznej superwizji,</a:t>
              </a:r>
              <a:endParaRPr sz="1800"/>
            </a:p>
          </p:txBody>
        </p:sp>
        <p:sp>
          <p:nvSpPr>
            <p:cNvPr id="314" name="Shape 314"/>
            <p:cNvSpPr/>
            <p:nvPr/>
          </p:nvSpPr>
          <p:spPr>
            <a:xfrm>
              <a:off x="55536" y="295632"/>
              <a:ext cx="985500" cy="9855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15" name="Shape 315"/>
            <p:cNvSpPr/>
            <p:nvPr/>
          </p:nvSpPr>
          <p:spPr>
            <a:xfrm>
              <a:off x="834823" y="1576705"/>
              <a:ext cx="9723600" cy="788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16" name="Shape 316"/>
            <p:cNvSpPr txBox="1"/>
            <p:nvPr/>
          </p:nvSpPr>
          <p:spPr>
            <a:xfrm>
              <a:off x="834823" y="1576705"/>
              <a:ext cx="9723600" cy="788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83800" lIns="625750" spcFirstLastPara="1" rIns="83800" wrap="square" tIns="83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nadmiar biurokracji – brak czasu na pracę z klientem,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317" name="Shape 317"/>
            <p:cNvSpPr/>
            <p:nvPr/>
          </p:nvSpPr>
          <p:spPr>
            <a:xfrm>
              <a:off x="342102" y="1478161"/>
              <a:ext cx="985500" cy="9855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18" name="Shape 318"/>
            <p:cNvSpPr/>
            <p:nvPr/>
          </p:nvSpPr>
          <p:spPr>
            <a:xfrm>
              <a:off x="548257" y="2759234"/>
              <a:ext cx="10010100" cy="788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19" name="Shape 319"/>
            <p:cNvSpPr txBox="1"/>
            <p:nvPr/>
          </p:nvSpPr>
          <p:spPr>
            <a:xfrm>
              <a:off x="548257" y="2759234"/>
              <a:ext cx="10010100" cy="788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83800" lIns="625750" spcFirstLastPara="1" rIns="83800" wrap="square" tIns="83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brak systemu motywacyjnego.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320" name="Shape 320"/>
            <p:cNvSpPr/>
            <p:nvPr/>
          </p:nvSpPr>
          <p:spPr>
            <a:xfrm>
              <a:off x="55536" y="2660690"/>
              <a:ext cx="985500" cy="9855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321" name="Shape 321"/>
          <p:cNvSpPr txBox="1"/>
          <p:nvPr>
            <p:ph idx="2" type="body"/>
          </p:nvPr>
        </p:nvSpPr>
        <p:spPr>
          <a:xfrm>
            <a:off x="927100" y="1633468"/>
            <a:ext cx="10611600" cy="5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l-P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warunki i organizacja pracy:</a:t>
            </a:r>
            <a:endParaRPr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/>
          <p:nvPr>
            <p:ph type="title"/>
          </p:nvPr>
        </p:nvSpPr>
        <p:spPr>
          <a:xfrm>
            <a:off x="1398600" y="491177"/>
            <a:ext cx="1051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Typowe objawy wypalenia zawodowego  </a:t>
            </a: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1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27" name="Shape 327"/>
          <p:cNvGrpSpPr/>
          <p:nvPr/>
        </p:nvGrpSpPr>
        <p:grpSpPr>
          <a:xfrm>
            <a:off x="1017608" y="2590016"/>
            <a:ext cx="10043278" cy="1493176"/>
            <a:chOff x="2977" y="848809"/>
            <a:chExt cx="10043278" cy="1493176"/>
          </a:xfrm>
        </p:grpSpPr>
        <p:sp>
          <p:nvSpPr>
            <p:cNvPr id="328" name="Shape 328"/>
            <p:cNvSpPr/>
            <p:nvPr/>
          </p:nvSpPr>
          <p:spPr>
            <a:xfrm>
              <a:off x="2977" y="891017"/>
              <a:ext cx="3627421" cy="1450968"/>
            </a:xfrm>
            <a:prstGeom prst="chevron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29" name="Shape 329"/>
            <p:cNvSpPr txBox="1"/>
            <p:nvPr/>
          </p:nvSpPr>
          <p:spPr>
            <a:xfrm>
              <a:off x="728461" y="891017"/>
              <a:ext cx="2176453" cy="1450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26650" lIns="80000" spcFirstLastPara="1" rIns="26650" wrap="square" tIns="266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WYCZERPANIE</a:t>
              </a:r>
              <a:r>
                <a:rPr lang="pl-PL" sz="1800"/>
                <a:t> </a:t>
              </a:r>
              <a:r>
                <a:rPr i="0" lang="pl-PL" sz="1800" u="none" cap="none" strike="noStrike">
                  <a:solidFill>
                    <a:schemeClr val="lt1"/>
                  </a:solidFill>
                </a:rPr>
                <a:t>FIZYCZNE</a:t>
              </a:r>
              <a:r>
                <a:rPr lang="pl-PL" sz="1800"/>
                <a:t> </a:t>
              </a:r>
              <a:br>
                <a:rPr lang="pl-PL" sz="1800"/>
              </a:br>
              <a:r>
                <a:rPr i="0" lang="pl-PL" sz="1800" u="none" cap="none" strike="noStrike">
                  <a:solidFill>
                    <a:schemeClr val="lt1"/>
                  </a:solidFill>
                </a:rPr>
                <a:t>I EMOCJONALNE</a:t>
              </a:r>
              <a:endParaRPr sz="1800"/>
            </a:p>
          </p:txBody>
        </p:sp>
        <p:sp>
          <p:nvSpPr>
            <p:cNvPr id="330" name="Shape 330"/>
            <p:cNvSpPr/>
            <p:nvPr/>
          </p:nvSpPr>
          <p:spPr>
            <a:xfrm>
              <a:off x="6418834" y="854192"/>
              <a:ext cx="3627421" cy="1450968"/>
            </a:xfrm>
            <a:prstGeom prst="chevron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" name="Shape 331"/>
            <p:cNvSpPr txBox="1"/>
            <p:nvPr/>
          </p:nvSpPr>
          <p:spPr>
            <a:xfrm>
              <a:off x="7144319" y="854193"/>
              <a:ext cx="2176500" cy="145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80000" spcFirstLastPara="1" rIns="26650" wrap="square" tIns="266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OBNIŻONE POCZUCIE DOKONAŃ OSOBISTYCH</a:t>
              </a:r>
              <a:endParaRPr sz="1800"/>
            </a:p>
          </p:txBody>
        </p:sp>
        <p:sp>
          <p:nvSpPr>
            <p:cNvPr id="332" name="Shape 332"/>
            <p:cNvSpPr/>
            <p:nvPr/>
          </p:nvSpPr>
          <p:spPr>
            <a:xfrm>
              <a:off x="3226412" y="848809"/>
              <a:ext cx="3627421" cy="1450968"/>
            </a:xfrm>
            <a:prstGeom prst="chevron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Shape 333"/>
            <p:cNvSpPr txBox="1"/>
            <p:nvPr/>
          </p:nvSpPr>
          <p:spPr>
            <a:xfrm>
              <a:off x="3951894" y="848818"/>
              <a:ext cx="2725800" cy="145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80000" spcFirstLastPara="1" rIns="26650" wrap="square" tIns="266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DEPERSONALIZACJA</a:t>
              </a:r>
              <a:endParaRPr sz="1800"/>
            </a:p>
          </p:txBody>
        </p:sp>
      </p:grpSp>
      <p:sp>
        <p:nvSpPr>
          <p:cNvPr id="334" name="Shape 334"/>
          <p:cNvSpPr txBox="1"/>
          <p:nvPr/>
        </p:nvSpPr>
        <p:spPr>
          <a:xfrm>
            <a:off x="1322363" y="4740812"/>
            <a:ext cx="9017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pl-PL" sz="1800" u="none" cap="none" strike="noStrike">
                <a:solidFill>
                  <a:schemeClr val="dk1"/>
                </a:solidFill>
              </a:rPr>
              <a:t>Trójwymiarowa teoria wypalenia Christiny Maslach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/>
          <p:nvPr>
            <p:ph idx="1" type="body"/>
          </p:nvPr>
        </p:nvSpPr>
        <p:spPr>
          <a:xfrm>
            <a:off x="2619725" y="1825625"/>
            <a:ext cx="8391300" cy="43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2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poczucie przeciążenia pracą,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zniechęcenie do pracy,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obniżona aktywność,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pesymizm i poczucie winy,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stałe napięcie psychofizyczne,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drażliwość,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chroniczne zmęczenie, ból głowy, bezsenność,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zaburzenia gastryczne, częste przeziębienia, itp.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Shape 340"/>
          <p:cNvSpPr txBox="1"/>
          <p:nvPr/>
        </p:nvSpPr>
        <p:spPr>
          <a:xfrm>
            <a:off x="2141800" y="350401"/>
            <a:ext cx="8975100" cy="62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2C3039"/>
                </a:solidFill>
              </a:rPr>
              <a:t>Wyczerpanie emocjonalne</a:t>
            </a:r>
            <a:r>
              <a:rPr lang="pl-PL" sz="3600">
                <a:solidFill>
                  <a:srgbClr val="2C3039"/>
                </a:solidFill>
              </a:rPr>
              <a:t> </a:t>
            </a:r>
            <a:r>
              <a:rPr b="1" lang="pl-PL" sz="3600">
                <a:solidFill>
                  <a:srgbClr val="2C3039"/>
                </a:solidFill>
              </a:rPr>
              <a:t>i fizyczne</a:t>
            </a:r>
            <a:endParaRPr sz="3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/>
          <p:nvPr>
            <p:ph type="title"/>
          </p:nvPr>
        </p:nvSpPr>
        <p:spPr>
          <a:xfrm>
            <a:off x="838200" y="417150"/>
            <a:ext cx="10515600" cy="51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Depersonalizacja</a:t>
            </a:r>
            <a:r>
              <a:rPr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1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Shape 346"/>
          <p:cNvSpPr txBox="1"/>
          <p:nvPr>
            <p:ph idx="1" type="body"/>
          </p:nvPr>
        </p:nvSpPr>
        <p:spPr>
          <a:xfrm>
            <a:off x="2619725" y="2369425"/>
            <a:ext cx="9989400" cy="37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78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obojętność, dystans i powierzchowność w kontaktach,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sformalizowanie kontaktów,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cynizm,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agresja werbalna,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obwinianie innych za niepowodzenia w pracy.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/>
          <p:nvPr>
            <p:ph idx="1" type="body"/>
          </p:nvPr>
        </p:nvSpPr>
        <p:spPr>
          <a:xfrm>
            <a:off x="2469550" y="1718675"/>
            <a:ext cx="8960400" cy="482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78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widzenie pracy z pacjentami w negatywnym świetle,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niezadowolenie z osiągnięć w pracy,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przeświadczenie o braku kompetencji,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utrata wiary we własne możliwości,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poczucie niezrozumienia ze strony przełożonych,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utrata zdolności do rozwiązywania problemów,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trudność z przystosowaniem się do warunków zawodowych,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absencja w pracy – np. częste korzystanie ze zwolnień lekarskich.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" name="Shape 352"/>
          <p:cNvSpPr txBox="1"/>
          <p:nvPr/>
        </p:nvSpPr>
        <p:spPr>
          <a:xfrm>
            <a:off x="1223900" y="323842"/>
            <a:ext cx="113157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chemeClr val="dk1"/>
                </a:solidFill>
              </a:rPr>
              <a:t>Obniżone poczucie dokonań osobistych</a:t>
            </a:r>
            <a:r>
              <a:rPr lang="pl-PL" sz="3600">
                <a:solidFill>
                  <a:schemeClr val="dk1"/>
                </a:solidFill>
              </a:rPr>
              <a:t> </a:t>
            </a:r>
            <a:endParaRPr sz="36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/>
          <p:nvPr/>
        </p:nvSpPr>
        <p:spPr>
          <a:xfrm>
            <a:off x="3538663" y="250275"/>
            <a:ext cx="5977500" cy="76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3039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rgbClr val="2C3039"/>
                </a:solidFill>
              </a:rPr>
              <a:t>Pierwsze sygnały</a:t>
            </a:r>
            <a:r>
              <a:rPr i="0" lang="pl-PL" sz="3600" u="none" cap="none" strike="noStrike">
                <a:solidFill>
                  <a:srgbClr val="2C3039"/>
                </a:solidFill>
              </a:rPr>
              <a:t>    </a:t>
            </a:r>
            <a:endParaRPr i="0" sz="3600" u="none" cap="none" strike="noStrike">
              <a:solidFill>
                <a:schemeClr val="dk1"/>
              </a:solidFill>
            </a:endParaRPr>
          </a:p>
        </p:txBody>
      </p:sp>
      <p:pic>
        <p:nvPicPr>
          <p:cNvPr descr="orange-light-alarm-hi" id="358" name="Shape 3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761933" y="7"/>
            <a:ext cx="940192" cy="94019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59" name="Shape 359"/>
          <p:cNvGrpSpPr/>
          <p:nvPr/>
        </p:nvGrpSpPr>
        <p:grpSpPr>
          <a:xfrm>
            <a:off x="3676775" y="1137050"/>
            <a:ext cx="5673961" cy="4712354"/>
            <a:chOff x="899368" y="355"/>
            <a:chExt cx="6348843" cy="5272859"/>
          </a:xfrm>
        </p:grpSpPr>
        <p:sp>
          <p:nvSpPr>
            <p:cNvPr id="360" name="Shape 360"/>
            <p:cNvSpPr/>
            <p:nvPr/>
          </p:nvSpPr>
          <p:spPr>
            <a:xfrm>
              <a:off x="3236374" y="355"/>
              <a:ext cx="15543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7BCA2"/>
                </a:gs>
                <a:gs pos="50000">
                  <a:srgbClr val="F4B093"/>
                </a:gs>
                <a:gs pos="100000">
                  <a:srgbClr val="F7A47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61" name="Shape 361"/>
            <p:cNvSpPr txBox="1"/>
            <p:nvPr/>
          </p:nvSpPr>
          <p:spPr>
            <a:xfrm>
              <a:off x="3276390" y="40371"/>
              <a:ext cx="14742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 poczucie przepracowania</a:t>
              </a:r>
              <a:endParaRPr sz="1200"/>
            </a:p>
          </p:txBody>
        </p:sp>
        <p:sp>
          <p:nvSpPr>
            <p:cNvPr id="362" name="Shape 362"/>
            <p:cNvSpPr/>
            <p:nvPr/>
          </p:nvSpPr>
          <p:spPr>
            <a:xfrm>
              <a:off x="1618785" y="399531"/>
              <a:ext cx="4682700" cy="4682700"/>
            </a:xfrm>
            <a:custGeom>
              <a:pathLst>
                <a:path extrusionOk="0" h="120000" w="120000">
                  <a:moveTo>
                    <a:pt x="81537" y="3998"/>
                  </a:moveTo>
                  <a:lnTo>
                    <a:pt x="81537" y="3998"/>
                  </a:lnTo>
                  <a:cubicBezTo>
                    <a:pt x="90021" y="7261"/>
                    <a:pt x="97653" y="12409"/>
                    <a:pt x="103856" y="19053"/>
                  </a:cubicBezTo>
                </a:path>
              </a:pathLst>
            </a:custGeom>
            <a:noFill/>
            <a:ln cap="flat" cmpd="sng" w="9525">
              <a:solidFill>
                <a:srgbClr val="ED7D3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63" name="Shape 363"/>
            <p:cNvSpPr/>
            <p:nvPr/>
          </p:nvSpPr>
          <p:spPr>
            <a:xfrm>
              <a:off x="5136524" y="1150910"/>
              <a:ext cx="17055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D1D1D1"/>
                </a:gs>
                <a:gs pos="50000">
                  <a:srgbClr val="C7C7C7"/>
                </a:gs>
                <a:gs pos="100000">
                  <a:srgbClr val="C0C0C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64" name="Shape 364"/>
            <p:cNvSpPr txBox="1"/>
            <p:nvPr/>
          </p:nvSpPr>
          <p:spPr>
            <a:xfrm>
              <a:off x="5176540" y="1190926"/>
              <a:ext cx="16254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brak chęci do pracy</a:t>
              </a:r>
              <a:endParaRPr sz="1200"/>
            </a:p>
          </p:txBody>
        </p:sp>
        <p:sp>
          <p:nvSpPr>
            <p:cNvPr id="365" name="Shape 365"/>
            <p:cNvSpPr/>
            <p:nvPr/>
          </p:nvSpPr>
          <p:spPr>
            <a:xfrm>
              <a:off x="1645469" y="442721"/>
              <a:ext cx="4682700" cy="4682700"/>
            </a:xfrm>
            <a:custGeom>
              <a:pathLst>
                <a:path extrusionOk="0" h="120000" w="120000">
                  <a:moveTo>
                    <a:pt x="116342" y="39371"/>
                  </a:moveTo>
                  <a:cubicBezTo>
                    <a:pt x="118975" y="46561"/>
                    <a:pt x="120206" y="54189"/>
                    <a:pt x="119971" y="61842"/>
                  </a:cubicBezTo>
                </a:path>
              </a:pathLst>
            </a:custGeom>
            <a:noFill/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66" name="Shape 366"/>
            <p:cNvSpPr/>
            <p:nvPr/>
          </p:nvSpPr>
          <p:spPr>
            <a:xfrm>
              <a:off x="5293411" y="2865101"/>
              <a:ext cx="19548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FDC9B"/>
                </a:gs>
                <a:gs pos="50000">
                  <a:srgbClr val="FFD68D"/>
                </a:gs>
                <a:gs pos="100000">
                  <a:srgbClr val="FFD478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67" name="Shape 367"/>
            <p:cNvSpPr txBox="1"/>
            <p:nvPr/>
          </p:nvSpPr>
          <p:spPr>
            <a:xfrm>
              <a:off x="5333427" y="2905117"/>
              <a:ext cx="18747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niechęć do wychodzenia </a:t>
              </a:r>
              <a:br>
                <a:rPr lang="pl-PL" sz="1200">
                  <a:solidFill>
                    <a:srgbClr val="000000"/>
                  </a:solidFill>
                </a:rPr>
              </a:br>
              <a:r>
                <a:rPr lang="pl-PL" sz="1200">
                  <a:solidFill>
                    <a:srgbClr val="000000"/>
                  </a:solidFill>
                </a:rPr>
                <a:t>do pracy</a:t>
              </a:r>
              <a:endParaRPr sz="1200">
                <a:solidFill>
                  <a:srgbClr val="000000"/>
                </a:solidFill>
              </a:endParaRPr>
            </a:p>
          </p:txBody>
        </p:sp>
        <p:sp>
          <p:nvSpPr>
            <p:cNvPr id="368" name="Shape 368"/>
            <p:cNvSpPr/>
            <p:nvPr/>
          </p:nvSpPr>
          <p:spPr>
            <a:xfrm>
              <a:off x="1646707" y="412563"/>
              <a:ext cx="4682700" cy="4682700"/>
            </a:xfrm>
            <a:custGeom>
              <a:pathLst>
                <a:path extrusionOk="0" h="120000" w="120000">
                  <a:moveTo>
                    <a:pt x="114958" y="84074"/>
                  </a:moveTo>
                  <a:lnTo>
                    <a:pt x="114958" y="84074"/>
                  </a:lnTo>
                  <a:cubicBezTo>
                    <a:pt x="111774" y="91343"/>
                    <a:pt x="107180" y="97908"/>
                    <a:pt x="101441" y="103389"/>
                  </a:cubicBezTo>
                </a:path>
              </a:pathLst>
            </a:custGeom>
            <a:noFill/>
            <a:ln cap="flat" cmpd="sng" w="9525">
              <a:solidFill>
                <a:srgbClr val="FFC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69" name="Shape 369"/>
            <p:cNvSpPr/>
            <p:nvPr/>
          </p:nvSpPr>
          <p:spPr>
            <a:xfrm>
              <a:off x="4049244" y="4453614"/>
              <a:ext cx="19095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A6B6DE"/>
                </a:gs>
                <a:gs pos="50000">
                  <a:srgbClr val="97AAD8"/>
                </a:gs>
                <a:gs pos="100000">
                  <a:srgbClr val="859CD6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70" name="Shape 370"/>
            <p:cNvSpPr txBox="1"/>
            <p:nvPr/>
          </p:nvSpPr>
          <p:spPr>
            <a:xfrm>
              <a:off x="4089260" y="4493630"/>
              <a:ext cx="18294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poczucie izolacji </a:t>
              </a:r>
              <a:endParaRPr sz="1200"/>
            </a:p>
          </p:txBody>
        </p:sp>
        <p:sp>
          <p:nvSpPr>
            <p:cNvPr id="371" name="Shape 371"/>
            <p:cNvSpPr/>
            <p:nvPr/>
          </p:nvSpPr>
          <p:spPr>
            <a:xfrm>
              <a:off x="1646707" y="412563"/>
              <a:ext cx="4682700" cy="4682700"/>
            </a:xfrm>
            <a:custGeom>
              <a:pathLst>
                <a:path extrusionOk="0" h="120000" w="120000">
                  <a:moveTo>
                    <a:pt x="61495" y="119981"/>
                  </a:moveTo>
                  <a:lnTo>
                    <a:pt x="61495" y="119981"/>
                  </a:lnTo>
                  <a:cubicBezTo>
                    <a:pt x="59152" y="120039"/>
                    <a:pt x="56808" y="119960"/>
                    <a:pt x="54474" y="119745"/>
                  </a:cubicBezTo>
                </a:path>
              </a:pathLst>
            </a:custGeom>
            <a:noFill/>
            <a:ln cap="flat" cmpd="sng" w="9525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72" name="Shape 372"/>
            <p:cNvSpPr/>
            <p:nvPr/>
          </p:nvSpPr>
          <p:spPr>
            <a:xfrm>
              <a:off x="2174728" y="4453614"/>
              <a:ext cx="15951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B4D4A5"/>
                </a:gs>
                <a:gs pos="50000">
                  <a:srgbClr val="A8CD97"/>
                </a:gs>
                <a:gs pos="100000">
                  <a:srgbClr val="9BC985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73" name="Shape 373"/>
            <p:cNvSpPr txBox="1"/>
            <p:nvPr/>
          </p:nvSpPr>
          <p:spPr>
            <a:xfrm>
              <a:off x="2214744" y="4493630"/>
              <a:ext cx="15150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poczucie osamotnienia</a:t>
              </a:r>
              <a:endParaRPr sz="1200"/>
            </a:p>
          </p:txBody>
        </p:sp>
        <p:sp>
          <p:nvSpPr>
            <p:cNvPr id="374" name="Shape 374"/>
            <p:cNvSpPr/>
            <p:nvPr/>
          </p:nvSpPr>
          <p:spPr>
            <a:xfrm>
              <a:off x="1646707" y="412563"/>
              <a:ext cx="4682700" cy="4682700"/>
            </a:xfrm>
            <a:custGeom>
              <a:pathLst>
                <a:path extrusionOk="0" h="120000" w="120000">
                  <a:moveTo>
                    <a:pt x="18558" y="103389"/>
                  </a:moveTo>
                  <a:lnTo>
                    <a:pt x="18558" y="103389"/>
                  </a:lnTo>
                  <a:cubicBezTo>
                    <a:pt x="12819" y="97908"/>
                    <a:pt x="8225" y="91343"/>
                    <a:pt x="5041" y="84074"/>
                  </a:cubicBezTo>
                </a:path>
              </a:pathLst>
            </a:custGeom>
            <a:noFill/>
            <a:ln cap="flat" cmpd="sng" w="9525">
              <a:solidFill>
                <a:srgbClr val="70AD47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75" name="Shape 375"/>
            <p:cNvSpPr/>
            <p:nvPr/>
          </p:nvSpPr>
          <p:spPr>
            <a:xfrm>
              <a:off x="899368" y="2865101"/>
              <a:ext cx="16122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7BCA2"/>
                </a:gs>
                <a:gs pos="50000">
                  <a:srgbClr val="F4B093"/>
                </a:gs>
                <a:gs pos="100000">
                  <a:srgbClr val="F7A47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76" name="Shape 376"/>
            <p:cNvSpPr txBox="1"/>
            <p:nvPr/>
          </p:nvSpPr>
          <p:spPr>
            <a:xfrm>
              <a:off x="939398" y="2905105"/>
              <a:ext cx="15951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negatywne postawy wobec współpracownik</a:t>
              </a:r>
              <a:r>
                <a:rPr lang="pl-PL" sz="1200"/>
                <a:t>ó</a:t>
              </a:r>
              <a:r>
                <a:rPr lang="pl-PL" sz="1200">
                  <a:solidFill>
                    <a:srgbClr val="000000"/>
                  </a:solidFill>
                </a:rPr>
                <a:t>w i klientów</a:t>
              </a:r>
              <a:endParaRPr sz="1200">
                <a:solidFill>
                  <a:srgbClr val="000000"/>
                </a:solidFill>
              </a:endParaRPr>
            </a:p>
          </p:txBody>
        </p:sp>
        <p:sp>
          <p:nvSpPr>
            <p:cNvPr id="377" name="Shape 377"/>
            <p:cNvSpPr/>
            <p:nvPr/>
          </p:nvSpPr>
          <p:spPr>
            <a:xfrm>
              <a:off x="1648997" y="564168"/>
              <a:ext cx="4682700" cy="4682700"/>
            </a:xfrm>
            <a:custGeom>
              <a:pathLst>
                <a:path extrusionOk="0" h="120000" w="120000">
                  <a:moveTo>
                    <a:pt x="13" y="58718"/>
                  </a:moveTo>
                  <a:lnTo>
                    <a:pt x="13" y="58718"/>
                  </a:lnTo>
                  <a:cubicBezTo>
                    <a:pt x="186" y="50630"/>
                    <a:pt x="1992" y="42661"/>
                    <a:pt x="5324" y="35289"/>
                  </a:cubicBezTo>
                </a:path>
              </a:pathLst>
            </a:custGeom>
            <a:noFill/>
            <a:ln cap="flat" cmpd="sng" w="9525">
              <a:solidFill>
                <a:srgbClr val="ED7D3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78" name="Shape 378"/>
            <p:cNvSpPr/>
            <p:nvPr/>
          </p:nvSpPr>
          <p:spPr>
            <a:xfrm>
              <a:off x="1321756" y="1112822"/>
              <a:ext cx="14937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D1D1D1"/>
                </a:gs>
                <a:gs pos="50000">
                  <a:srgbClr val="C7C7C7"/>
                </a:gs>
                <a:gs pos="100000">
                  <a:srgbClr val="C0C0C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379" name="Shape 379"/>
            <p:cNvSpPr txBox="1"/>
            <p:nvPr/>
          </p:nvSpPr>
          <p:spPr>
            <a:xfrm>
              <a:off x="1361772" y="1152838"/>
              <a:ext cx="14136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uczucie zawodu wobec samego siebie</a:t>
              </a:r>
              <a:endParaRPr sz="1200"/>
            </a:p>
          </p:txBody>
        </p:sp>
        <p:sp>
          <p:nvSpPr>
            <p:cNvPr id="380" name="Shape 380"/>
            <p:cNvSpPr/>
            <p:nvPr/>
          </p:nvSpPr>
          <p:spPr>
            <a:xfrm>
              <a:off x="1785184" y="358067"/>
              <a:ext cx="4682700" cy="4682700"/>
            </a:xfrm>
            <a:custGeom>
              <a:pathLst>
                <a:path extrusionOk="0" h="120000" w="120000">
                  <a:moveTo>
                    <a:pt x="16053" y="19150"/>
                  </a:moveTo>
                  <a:lnTo>
                    <a:pt x="16053" y="19150"/>
                  </a:lnTo>
                  <a:cubicBezTo>
                    <a:pt x="21897" y="12863"/>
                    <a:pt x="29023" y="7902"/>
                    <a:pt x="36948" y="4604"/>
                  </a:cubicBezTo>
                </a:path>
              </a:pathLst>
            </a:custGeom>
            <a:noFill/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5" name="Shape 385"/>
          <p:cNvGrpSpPr/>
          <p:nvPr/>
        </p:nvGrpSpPr>
        <p:grpSpPr>
          <a:xfrm>
            <a:off x="834301" y="951099"/>
            <a:ext cx="11181703" cy="4103768"/>
            <a:chOff x="-1910015" y="74708"/>
            <a:chExt cx="16109643" cy="5912358"/>
          </a:xfrm>
        </p:grpSpPr>
        <p:sp>
          <p:nvSpPr>
            <p:cNvPr id="386" name="Shape 386"/>
            <p:cNvSpPr txBox="1"/>
            <p:nvPr/>
          </p:nvSpPr>
          <p:spPr>
            <a:xfrm>
              <a:off x="-1910015" y="3668139"/>
              <a:ext cx="4711800" cy="180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6200" lIns="76200" spcFirstLastPara="1" rIns="76200" wrap="square" tIns="76200">
              <a:noAutofit/>
            </a:bodyPr>
            <a:lstStyle/>
            <a:p>
              <a:pPr indent="-215900" lvl="1" marL="22860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medytacja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r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mindfulness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r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duchowość/religijność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r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zmieniaj nawyki</a:t>
              </a:r>
              <a:endParaRPr sz="1800" u="none" cap="none" strike="noStrike">
                <a:solidFill>
                  <a:schemeClr val="dk1"/>
                </a:solidFill>
              </a:endParaRPr>
            </a:p>
          </p:txBody>
        </p:sp>
        <p:sp>
          <p:nvSpPr>
            <p:cNvPr id="387" name="Shape 387"/>
            <p:cNvSpPr txBox="1"/>
            <p:nvPr/>
          </p:nvSpPr>
          <p:spPr>
            <a:xfrm>
              <a:off x="8622328" y="3579139"/>
              <a:ext cx="5577300" cy="1943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6200" lIns="76200" spcFirstLastPara="1" rIns="76200" wrap="square" tIns="76200">
              <a:noAutofit/>
            </a:bodyPr>
            <a:lstStyle/>
            <a:p>
              <a:pPr indent="-2159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zadbaj o swoje miejsce pracy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wyznacz miejsce do relaksu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przebywaj na świeżym powietrzu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dobieraj ludzi, z którymi spędzasz czas</a:t>
              </a:r>
              <a:endParaRPr sz="1800" u="none" cap="none" strike="noStrike">
                <a:solidFill>
                  <a:schemeClr val="dk1"/>
                </a:solidFill>
              </a:endParaRPr>
            </a:p>
          </p:txBody>
        </p:sp>
        <p:sp>
          <p:nvSpPr>
            <p:cNvPr id="388" name="Shape 388"/>
            <p:cNvSpPr txBox="1"/>
            <p:nvPr/>
          </p:nvSpPr>
          <p:spPr>
            <a:xfrm>
              <a:off x="8872004" y="1273672"/>
              <a:ext cx="4825800" cy="1608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6200" lIns="76200" spcFirstLastPara="1" rIns="76200" wrap="square" tIns="76200">
              <a:noAutofit/>
            </a:bodyPr>
            <a:lstStyle/>
            <a:p>
              <a:pPr indent="-2159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sport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ćwiczenia oddechowe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treningi relaksacyjne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19050" lvl="1" marL="1143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t/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19050" lvl="1" marL="114300" marR="0" rtl="0" algn="l">
                <a:lnSpc>
                  <a:spcPct val="90000"/>
                </a:lnSpc>
                <a:spcBef>
                  <a:spcPts val="22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t/>
              </a:r>
              <a:endParaRPr sz="1800" u="none" cap="none" strike="noStrike">
                <a:solidFill>
                  <a:schemeClr val="dk1"/>
                </a:solidFill>
              </a:endParaRPr>
            </a:p>
          </p:txBody>
        </p:sp>
        <p:sp>
          <p:nvSpPr>
            <p:cNvPr id="389" name="Shape 389"/>
            <p:cNvSpPr/>
            <p:nvPr/>
          </p:nvSpPr>
          <p:spPr>
            <a:xfrm>
              <a:off x="2474895" y="74708"/>
              <a:ext cx="3192582" cy="3027433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A6B6DE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" name="Shape 390"/>
            <p:cNvSpPr txBox="1"/>
            <p:nvPr/>
          </p:nvSpPr>
          <p:spPr>
            <a:xfrm>
              <a:off x="2912600" y="961433"/>
              <a:ext cx="2754900" cy="2140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3575" lIns="163575" spcFirstLastPara="1" rIns="163575" wrap="square" tIns="163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l-PL" sz="1600">
                  <a:solidFill>
                    <a:schemeClr val="dk1"/>
                  </a:solidFill>
                </a:rPr>
                <a:t>CO ROBIĆ,BY NIE DOSZŁO DO WYPALENIA ZAWODOWEGO </a:t>
              </a:r>
              <a:endParaRPr b="1" i="0" sz="1600">
                <a:solidFill>
                  <a:schemeClr val="dk1"/>
                </a:solidFill>
              </a:endParaRPr>
            </a:p>
          </p:txBody>
        </p:sp>
        <p:sp>
          <p:nvSpPr>
            <p:cNvPr id="391" name="Shape 391"/>
            <p:cNvSpPr/>
            <p:nvPr/>
          </p:nvSpPr>
          <p:spPr>
            <a:xfrm rot="5400000">
              <a:off x="5917174" y="451832"/>
              <a:ext cx="2705142" cy="2705142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B3CAE7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" name="Shape 392"/>
            <p:cNvSpPr txBox="1"/>
            <p:nvPr/>
          </p:nvSpPr>
          <p:spPr>
            <a:xfrm>
              <a:off x="5917206" y="859503"/>
              <a:ext cx="1912800" cy="191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450" lIns="156450" spcFirstLastPara="1" rIns="156450" wrap="square" tIns="1564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600">
                  <a:solidFill>
                    <a:schemeClr val="dk1"/>
                  </a:solidFill>
                </a:rPr>
                <a:t>OBSZAR CIAŁA</a:t>
              </a:r>
              <a:endParaRPr sz="1600">
                <a:solidFill>
                  <a:schemeClr val="dk1"/>
                </a:solidFill>
              </a:endParaRPr>
            </a:p>
          </p:txBody>
        </p:sp>
        <p:sp>
          <p:nvSpPr>
            <p:cNvPr id="393" name="Shape 393"/>
            <p:cNvSpPr/>
            <p:nvPr/>
          </p:nvSpPr>
          <p:spPr>
            <a:xfrm rot="10800000">
              <a:off x="5917174" y="3281924"/>
              <a:ext cx="2705142" cy="2705142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B3CAE7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" name="Shape 394"/>
            <p:cNvSpPr txBox="1"/>
            <p:nvPr/>
          </p:nvSpPr>
          <p:spPr>
            <a:xfrm>
              <a:off x="5777277" y="3167959"/>
              <a:ext cx="2705100" cy="191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450" lIns="156450" spcFirstLastPara="1" rIns="156450" wrap="square" tIns="1564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600">
                  <a:solidFill>
                    <a:schemeClr val="dk1"/>
                  </a:solidFill>
                </a:rPr>
                <a:t>OBSZAR ŚRODOWISKA</a:t>
              </a:r>
              <a:endParaRPr sz="1600">
                <a:solidFill>
                  <a:schemeClr val="dk1"/>
                </a:solidFill>
              </a:endParaRPr>
            </a:p>
          </p:txBody>
        </p:sp>
        <p:sp>
          <p:nvSpPr>
            <p:cNvPr id="395" name="Shape 395"/>
            <p:cNvSpPr/>
            <p:nvPr/>
          </p:nvSpPr>
          <p:spPr>
            <a:xfrm rot="-5400000">
              <a:off x="3087082" y="3281924"/>
              <a:ext cx="2705142" cy="2705142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B3CAE7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" name="Shape 396"/>
            <p:cNvSpPr txBox="1"/>
            <p:nvPr/>
          </p:nvSpPr>
          <p:spPr>
            <a:xfrm>
              <a:off x="3354752" y="3053963"/>
              <a:ext cx="2437500" cy="2140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450" lIns="156450" spcFirstLastPara="1" rIns="156450" wrap="square" tIns="1564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600">
                  <a:solidFill>
                    <a:schemeClr val="dk1"/>
                  </a:solidFill>
                </a:rPr>
                <a:t>OBSZAR UMYSŁU</a:t>
              </a:r>
              <a:endParaRPr sz="1600">
                <a:solidFill>
                  <a:schemeClr val="dk1"/>
                </a:solidFill>
              </a:endParaRPr>
            </a:p>
          </p:txBody>
        </p:sp>
        <p:sp>
          <p:nvSpPr>
            <p:cNvPr id="397" name="Shape 397"/>
            <p:cNvSpPr/>
            <p:nvPr/>
          </p:nvSpPr>
          <p:spPr>
            <a:xfrm>
              <a:off x="5387703" y="2657180"/>
              <a:ext cx="933992" cy="812167"/>
            </a:xfrm>
            <a:custGeom>
              <a:pathLst>
                <a:path extrusionOk="0" h="120000" w="120000">
                  <a:moveTo>
                    <a:pt x="6522" y="60000"/>
                  </a:moveTo>
                  <a:lnTo>
                    <a:pt x="6522" y="60000"/>
                  </a:lnTo>
                  <a:cubicBezTo>
                    <a:pt x="6522" y="34374"/>
                    <a:pt x="25367" y="12492"/>
                    <a:pt x="51107" y="8231"/>
                  </a:cubicBezTo>
                  <a:cubicBezTo>
                    <a:pt x="76848" y="3970"/>
                    <a:pt x="101961" y="18574"/>
                    <a:pt x="110521" y="42783"/>
                  </a:cubicBezTo>
                  <a:lnTo>
                    <a:pt x="116427" y="42783"/>
                  </a:lnTo>
                  <a:lnTo>
                    <a:pt x="106957" y="60000"/>
                  </a:lnTo>
                  <a:lnTo>
                    <a:pt x="90340" y="42783"/>
                  </a:lnTo>
                  <a:lnTo>
                    <a:pt x="95921" y="42783"/>
                  </a:lnTo>
                  <a:lnTo>
                    <a:pt x="95921" y="42783"/>
                  </a:lnTo>
                  <a:cubicBezTo>
                    <a:pt x="87358" y="27416"/>
                    <a:pt x="68572" y="19475"/>
                    <a:pt x="50448" y="23561"/>
                  </a:cubicBezTo>
                  <a:cubicBezTo>
                    <a:pt x="32324" y="27648"/>
                    <a:pt x="19565" y="42702"/>
                    <a:pt x="19565" y="6000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" name="Shape 398"/>
            <p:cNvSpPr/>
            <p:nvPr/>
          </p:nvSpPr>
          <p:spPr>
            <a:xfrm rot="10800000">
              <a:off x="5387703" y="2969552"/>
              <a:ext cx="933992" cy="812167"/>
            </a:xfrm>
            <a:custGeom>
              <a:pathLst>
                <a:path extrusionOk="0" h="120000" w="120000">
                  <a:moveTo>
                    <a:pt x="6522" y="60000"/>
                  </a:moveTo>
                  <a:lnTo>
                    <a:pt x="6522" y="60000"/>
                  </a:lnTo>
                  <a:cubicBezTo>
                    <a:pt x="6522" y="34374"/>
                    <a:pt x="25367" y="12492"/>
                    <a:pt x="51107" y="8231"/>
                  </a:cubicBezTo>
                  <a:cubicBezTo>
                    <a:pt x="76848" y="3970"/>
                    <a:pt x="101961" y="18574"/>
                    <a:pt x="110521" y="42783"/>
                  </a:cubicBezTo>
                  <a:lnTo>
                    <a:pt x="116427" y="42783"/>
                  </a:lnTo>
                  <a:lnTo>
                    <a:pt x="106957" y="60000"/>
                  </a:lnTo>
                  <a:lnTo>
                    <a:pt x="90340" y="42783"/>
                  </a:lnTo>
                  <a:lnTo>
                    <a:pt x="95921" y="42783"/>
                  </a:lnTo>
                  <a:lnTo>
                    <a:pt x="95921" y="42783"/>
                  </a:lnTo>
                  <a:cubicBezTo>
                    <a:pt x="87358" y="27416"/>
                    <a:pt x="68572" y="19475"/>
                    <a:pt x="50448" y="23561"/>
                  </a:cubicBezTo>
                  <a:cubicBezTo>
                    <a:pt x="32324" y="27648"/>
                    <a:pt x="19565" y="42702"/>
                    <a:pt x="19565" y="6000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9" name="Shape 399"/>
          <p:cNvSpPr txBox="1"/>
          <p:nvPr/>
        </p:nvSpPr>
        <p:spPr>
          <a:xfrm>
            <a:off x="3177575" y="5378591"/>
            <a:ext cx="29973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wg Michała Pasterskiego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 txBox="1"/>
          <p:nvPr>
            <p:ph idx="1" type="body"/>
          </p:nvPr>
        </p:nvSpPr>
        <p:spPr>
          <a:xfrm>
            <a:off x="717500" y="1752050"/>
            <a:ext cx="10382400" cy="45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Urlop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dobrze zaplanowany i przyjemny, przeznaczony na aktywność inną niż w pracy. Badania wskazują, że aby dobrze wypocząć i zregenerować siły na urlopie należy spędzić na nim 2-3 tygodnie.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Przerwy w pracy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weekend i wolne dni przeznacz na odpoczynek , na aktywność inną  niż w pracy.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Codzienna chwila przyjemności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 swoim planie dnia znajdź czas, w którym możesz zrobić coś tylko dla siebie – coś odprężającego, wyciszającego (np. słuchanie muzyki, gorąca kąpiel przy świecach, dobra książka, itp.).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Shape 405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 txBox="1"/>
          <p:nvPr>
            <p:ph idx="1" type="body"/>
          </p:nvPr>
        </p:nvSpPr>
        <p:spPr>
          <a:xfrm>
            <a:off x="650750" y="1714500"/>
            <a:ext cx="10398000" cy="48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Spotykaj się z ludźmi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ważne jest, by stworzyć wokół siebie sieć wsparcia w postaci zaufanych osób, którzy potrafią wysłuchać 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 pomóc.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Szukaj okazji do śmiechu –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uśmiech niesie za sobą same korzyści – nie tylko wpływa pozytywnie na nasze relacje z innymi, ale również poprawia humor osobie, która się uśmiecha.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Bądź aktywny fizycznie -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ćwiczenia fizyczne poprawiają nastrój, kondycję i obniżają ryzyko chorób metabolicznych oraz sercowo – naczyniowych. Ważne jest, by wykonywać je regularnie. Wystarczy już 20 minut ćwiczeń 3 razy w tygodniu, by lepiej radzić sobie ze stresem.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Shape 411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838200" y="365128"/>
            <a:ext cx="105156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Podstawowe definicje</a:t>
            </a:r>
            <a:endParaRPr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838200" y="1985650"/>
            <a:ext cx="10604400" cy="4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„Wypalenie zawodowe to  stan wyczerpania jednostki spowodowany nadmiernymi zadaniami stawianymi jej przez fizyczne lub społeczne środowisko pracy”.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(Herbert J. Freudenberger)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„Wypalenie zawodowe jest stanem fizycznym, emocjonalnego i psychicznego wyczerpania, powodowanego przez długotrwałe zaangażowanie w sytuacje, które są obciążające pod względem emocjonalnym”.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(E. Aronson)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/>
          <p:nvPr>
            <p:ph idx="1" type="body"/>
          </p:nvPr>
        </p:nvSpPr>
        <p:spPr>
          <a:xfrm>
            <a:off x="600700" y="1568500"/>
            <a:ext cx="10346700" cy="44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Zadbaj o swój sen -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staraj się kłaść spać o stałych porach, a przed snem spróbuj się wyciszyć (np. poprzez czytanie lub ciepły prysznic), wyeliminuj z łóżka korzystanie z urządzeń kojarzących ci się z pracą (np. komórka, laptop itp.).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Nie tłum w sobie emocji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–ważne jest byś otwierał się na rozmowę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 innymi i dzielił się swoimi zmartwieniami, gdyż tłumienie nieprzyjemnych emocji wzmaga napięcie i uniemożliwia rozluźnienie.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Pracuj rozsądną ilość godzin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staraj się nie zabierać pracy do domu.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7" name="Shape 417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Shape 422"/>
          <p:cNvSpPr txBox="1"/>
          <p:nvPr>
            <p:ph idx="1" type="body"/>
          </p:nvPr>
        </p:nvSpPr>
        <p:spPr>
          <a:xfrm>
            <a:off x="634075" y="1635250"/>
            <a:ext cx="10643400" cy="45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Skorzystaj z treningu komunikacji interpersonalnej i społecznej–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pozwoli ci to lepiej radzić sobie w kontaktach z przełożonymi oraz  współpracownikami.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Weź udział w treningu asertywności lub zwiększenia odporności na stres-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pozwoli ci to nabyć umiejętności z zakresu radzenia sobie z problemami oraz ze sposobami rozwiązywania konfliktów</a:t>
            </a: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Dokonuj indywidualnej weryfikacji celów, ustalaj priorytety we własnej pracy –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może się to przyczynić do zapewnienia poczucia swobody w działaniu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Rozwijaj swoje umiejętności poprzez </a:t>
            </a: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doskonalenie zawodowe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" name="Shape 423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Shape 428"/>
          <p:cNvSpPr txBox="1"/>
          <p:nvPr>
            <p:ph idx="1" type="body"/>
          </p:nvPr>
        </p:nvSpPr>
        <p:spPr>
          <a:xfrm>
            <a:off x="656200" y="1601875"/>
            <a:ext cx="10100700" cy="457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Znajdź dla siebie hobby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będzie to dla Ciebie dobra odskocznia od zajęć zawodowych, np. nauka tańca, robótki ręczne, sport, gry planszowe/ komputerowe, kino, książki, etc.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Spędzaj swój czas wolny w formie zorganizowanej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(śpiewaj 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 chórze, spotykaj się ze znajomymi, idź na kurs rysunku, kurs gotowania, etc.)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Korzystaj ze zorganizowanych grup wsparcia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Shape 429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 txBox="1"/>
          <p:nvPr>
            <p:ph type="title"/>
          </p:nvPr>
        </p:nvSpPr>
        <p:spPr>
          <a:xfrm>
            <a:off x="1439075" y="417150"/>
            <a:ext cx="10515600" cy="5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Kiedy warto zgłosić się do specjalisty?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5" name="Shape 435"/>
          <p:cNvSpPr txBox="1"/>
          <p:nvPr>
            <p:ph idx="1" type="body"/>
          </p:nvPr>
        </p:nvSpPr>
        <p:spPr>
          <a:xfrm>
            <a:off x="749300" y="1785425"/>
            <a:ext cx="10744200" cy="44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Kiedy czuje się niechęć do obowiązków, które sprawiały nam zawsze satysfakcję, pojawiają się objawy wypalenia i nie możemy  już sobie sami z tym poradzić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i="0" lang="pl-PL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wskazana jest konsultacja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 psychologiem</a:t>
            </a:r>
            <a:r>
              <a:rPr i="0" lang="pl-PL" sz="2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lub</a:t>
            </a:r>
            <a:r>
              <a:rPr i="0" lang="pl-PL" sz="2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psychoterapeutą,  który pomoże nam zidentyfikować źródło problemu i je wyeliminować lub zmniejszyć, albo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 lekarzem psychiatrą, który w razie potrzeby rozpocznie leczenie farmakologiczne, które może wesprzeć psychoterapię.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" name="Shape 440"/>
          <p:cNvGrpSpPr/>
          <p:nvPr/>
        </p:nvGrpSpPr>
        <p:grpSpPr>
          <a:xfrm>
            <a:off x="2725539" y="1656674"/>
            <a:ext cx="7512017" cy="4166841"/>
            <a:chOff x="381143" y="57925"/>
            <a:chExt cx="9640679" cy="5347589"/>
          </a:xfrm>
        </p:grpSpPr>
        <p:sp>
          <p:nvSpPr>
            <p:cNvPr id="441" name="Shape 441"/>
            <p:cNvSpPr/>
            <p:nvPr/>
          </p:nvSpPr>
          <p:spPr>
            <a:xfrm rot="5186122">
              <a:off x="5170701" y="3524854"/>
              <a:ext cx="275032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442" name="Shape 442"/>
            <p:cNvSpPr/>
            <p:nvPr/>
          </p:nvSpPr>
          <p:spPr>
            <a:xfrm rot="-5421689">
              <a:off x="5157318" y="1937554"/>
              <a:ext cx="190204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443" name="Shape 443"/>
            <p:cNvSpPr/>
            <p:nvPr/>
          </p:nvSpPr>
          <p:spPr>
            <a:xfrm>
              <a:off x="4137073" y="2032653"/>
              <a:ext cx="2241600" cy="13548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chemeClr val="accent3"/>
                </a:gs>
                <a:gs pos="50000">
                  <a:schemeClr val="accent3"/>
                </a:gs>
                <a:gs pos="99000">
                  <a:srgbClr val="D8D8D8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" name="Shape 444"/>
            <p:cNvSpPr txBox="1"/>
            <p:nvPr/>
          </p:nvSpPr>
          <p:spPr>
            <a:xfrm>
              <a:off x="4203216" y="2098796"/>
              <a:ext cx="2109300" cy="122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Konsekwencje</a:t>
              </a:r>
              <a:endParaRPr sz="1200"/>
            </a:p>
          </p:txBody>
        </p:sp>
        <p:sp>
          <p:nvSpPr>
            <p:cNvPr id="445" name="Shape 445"/>
            <p:cNvSpPr/>
            <p:nvPr/>
          </p:nvSpPr>
          <p:spPr>
            <a:xfrm>
              <a:off x="4381875" y="1111107"/>
              <a:ext cx="17343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00B050"/>
                </a:gs>
                <a:gs pos="95000">
                  <a:srgbClr val="00B050"/>
                </a:gs>
                <a:gs pos="100000">
                  <a:srgbClr val="968383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" name="Shape 446"/>
            <p:cNvSpPr txBox="1"/>
            <p:nvPr/>
          </p:nvSpPr>
          <p:spPr>
            <a:xfrm>
              <a:off x="4417579" y="1146811"/>
              <a:ext cx="16629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Indywidualne</a:t>
              </a:r>
              <a:endParaRPr sz="1200"/>
            </a:p>
          </p:txBody>
        </p:sp>
        <p:sp>
          <p:nvSpPr>
            <p:cNvPr id="447" name="Shape 447"/>
            <p:cNvSpPr/>
            <p:nvPr/>
          </p:nvSpPr>
          <p:spPr>
            <a:xfrm rot="10692823">
              <a:off x="2900114" y="1526865"/>
              <a:ext cx="1482120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448" name="Shape 448"/>
            <p:cNvSpPr/>
            <p:nvPr/>
          </p:nvSpPr>
          <p:spPr>
            <a:xfrm>
              <a:off x="1263259" y="1209571"/>
              <a:ext cx="16371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92D050"/>
                </a:gs>
                <a:gs pos="100000">
                  <a:srgbClr val="92D05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" name="Shape 449"/>
            <p:cNvSpPr txBox="1"/>
            <p:nvPr/>
          </p:nvSpPr>
          <p:spPr>
            <a:xfrm>
              <a:off x="1298963" y="1245275"/>
              <a:ext cx="15657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Zaburzenia psychiczne</a:t>
              </a:r>
              <a:endParaRPr sz="1200"/>
            </a:p>
          </p:txBody>
        </p:sp>
        <p:sp>
          <p:nvSpPr>
            <p:cNvPr id="450" name="Shape 450"/>
            <p:cNvSpPr/>
            <p:nvPr/>
          </p:nvSpPr>
          <p:spPr>
            <a:xfrm rot="-9213117">
              <a:off x="3828668" y="950157"/>
              <a:ext cx="722743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451" name="Shape 451"/>
            <p:cNvSpPr/>
            <p:nvPr/>
          </p:nvSpPr>
          <p:spPr>
            <a:xfrm>
              <a:off x="2357122" y="57925"/>
              <a:ext cx="15474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92D050"/>
                </a:gs>
                <a:gs pos="100000">
                  <a:srgbClr val="92D05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2" name="Shape 452"/>
            <p:cNvSpPr txBox="1"/>
            <p:nvPr/>
          </p:nvSpPr>
          <p:spPr>
            <a:xfrm>
              <a:off x="2392826" y="93629"/>
              <a:ext cx="14760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Uzależnienie        </a:t>
              </a:r>
              <a:endParaRPr sz="1200"/>
            </a:p>
          </p:txBody>
        </p:sp>
        <p:sp>
          <p:nvSpPr>
            <p:cNvPr id="453" name="Shape 453"/>
            <p:cNvSpPr/>
            <p:nvPr/>
          </p:nvSpPr>
          <p:spPr>
            <a:xfrm rot="-1768076">
              <a:off x="5854364" y="950157"/>
              <a:ext cx="654353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454" name="Shape 454"/>
            <p:cNvSpPr/>
            <p:nvPr/>
          </p:nvSpPr>
          <p:spPr>
            <a:xfrm>
              <a:off x="6372547" y="57938"/>
              <a:ext cx="14832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92D050"/>
                </a:gs>
                <a:gs pos="100000">
                  <a:srgbClr val="92D05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" name="Shape 455"/>
            <p:cNvSpPr txBox="1"/>
            <p:nvPr/>
          </p:nvSpPr>
          <p:spPr>
            <a:xfrm>
              <a:off x="6408251" y="93642"/>
              <a:ext cx="14118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Depresja</a:t>
              </a:r>
              <a:endParaRPr sz="1200"/>
            </a:p>
          </p:txBody>
        </p:sp>
        <p:sp>
          <p:nvSpPr>
            <p:cNvPr id="456" name="Shape 456"/>
            <p:cNvSpPr/>
            <p:nvPr/>
          </p:nvSpPr>
          <p:spPr>
            <a:xfrm rot="60245">
              <a:off x="6116204" y="1505208"/>
              <a:ext cx="1506531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457" name="Shape 457"/>
            <p:cNvSpPr/>
            <p:nvPr/>
          </p:nvSpPr>
          <p:spPr>
            <a:xfrm>
              <a:off x="7622594" y="1167375"/>
              <a:ext cx="16719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92D050"/>
                </a:gs>
                <a:gs pos="100000">
                  <a:srgbClr val="92D05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" name="Shape 458"/>
            <p:cNvSpPr txBox="1"/>
            <p:nvPr/>
          </p:nvSpPr>
          <p:spPr>
            <a:xfrm>
              <a:off x="7658298" y="1203079"/>
              <a:ext cx="16005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Zaburzenia lękowe </a:t>
              </a:r>
              <a:endParaRPr sz="1200"/>
            </a:p>
          </p:txBody>
        </p:sp>
        <p:sp>
          <p:nvSpPr>
            <p:cNvPr id="459" name="Shape 459"/>
            <p:cNvSpPr/>
            <p:nvPr/>
          </p:nvSpPr>
          <p:spPr>
            <a:xfrm>
              <a:off x="4299212" y="3662149"/>
              <a:ext cx="20799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FC000"/>
                </a:gs>
                <a:gs pos="100000">
                  <a:srgbClr val="FFC00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Shape 460"/>
            <p:cNvSpPr txBox="1"/>
            <p:nvPr/>
          </p:nvSpPr>
          <p:spPr>
            <a:xfrm>
              <a:off x="4334916" y="3697853"/>
              <a:ext cx="20085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Społeczne</a:t>
              </a:r>
              <a:endParaRPr sz="1200"/>
            </a:p>
          </p:txBody>
        </p:sp>
        <p:sp>
          <p:nvSpPr>
            <p:cNvPr id="461" name="Shape 461"/>
            <p:cNvSpPr/>
            <p:nvPr/>
          </p:nvSpPr>
          <p:spPr>
            <a:xfrm rot="25861">
              <a:off x="6379231" y="4042172"/>
              <a:ext cx="1714849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462" name="Shape 462"/>
            <p:cNvSpPr/>
            <p:nvPr/>
          </p:nvSpPr>
          <p:spPr>
            <a:xfrm>
              <a:off x="8094022" y="3690308"/>
              <a:ext cx="19278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EE599"/>
                </a:gs>
                <a:gs pos="100000">
                  <a:srgbClr val="FEE599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Shape 463"/>
            <p:cNvSpPr txBox="1"/>
            <p:nvPr/>
          </p:nvSpPr>
          <p:spPr>
            <a:xfrm>
              <a:off x="8094055" y="3726011"/>
              <a:ext cx="18921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Obniżenie jakości </a:t>
              </a:r>
              <a:br>
                <a:rPr lang="pl-PL" sz="1200">
                  <a:solidFill>
                    <a:srgbClr val="0C0C0C"/>
                  </a:solidFill>
                </a:rPr>
              </a:br>
              <a:r>
                <a:rPr lang="pl-PL" sz="1200">
                  <a:solidFill>
                    <a:srgbClr val="0C0C0C"/>
                  </a:solidFill>
                </a:rPr>
                <a:t>i wydajności pracy</a:t>
              </a:r>
              <a:endParaRPr sz="1200"/>
            </a:p>
          </p:txBody>
        </p:sp>
        <p:sp>
          <p:nvSpPr>
            <p:cNvPr id="464" name="Shape 464"/>
            <p:cNvSpPr/>
            <p:nvPr/>
          </p:nvSpPr>
          <p:spPr>
            <a:xfrm rot="1414899">
              <a:off x="6147626" y="4533794"/>
              <a:ext cx="701153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465" name="Shape 465"/>
            <p:cNvSpPr/>
            <p:nvPr/>
          </p:nvSpPr>
          <p:spPr>
            <a:xfrm>
              <a:off x="6336372" y="4674104"/>
              <a:ext cx="26418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EE599"/>
                </a:gs>
                <a:gs pos="100000">
                  <a:srgbClr val="FEE599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Shape 466"/>
            <p:cNvSpPr txBox="1"/>
            <p:nvPr/>
          </p:nvSpPr>
          <p:spPr>
            <a:xfrm>
              <a:off x="6372076" y="4709808"/>
              <a:ext cx="25704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Obniżona skuteczność zawodowa        </a:t>
              </a:r>
              <a:endParaRPr sz="1200"/>
            </a:p>
          </p:txBody>
        </p:sp>
        <p:sp>
          <p:nvSpPr>
            <p:cNvPr id="467" name="Shape 467"/>
            <p:cNvSpPr/>
            <p:nvPr/>
          </p:nvSpPr>
          <p:spPr>
            <a:xfrm rot="9142033">
              <a:off x="4070586" y="4533795"/>
              <a:ext cx="604783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19999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468" name="Shape 468"/>
            <p:cNvSpPr/>
            <p:nvPr/>
          </p:nvSpPr>
          <p:spPr>
            <a:xfrm>
              <a:off x="1972355" y="4674114"/>
              <a:ext cx="28689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EE599"/>
                </a:gs>
                <a:gs pos="100000">
                  <a:srgbClr val="FEE599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Shape 469"/>
            <p:cNvSpPr txBox="1"/>
            <p:nvPr/>
          </p:nvSpPr>
          <p:spPr>
            <a:xfrm>
              <a:off x="2008059" y="4709818"/>
              <a:ext cx="27972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Skłonność do konfliktów        </a:t>
              </a:r>
              <a:endParaRPr sz="1200"/>
            </a:p>
          </p:txBody>
        </p:sp>
        <p:sp>
          <p:nvSpPr>
            <p:cNvPr id="470" name="Shape 470"/>
            <p:cNvSpPr/>
            <p:nvPr/>
          </p:nvSpPr>
          <p:spPr>
            <a:xfrm rot="10800000">
              <a:off x="3208712" y="4027844"/>
              <a:ext cx="1090500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471" name="Shape 471"/>
            <p:cNvSpPr/>
            <p:nvPr/>
          </p:nvSpPr>
          <p:spPr>
            <a:xfrm>
              <a:off x="381143" y="3662141"/>
              <a:ext cx="28275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EE599"/>
                </a:gs>
                <a:gs pos="100000">
                  <a:srgbClr val="FEE599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" name="Shape 472"/>
            <p:cNvSpPr txBox="1"/>
            <p:nvPr/>
          </p:nvSpPr>
          <p:spPr>
            <a:xfrm>
              <a:off x="416853" y="3697957"/>
              <a:ext cx="27972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Mniejsze zaangażowanie</a:t>
              </a:r>
              <a:br>
                <a:rPr lang="pl-PL" sz="1200">
                  <a:solidFill>
                    <a:srgbClr val="0C0C0C"/>
                  </a:solidFill>
                </a:rPr>
              </a:br>
              <a:r>
                <a:rPr lang="pl-PL" sz="1200">
                  <a:solidFill>
                    <a:srgbClr val="0C0C0C"/>
                  </a:solidFill>
                </a:rPr>
                <a:t> w pracę</a:t>
              </a:r>
              <a:endParaRPr sz="1200"/>
            </a:p>
          </p:txBody>
        </p:sp>
      </p:grpSp>
      <p:sp>
        <p:nvSpPr>
          <p:cNvPr id="473" name="Shape 473"/>
          <p:cNvSpPr txBox="1"/>
          <p:nvPr>
            <p:ph type="title"/>
          </p:nvPr>
        </p:nvSpPr>
        <p:spPr>
          <a:xfrm>
            <a:off x="1155602" y="242790"/>
            <a:ext cx="110364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Skutki nie korzystania z dostępnych </a:t>
            </a: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 wsparcia 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Shape 478"/>
          <p:cNvSpPr txBox="1"/>
          <p:nvPr>
            <p:ph type="title"/>
          </p:nvPr>
        </p:nvSpPr>
        <p:spPr>
          <a:xfrm>
            <a:off x="767550" y="882375"/>
            <a:ext cx="104361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Bibliografia</a:t>
            </a:r>
            <a:r>
              <a:rPr b="1" lang="pl-PL" sz="2000">
                <a:latin typeface="Arial"/>
                <a:ea typeface="Arial"/>
                <a:cs typeface="Arial"/>
                <a:sym typeface="Arial"/>
              </a:rPr>
              <a:t>: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Shape 479"/>
          <p:cNvSpPr txBox="1"/>
          <p:nvPr>
            <p:ph idx="1" type="body"/>
          </p:nvPr>
        </p:nvSpPr>
        <p:spPr>
          <a:xfrm>
            <a:off x="767550" y="1485075"/>
            <a:ext cx="10586400" cy="46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>
              <a:spcBef>
                <a:spcPts val="10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pl-PL" sz="1600">
                <a:latin typeface="Arial"/>
                <a:ea typeface="Arial"/>
                <a:cs typeface="Arial"/>
                <a:sym typeface="Arial"/>
              </a:rPr>
              <a:t>Sęk, H. (2012). </a:t>
            </a:r>
            <a:r>
              <a:rPr i="1" lang="pl-PL" sz="1600">
                <a:latin typeface="Arial"/>
                <a:ea typeface="Arial"/>
                <a:cs typeface="Arial"/>
                <a:sym typeface="Arial"/>
              </a:rPr>
              <a:t>Wypalenie zawodowe. Przyczyny i zapobieganie. </a:t>
            </a:r>
            <a:r>
              <a:rPr lang="pl-PL" sz="1600">
                <a:latin typeface="Arial"/>
                <a:ea typeface="Arial"/>
                <a:cs typeface="Arial"/>
                <a:sym typeface="Arial"/>
              </a:rPr>
              <a:t>Warszawa: Wydawnictwo Naukowe PWN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pl-PL" sz="1600">
                <a:latin typeface="Arial"/>
                <a:ea typeface="Arial"/>
                <a:cs typeface="Arial"/>
                <a:sym typeface="Arial"/>
              </a:rPr>
              <a:t>Świderska M.,  Ryzyko rozwoju wypalenia zawodowego wśród pracowników socjalnych, Pedagogika -Rodziny nr 3(3)/2013, s. 37–52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pl-PL" sz="1600">
                <a:latin typeface="Arial"/>
                <a:ea typeface="Arial"/>
                <a:cs typeface="Arial"/>
                <a:sym typeface="Arial"/>
              </a:rPr>
              <a:t>Świderska M.,  Ryzyko rozwoju wypalenia zawodowego wśród pracowników socjalnych, Pedagogika -Rodziny nr 3(3)/2013, s. 37–52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rPr b="1" lang="pl-PL" sz="1600">
                <a:latin typeface="Arial"/>
                <a:ea typeface="Arial"/>
                <a:cs typeface="Arial"/>
                <a:sym typeface="Arial"/>
              </a:rPr>
              <a:t>Źródło internetowe:</a:t>
            </a:r>
            <a:endParaRPr b="1" sz="1600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just">
              <a:spcBef>
                <a:spcPts val="10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pl-PL" sz="16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http://michalpasterski.pl/2017/03/jak-radzic-sobie-ze-stresem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just"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pl-PL" sz="1600">
                <a:latin typeface="Arial"/>
                <a:ea typeface="Arial"/>
                <a:cs typeface="Arial"/>
                <a:sym typeface="Arial"/>
              </a:rPr>
              <a:t>http://natemat.pl/127881,pracownik-spoleczny-zawod-wysokiego-ryzyka/</a:t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83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4" name="Shape 4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03400" y="1681325"/>
            <a:ext cx="4333875" cy="2990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/>
        </p:nvSpPr>
        <p:spPr>
          <a:xfrm>
            <a:off x="838200" y="1384950"/>
            <a:ext cx="8544300" cy="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l-PL" sz="2000" u="none" cap="none" strike="noStrike">
                <a:solidFill>
                  <a:schemeClr val="dk1"/>
                </a:solidFill>
              </a:rPr>
              <a:t>cechy osobowości:</a:t>
            </a:r>
            <a:endParaRPr sz="2000"/>
          </a:p>
        </p:txBody>
      </p:sp>
      <p:sp>
        <p:nvSpPr>
          <p:cNvPr id="99" name="Shape 99"/>
          <p:cNvSpPr txBox="1"/>
          <p:nvPr>
            <p:ph type="title"/>
          </p:nvPr>
        </p:nvSpPr>
        <p:spPr>
          <a:xfrm>
            <a:off x="838200" y="467200"/>
            <a:ext cx="10515600" cy="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Czynniki indywidualne sprzyjające zespołowi wypalenia zawodowego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0" name="Shape 100"/>
          <p:cNvGrpSpPr/>
          <p:nvPr/>
        </p:nvGrpSpPr>
        <p:grpSpPr>
          <a:xfrm>
            <a:off x="-4459212" y="793017"/>
            <a:ext cx="15813014" cy="6386100"/>
            <a:chOff x="-5360612" y="-821296"/>
            <a:chExt cx="15813014" cy="6386100"/>
          </a:xfrm>
        </p:grpSpPr>
        <p:sp>
          <p:nvSpPr>
            <p:cNvPr id="101" name="Shape 101"/>
            <p:cNvSpPr/>
            <p:nvPr/>
          </p:nvSpPr>
          <p:spPr>
            <a:xfrm>
              <a:off x="-5360612" y="-821296"/>
              <a:ext cx="6386100" cy="6386100"/>
            </a:xfrm>
            <a:prstGeom prst="blockArc">
              <a:avLst>
                <a:gd fmla="val 18900000" name="adj1"/>
                <a:gd fmla="val 2700000" name="adj2"/>
                <a:gd fmla="val 338" name="adj3"/>
              </a:avLst>
            </a:prstGeom>
            <a:solidFill>
              <a:schemeClr val="accent2"/>
            </a:solidFill>
            <a:ln cap="flat" cmpd="sng" w="12700">
              <a:solidFill>
                <a:srgbClr val="82828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2" name="Shape 102"/>
            <p:cNvSpPr/>
            <p:nvPr/>
          </p:nvSpPr>
          <p:spPr>
            <a:xfrm>
              <a:off x="332762" y="215643"/>
              <a:ext cx="10119600" cy="431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3" name="Shape 103"/>
            <p:cNvSpPr txBox="1"/>
            <p:nvPr/>
          </p:nvSpPr>
          <p:spPr>
            <a:xfrm>
              <a:off x="332762" y="215643"/>
              <a:ext cx="10119600" cy="431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342175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perfekcjonizm i nadgorliwość,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4" name="Shape 104"/>
            <p:cNvSpPr/>
            <p:nvPr/>
          </p:nvSpPr>
          <p:spPr>
            <a:xfrm>
              <a:off x="63326" y="161756"/>
              <a:ext cx="538800" cy="5388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5" name="Shape 105"/>
            <p:cNvSpPr/>
            <p:nvPr/>
          </p:nvSpPr>
          <p:spPr>
            <a:xfrm>
              <a:off x="723159" y="862668"/>
              <a:ext cx="9729000" cy="431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6" name="Shape 106"/>
            <p:cNvSpPr txBox="1"/>
            <p:nvPr/>
          </p:nvSpPr>
          <p:spPr>
            <a:xfrm>
              <a:off x="723159" y="862668"/>
              <a:ext cx="9729000" cy="431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342175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konserwatyzm, </a:t>
              </a:r>
              <a:endParaRPr i="0" sz="1800" u="none" cap="none" strike="noStrike">
                <a:solidFill>
                  <a:srgbClr val="FFFFFF"/>
                </a:solidFill>
              </a:endParaRPr>
            </a:p>
          </p:txBody>
        </p:sp>
        <p:sp>
          <p:nvSpPr>
            <p:cNvPr id="107" name="Shape 107"/>
            <p:cNvSpPr/>
            <p:nvPr/>
          </p:nvSpPr>
          <p:spPr>
            <a:xfrm>
              <a:off x="453723" y="808781"/>
              <a:ext cx="538800" cy="5388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8" name="Shape 108"/>
            <p:cNvSpPr/>
            <p:nvPr/>
          </p:nvSpPr>
          <p:spPr>
            <a:xfrm>
              <a:off x="937095" y="1509219"/>
              <a:ext cx="9515100" cy="431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09" name="Shape 109"/>
            <p:cNvSpPr txBox="1"/>
            <p:nvPr/>
          </p:nvSpPr>
          <p:spPr>
            <a:xfrm>
              <a:off x="937095" y="1509219"/>
              <a:ext cx="9515100" cy="431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342175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nieumiejętność odmawiania i poświęcanie się dla innych, tłumienie własnych potrzeb,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10" name="Shape 110"/>
            <p:cNvSpPr/>
            <p:nvPr/>
          </p:nvSpPr>
          <p:spPr>
            <a:xfrm>
              <a:off x="667659" y="1455331"/>
              <a:ext cx="538800" cy="5388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11" name="Shape 111"/>
            <p:cNvSpPr/>
            <p:nvPr/>
          </p:nvSpPr>
          <p:spPr>
            <a:xfrm>
              <a:off x="1005402" y="2156243"/>
              <a:ext cx="9447000" cy="431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12" name="Shape 112"/>
            <p:cNvSpPr txBox="1"/>
            <p:nvPr/>
          </p:nvSpPr>
          <p:spPr>
            <a:xfrm>
              <a:off x="1005402" y="2156243"/>
              <a:ext cx="9447000" cy="431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342175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nieumiejętność współpracy,</a:t>
              </a:r>
              <a:endParaRPr i="0" sz="1800" u="none" cap="none" strike="noStrike">
                <a:solidFill>
                  <a:srgbClr val="FFFFFF"/>
                </a:solidFill>
              </a:endParaRPr>
            </a:p>
          </p:txBody>
        </p:sp>
        <p:sp>
          <p:nvSpPr>
            <p:cNvPr id="113" name="Shape 113"/>
            <p:cNvSpPr/>
            <p:nvPr/>
          </p:nvSpPr>
          <p:spPr>
            <a:xfrm>
              <a:off x="735967" y="2102356"/>
              <a:ext cx="538800" cy="5388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14" name="Shape 114"/>
            <p:cNvSpPr/>
            <p:nvPr/>
          </p:nvSpPr>
          <p:spPr>
            <a:xfrm>
              <a:off x="937095" y="2803268"/>
              <a:ext cx="9515100" cy="431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15" name="Shape 115"/>
            <p:cNvSpPr txBox="1"/>
            <p:nvPr/>
          </p:nvSpPr>
          <p:spPr>
            <a:xfrm>
              <a:off x="937095" y="2803268"/>
              <a:ext cx="9515100" cy="431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342175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identyfikowanie się tylko z pracą i z firmą,</a:t>
              </a:r>
              <a:endParaRPr i="0" sz="1800" u="none" cap="none" strike="noStrike">
                <a:solidFill>
                  <a:srgbClr val="FFFFFF"/>
                </a:solidFill>
              </a:endParaRPr>
            </a:p>
          </p:txBody>
        </p:sp>
        <p:sp>
          <p:nvSpPr>
            <p:cNvPr id="116" name="Shape 116"/>
            <p:cNvSpPr/>
            <p:nvPr/>
          </p:nvSpPr>
          <p:spPr>
            <a:xfrm>
              <a:off x="667659" y="2749381"/>
              <a:ext cx="538800" cy="5388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17" name="Shape 117"/>
            <p:cNvSpPr/>
            <p:nvPr/>
          </p:nvSpPr>
          <p:spPr>
            <a:xfrm>
              <a:off x="723159" y="3449819"/>
              <a:ext cx="9729000" cy="431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18" name="Shape 118"/>
            <p:cNvSpPr txBox="1"/>
            <p:nvPr/>
          </p:nvSpPr>
          <p:spPr>
            <a:xfrm>
              <a:off x="723159" y="3449819"/>
              <a:ext cx="9729000" cy="431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342175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brak dystansu wobec problemów zawodowych,</a:t>
              </a:r>
              <a:endParaRPr i="0" sz="1800" u="none" cap="none" strike="noStrike">
                <a:solidFill>
                  <a:srgbClr val="FFFFFF"/>
                </a:solidFill>
              </a:endParaRPr>
            </a:p>
          </p:txBody>
        </p:sp>
        <p:sp>
          <p:nvSpPr>
            <p:cNvPr id="119" name="Shape 119"/>
            <p:cNvSpPr/>
            <p:nvPr/>
          </p:nvSpPr>
          <p:spPr>
            <a:xfrm>
              <a:off x="453723" y="3395932"/>
              <a:ext cx="538800" cy="5388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20" name="Shape 120"/>
            <p:cNvSpPr/>
            <p:nvPr/>
          </p:nvSpPr>
          <p:spPr>
            <a:xfrm>
              <a:off x="332762" y="4096844"/>
              <a:ext cx="10119600" cy="431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21" name="Shape 121"/>
            <p:cNvSpPr txBox="1"/>
            <p:nvPr/>
          </p:nvSpPr>
          <p:spPr>
            <a:xfrm>
              <a:off x="332762" y="4096844"/>
              <a:ext cx="10119600" cy="431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342175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poczucie kontroli zewnętrzne, zbytni optymizm;</a:t>
              </a:r>
              <a:endParaRPr i="0" sz="1800" u="none" cap="none" strike="noStrike">
                <a:solidFill>
                  <a:srgbClr val="FFFFFF"/>
                </a:solidFill>
              </a:endParaRPr>
            </a:p>
          </p:txBody>
        </p:sp>
        <p:sp>
          <p:nvSpPr>
            <p:cNvPr id="122" name="Shape 122"/>
            <p:cNvSpPr/>
            <p:nvPr/>
          </p:nvSpPr>
          <p:spPr>
            <a:xfrm>
              <a:off x="63326" y="4042957"/>
              <a:ext cx="538800" cy="5388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/>
        </p:nvSpPr>
        <p:spPr>
          <a:xfrm>
            <a:off x="771378" y="1653088"/>
            <a:ext cx="92241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2000">
                <a:solidFill>
                  <a:schemeClr val="dk1"/>
                </a:solidFill>
              </a:rPr>
              <a:t>styl życia:</a:t>
            </a:r>
            <a:endParaRPr b="1" sz="2000">
              <a:solidFill>
                <a:schemeClr val="dk1"/>
              </a:solidFill>
            </a:endParaRPr>
          </a:p>
        </p:txBody>
      </p:sp>
      <p:sp>
        <p:nvSpPr>
          <p:cNvPr id="128" name="Shape 128"/>
          <p:cNvSpPr txBox="1"/>
          <p:nvPr>
            <p:ph type="title"/>
          </p:nvPr>
        </p:nvSpPr>
        <p:spPr>
          <a:xfrm>
            <a:off x="838200" y="317025"/>
            <a:ext cx="10515600" cy="124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Czynniki indywidualne sprzyjające zespołowi wypalenia zawodowego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9" name="Shape 129"/>
          <p:cNvGrpSpPr/>
          <p:nvPr/>
        </p:nvGrpSpPr>
        <p:grpSpPr>
          <a:xfrm>
            <a:off x="-3464088" y="1423723"/>
            <a:ext cx="13926262" cy="5238916"/>
            <a:chOff x="-4827824" y="-739904"/>
            <a:chExt cx="15285108" cy="5750100"/>
          </a:xfrm>
        </p:grpSpPr>
        <p:sp>
          <p:nvSpPr>
            <p:cNvPr id="130" name="Shape 130"/>
            <p:cNvSpPr/>
            <p:nvPr/>
          </p:nvSpPr>
          <p:spPr>
            <a:xfrm>
              <a:off x="-4827824" y="-739904"/>
              <a:ext cx="5750100" cy="5750100"/>
            </a:xfrm>
            <a:prstGeom prst="blockArc">
              <a:avLst>
                <a:gd fmla="val 18900000" name="adj1"/>
                <a:gd fmla="val 2700000" name="adj2"/>
                <a:gd fmla="val 376" name="adj3"/>
              </a:avLst>
            </a:prstGeom>
            <a:solidFill>
              <a:schemeClr val="accent2"/>
            </a:solidFill>
            <a:ln cap="flat" cmpd="sng" w="12700">
              <a:solidFill>
                <a:srgbClr val="82828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31" name="Shape 131"/>
            <p:cNvSpPr/>
            <p:nvPr/>
          </p:nvSpPr>
          <p:spPr>
            <a:xfrm>
              <a:off x="483037" y="328306"/>
              <a:ext cx="9974100" cy="657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32" name="Shape 132"/>
            <p:cNvSpPr txBox="1"/>
            <p:nvPr/>
          </p:nvSpPr>
          <p:spPr>
            <a:xfrm>
              <a:off x="483037" y="328306"/>
              <a:ext cx="9974100" cy="657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86350" lIns="521450" spcFirstLastPara="1" rIns="86350" wrap="square" tIns="863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400"/>
                <a:buFont typeface="Calibri"/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za dużo pracy, za mało czasu wolnego,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33" name="Shape 133"/>
            <p:cNvSpPr/>
            <p:nvPr/>
          </p:nvSpPr>
          <p:spPr>
            <a:xfrm>
              <a:off x="72440" y="246187"/>
              <a:ext cx="821100" cy="8211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34" name="Shape 134"/>
            <p:cNvSpPr/>
            <p:nvPr/>
          </p:nvSpPr>
          <p:spPr>
            <a:xfrm>
              <a:off x="859684" y="1313908"/>
              <a:ext cx="9597600" cy="657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35" name="Shape 135"/>
            <p:cNvSpPr txBox="1"/>
            <p:nvPr/>
          </p:nvSpPr>
          <p:spPr>
            <a:xfrm>
              <a:off x="859684" y="1313908"/>
              <a:ext cx="9597600" cy="657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86350" lIns="521450" spcFirstLastPara="1" rIns="86350" wrap="square" tIns="863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za mało snu, 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36" name="Shape 136"/>
            <p:cNvSpPr/>
            <p:nvPr/>
          </p:nvSpPr>
          <p:spPr>
            <a:xfrm>
              <a:off x="449088" y="1231789"/>
              <a:ext cx="821100" cy="8211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37" name="Shape 137"/>
            <p:cNvSpPr/>
            <p:nvPr/>
          </p:nvSpPr>
          <p:spPr>
            <a:xfrm>
              <a:off x="859684" y="2299511"/>
              <a:ext cx="9597600" cy="657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38" name="Shape 138"/>
            <p:cNvSpPr txBox="1"/>
            <p:nvPr/>
          </p:nvSpPr>
          <p:spPr>
            <a:xfrm>
              <a:off x="859684" y="2299511"/>
              <a:ext cx="9597600" cy="657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86350" lIns="521450" spcFirstLastPara="1" rIns="86350" wrap="square" tIns="863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angażowanie się w zbyt wiele działań,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39" name="Shape 139"/>
            <p:cNvSpPr/>
            <p:nvPr/>
          </p:nvSpPr>
          <p:spPr>
            <a:xfrm>
              <a:off x="449088" y="2217392"/>
              <a:ext cx="821100" cy="8211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40" name="Shape 140"/>
            <p:cNvSpPr/>
            <p:nvPr/>
          </p:nvSpPr>
          <p:spPr>
            <a:xfrm>
              <a:off x="483037" y="3285114"/>
              <a:ext cx="9974100" cy="657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41" name="Shape 141"/>
            <p:cNvSpPr txBox="1"/>
            <p:nvPr/>
          </p:nvSpPr>
          <p:spPr>
            <a:xfrm>
              <a:off x="483037" y="3285114"/>
              <a:ext cx="9974100" cy="657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86350" lIns="521450" spcFirstLastPara="1" rIns="86350" wrap="square" tIns="863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rgbClr val="FFFFFF"/>
                  </a:solidFill>
                </a:rPr>
                <a:t>myślenie o pracy w domu;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42" name="Shape 142"/>
            <p:cNvSpPr/>
            <p:nvPr/>
          </p:nvSpPr>
          <p:spPr>
            <a:xfrm>
              <a:off x="72440" y="3202994"/>
              <a:ext cx="821100" cy="8211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Shape 147"/>
          <p:cNvGrpSpPr/>
          <p:nvPr/>
        </p:nvGrpSpPr>
        <p:grpSpPr>
          <a:xfrm>
            <a:off x="-4254606" y="964366"/>
            <a:ext cx="15916084" cy="6127800"/>
            <a:chOff x="-5143606" y="-788234"/>
            <a:chExt cx="15916084" cy="6127800"/>
          </a:xfrm>
        </p:grpSpPr>
        <p:sp>
          <p:nvSpPr>
            <p:cNvPr id="148" name="Shape 148"/>
            <p:cNvSpPr/>
            <p:nvPr/>
          </p:nvSpPr>
          <p:spPr>
            <a:xfrm>
              <a:off x="-5143606" y="-788234"/>
              <a:ext cx="6127800" cy="6127800"/>
            </a:xfrm>
            <a:prstGeom prst="blockArc">
              <a:avLst>
                <a:gd fmla="val 18900000" name="adj1"/>
                <a:gd fmla="val 2700000" name="adj2"/>
                <a:gd fmla="val 352" name="adj3"/>
              </a:avLst>
            </a:prstGeom>
            <a:solidFill>
              <a:schemeClr val="accent2"/>
            </a:solidFill>
            <a:ln cap="flat" cmpd="sng" w="12700">
              <a:solidFill>
                <a:srgbClr val="82828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49" name="Shape 149"/>
            <p:cNvSpPr/>
            <p:nvPr/>
          </p:nvSpPr>
          <p:spPr>
            <a:xfrm>
              <a:off x="319278" y="206904"/>
              <a:ext cx="104532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0" name="Shape 150"/>
            <p:cNvSpPr txBox="1"/>
            <p:nvPr/>
          </p:nvSpPr>
          <p:spPr>
            <a:xfrm>
              <a:off x="319278" y="206904"/>
              <a:ext cx="104532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3283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zaangażowanie i dystans emocjonalny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1" name="Shape 151"/>
            <p:cNvSpPr/>
            <p:nvPr/>
          </p:nvSpPr>
          <p:spPr>
            <a:xfrm>
              <a:off x="60760" y="155201"/>
              <a:ext cx="516900" cy="5169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2" name="Shape 152"/>
            <p:cNvSpPr/>
            <p:nvPr/>
          </p:nvSpPr>
          <p:spPr>
            <a:xfrm>
              <a:off x="693855" y="827710"/>
              <a:ext cx="100785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3" name="Shape 153"/>
            <p:cNvSpPr txBox="1"/>
            <p:nvPr/>
          </p:nvSpPr>
          <p:spPr>
            <a:xfrm>
              <a:off x="693855" y="827710"/>
              <a:ext cx="100785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3283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brak szacunku i wzajemnego zaufania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4" name="Shape 154"/>
            <p:cNvSpPr/>
            <p:nvPr/>
          </p:nvSpPr>
          <p:spPr>
            <a:xfrm>
              <a:off x="435337" y="776007"/>
              <a:ext cx="516900" cy="5169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5" name="Shape 155"/>
            <p:cNvSpPr/>
            <p:nvPr/>
          </p:nvSpPr>
          <p:spPr>
            <a:xfrm>
              <a:off x="899121" y="1448061"/>
              <a:ext cx="98733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6" name="Shape 156"/>
            <p:cNvSpPr txBox="1"/>
            <p:nvPr/>
          </p:nvSpPr>
          <p:spPr>
            <a:xfrm>
              <a:off x="899121" y="1448061"/>
              <a:ext cx="98733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3283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koncentracja na tragicznych przeżyciach innych ludzi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7" name="Shape 157"/>
            <p:cNvSpPr/>
            <p:nvPr/>
          </p:nvSpPr>
          <p:spPr>
            <a:xfrm>
              <a:off x="640604" y="1396358"/>
              <a:ext cx="516900" cy="5169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8" name="Shape 158"/>
            <p:cNvSpPr/>
            <p:nvPr/>
          </p:nvSpPr>
          <p:spPr>
            <a:xfrm>
              <a:off x="964661" y="2068867"/>
              <a:ext cx="98076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59" name="Shape 159"/>
            <p:cNvSpPr txBox="1"/>
            <p:nvPr/>
          </p:nvSpPr>
          <p:spPr>
            <a:xfrm>
              <a:off x="964661" y="2068867"/>
              <a:ext cx="98076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3283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stykanie się z przejawami okrucieństwa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0" name="Shape 160"/>
            <p:cNvSpPr/>
            <p:nvPr/>
          </p:nvSpPr>
          <p:spPr>
            <a:xfrm>
              <a:off x="706143" y="2017164"/>
              <a:ext cx="516900" cy="5169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1" name="Shape 161"/>
            <p:cNvSpPr/>
            <p:nvPr/>
          </p:nvSpPr>
          <p:spPr>
            <a:xfrm>
              <a:off x="899121" y="2689673"/>
              <a:ext cx="98733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2" name="Shape 162"/>
            <p:cNvSpPr txBox="1"/>
            <p:nvPr/>
          </p:nvSpPr>
          <p:spPr>
            <a:xfrm>
              <a:off x="899121" y="2689673"/>
              <a:ext cx="98733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3283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600">
                  <a:solidFill>
                    <a:srgbClr val="FFFFFF"/>
                  </a:solidFill>
                </a:rPr>
                <a:t>konsekwencje błędu lub zaniedbania grożące utratą zdrowia lub życia swojego lub innych osób</a:t>
              </a:r>
              <a:endParaRPr sz="1600">
                <a:solidFill>
                  <a:srgbClr val="FFFFFF"/>
                </a:solidFill>
              </a:endParaRPr>
            </a:p>
          </p:txBody>
        </p:sp>
        <p:sp>
          <p:nvSpPr>
            <p:cNvPr id="163" name="Shape 163"/>
            <p:cNvSpPr/>
            <p:nvPr/>
          </p:nvSpPr>
          <p:spPr>
            <a:xfrm>
              <a:off x="640604" y="2637969"/>
              <a:ext cx="516900" cy="5169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4" name="Shape 164"/>
            <p:cNvSpPr/>
            <p:nvPr/>
          </p:nvSpPr>
          <p:spPr>
            <a:xfrm>
              <a:off x="693855" y="3310024"/>
              <a:ext cx="100785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5" name="Shape 165"/>
            <p:cNvSpPr txBox="1"/>
            <p:nvPr/>
          </p:nvSpPr>
          <p:spPr>
            <a:xfrm>
              <a:off x="693855" y="3310024"/>
              <a:ext cx="100785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3283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niski prestiż społeczny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6" name="Shape 166"/>
            <p:cNvSpPr/>
            <p:nvPr/>
          </p:nvSpPr>
          <p:spPr>
            <a:xfrm>
              <a:off x="435337" y="3258320"/>
              <a:ext cx="516900" cy="5169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7" name="Shape 167"/>
            <p:cNvSpPr/>
            <p:nvPr/>
          </p:nvSpPr>
          <p:spPr>
            <a:xfrm>
              <a:off x="319278" y="3930830"/>
              <a:ext cx="104532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8" name="Shape 168"/>
            <p:cNvSpPr txBox="1"/>
            <p:nvPr/>
          </p:nvSpPr>
          <p:spPr>
            <a:xfrm>
              <a:off x="319278" y="3930830"/>
              <a:ext cx="10453200" cy="413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8250" lIns="328300" spcFirstLastPara="1" rIns="48250" wrap="square" tIns="48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800">
                  <a:solidFill>
                    <a:srgbClr val="FFFFFF"/>
                  </a:solidFill>
                </a:rPr>
                <a:t>konflikty z osobami z zewnątrz związane z pełnioną rolą zawodową</a:t>
              </a:r>
              <a:endParaRPr sz="1800">
                <a:solidFill>
                  <a:srgbClr val="FFFFFF"/>
                </a:solidFill>
              </a:endParaRPr>
            </a:p>
          </p:txBody>
        </p:sp>
        <p:sp>
          <p:nvSpPr>
            <p:cNvPr id="169" name="Shape 169"/>
            <p:cNvSpPr/>
            <p:nvPr/>
          </p:nvSpPr>
          <p:spPr>
            <a:xfrm>
              <a:off x="60760" y="3879126"/>
              <a:ext cx="516900" cy="5169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</a:endParaRPr>
            </a:p>
          </p:txBody>
        </p:sp>
      </p:grpSp>
      <p:sp>
        <p:nvSpPr>
          <p:cNvPr id="170" name="Shape 170"/>
          <p:cNvSpPr txBox="1"/>
          <p:nvPr/>
        </p:nvSpPr>
        <p:spPr>
          <a:xfrm>
            <a:off x="838200" y="1485075"/>
            <a:ext cx="11062200" cy="46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2000">
                <a:solidFill>
                  <a:schemeClr val="dk1"/>
                </a:solidFill>
              </a:rPr>
              <a:t>kontakty pracownik – klient:</a:t>
            </a:r>
            <a:endParaRPr sz="2000"/>
          </a:p>
        </p:txBody>
      </p:sp>
      <p:sp>
        <p:nvSpPr>
          <p:cNvPr id="171" name="Shape 171"/>
          <p:cNvSpPr txBox="1"/>
          <p:nvPr>
            <p:ph type="title"/>
          </p:nvPr>
        </p:nvSpPr>
        <p:spPr>
          <a:xfrm>
            <a:off x="838200" y="317025"/>
            <a:ext cx="10515600" cy="124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Czynniki indywidualne sprzyjające zespołowi wypalenia zawodowego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" name="Shape 176"/>
          <p:cNvGrpSpPr/>
          <p:nvPr/>
        </p:nvGrpSpPr>
        <p:grpSpPr>
          <a:xfrm>
            <a:off x="-4488418" y="865331"/>
            <a:ext cx="15830609" cy="6281400"/>
            <a:chOff x="-5272643" y="-807894"/>
            <a:chExt cx="15830609" cy="6281400"/>
          </a:xfrm>
        </p:grpSpPr>
        <p:sp>
          <p:nvSpPr>
            <p:cNvPr id="177" name="Shape 177"/>
            <p:cNvSpPr/>
            <p:nvPr/>
          </p:nvSpPr>
          <p:spPr>
            <a:xfrm>
              <a:off x="-5272643" y="-807894"/>
              <a:ext cx="6281400" cy="6281400"/>
            </a:xfrm>
            <a:prstGeom prst="blockArc">
              <a:avLst>
                <a:gd fmla="val 18900000" name="adj1"/>
                <a:gd fmla="val 2700000" name="adj2"/>
                <a:gd fmla="val 344" name="adj3"/>
              </a:avLst>
            </a:prstGeom>
            <a:solidFill>
              <a:schemeClr val="accent2"/>
            </a:solidFill>
            <a:ln cap="flat" cmpd="sng" w="12700">
              <a:solidFill>
                <a:srgbClr val="82828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8" name="Shape 178"/>
            <p:cNvSpPr/>
            <p:nvPr/>
          </p:nvSpPr>
          <p:spPr>
            <a:xfrm>
              <a:off x="327296" y="212101"/>
              <a:ext cx="10218000" cy="423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9" name="Shape 179"/>
            <p:cNvSpPr txBox="1"/>
            <p:nvPr/>
          </p:nvSpPr>
          <p:spPr>
            <a:xfrm>
              <a:off x="327296" y="212101"/>
              <a:ext cx="10218000" cy="423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365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zaangażowanie i dystans emocjonalny,</a:t>
              </a:r>
              <a:endParaRPr sz="1800"/>
            </a:p>
          </p:txBody>
        </p:sp>
        <p:sp>
          <p:nvSpPr>
            <p:cNvPr id="180" name="Shape 180"/>
            <p:cNvSpPr/>
            <p:nvPr/>
          </p:nvSpPr>
          <p:spPr>
            <a:xfrm>
              <a:off x="62286" y="159099"/>
              <a:ext cx="530100" cy="5301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1" name="Shape 181"/>
            <p:cNvSpPr/>
            <p:nvPr/>
          </p:nvSpPr>
          <p:spPr>
            <a:xfrm>
              <a:off x="711280" y="848497"/>
              <a:ext cx="9834000" cy="423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2" name="Shape 182"/>
            <p:cNvSpPr txBox="1"/>
            <p:nvPr/>
          </p:nvSpPr>
          <p:spPr>
            <a:xfrm>
              <a:off x="711280" y="848497"/>
              <a:ext cx="9834000" cy="423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365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brak szacunku i wzajemnego zaufania,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183" name="Shape 183"/>
            <p:cNvSpPr/>
            <p:nvPr/>
          </p:nvSpPr>
          <p:spPr>
            <a:xfrm>
              <a:off x="446270" y="795495"/>
              <a:ext cx="530100" cy="5301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4" name="Shape 184"/>
            <p:cNvSpPr/>
            <p:nvPr/>
          </p:nvSpPr>
          <p:spPr>
            <a:xfrm>
              <a:off x="921701" y="1484427"/>
              <a:ext cx="9623700" cy="423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5" name="Shape 185"/>
            <p:cNvSpPr txBox="1"/>
            <p:nvPr/>
          </p:nvSpPr>
          <p:spPr>
            <a:xfrm>
              <a:off x="921701" y="1484427"/>
              <a:ext cx="9623700" cy="423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365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koncentracja na tragicznych przeżyciach innych ludzi, 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186" name="Shape 186"/>
            <p:cNvSpPr/>
            <p:nvPr/>
          </p:nvSpPr>
          <p:spPr>
            <a:xfrm>
              <a:off x="656692" y="1431425"/>
              <a:ext cx="530100" cy="5301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7" name="Shape 187"/>
            <p:cNvSpPr/>
            <p:nvPr/>
          </p:nvSpPr>
          <p:spPr>
            <a:xfrm>
              <a:off x="988887" y="2120823"/>
              <a:ext cx="9556500" cy="423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8" name="Shape 188"/>
            <p:cNvSpPr txBox="1"/>
            <p:nvPr/>
          </p:nvSpPr>
          <p:spPr>
            <a:xfrm>
              <a:off x="988887" y="2120823"/>
              <a:ext cx="9556500" cy="423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365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ciągły kontakt z osobami w trudnej sytuacji życiowej,</a:t>
              </a:r>
              <a:endParaRPr sz="1800"/>
            </a:p>
          </p:txBody>
        </p:sp>
        <p:sp>
          <p:nvSpPr>
            <p:cNvPr id="189" name="Shape 189"/>
            <p:cNvSpPr/>
            <p:nvPr/>
          </p:nvSpPr>
          <p:spPr>
            <a:xfrm>
              <a:off x="723877" y="2067821"/>
              <a:ext cx="530100" cy="5301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90" name="Shape 190"/>
            <p:cNvSpPr/>
            <p:nvPr/>
          </p:nvSpPr>
          <p:spPr>
            <a:xfrm>
              <a:off x="921701" y="2757220"/>
              <a:ext cx="9623700" cy="423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91" name="Shape 191"/>
            <p:cNvSpPr txBox="1"/>
            <p:nvPr/>
          </p:nvSpPr>
          <p:spPr>
            <a:xfrm>
              <a:off x="921701" y="2757220"/>
              <a:ext cx="9623700" cy="423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365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stykanie się z niezawinionym cierpieniem i przejawami okrucieństwa,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192" name="Shape 192"/>
            <p:cNvSpPr/>
            <p:nvPr/>
          </p:nvSpPr>
          <p:spPr>
            <a:xfrm>
              <a:off x="656692" y="2704218"/>
              <a:ext cx="530100" cy="5301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93" name="Shape 193"/>
            <p:cNvSpPr/>
            <p:nvPr/>
          </p:nvSpPr>
          <p:spPr>
            <a:xfrm>
              <a:off x="711280" y="3393150"/>
              <a:ext cx="9834000" cy="423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94" name="Shape 194"/>
            <p:cNvSpPr txBox="1"/>
            <p:nvPr/>
          </p:nvSpPr>
          <p:spPr>
            <a:xfrm>
              <a:off x="711280" y="3393150"/>
              <a:ext cx="9834000" cy="423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365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negatywne emocje często wyrażane przez klientów,</a:t>
              </a:r>
              <a:endParaRPr sz="1800"/>
            </a:p>
          </p:txBody>
        </p:sp>
        <p:sp>
          <p:nvSpPr>
            <p:cNvPr id="195" name="Shape 195"/>
            <p:cNvSpPr/>
            <p:nvPr/>
          </p:nvSpPr>
          <p:spPr>
            <a:xfrm>
              <a:off x="446270" y="3340148"/>
              <a:ext cx="530100" cy="5301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96" name="Shape 196"/>
            <p:cNvSpPr/>
            <p:nvPr/>
          </p:nvSpPr>
          <p:spPr>
            <a:xfrm>
              <a:off x="339966" y="4029546"/>
              <a:ext cx="10218000" cy="423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97" name="Shape 197"/>
            <p:cNvSpPr txBox="1"/>
            <p:nvPr/>
          </p:nvSpPr>
          <p:spPr>
            <a:xfrm>
              <a:off x="339966" y="4029546"/>
              <a:ext cx="10218000" cy="423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3655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świadomość często nieodwracalnych skutków własnych działań </a:t>
              </a:r>
              <a:r>
                <a:rPr i="0" lang="pl-PL" sz="1800" u="none" cap="none" strike="noStrike">
                  <a:solidFill>
                    <a:schemeClr val="lt1"/>
                  </a:solidFill>
                </a:rPr>
                <a:t>   </a:t>
              </a:r>
              <a:r>
                <a:rPr i="0" lang="pl-PL" sz="1800" u="none" cap="none" strike="noStrike">
                  <a:solidFill>
                    <a:schemeClr val="lt1"/>
                  </a:solidFill>
                </a:rPr>
                <a:t>kierowanych do innych ludzi;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198" name="Shape 198"/>
            <p:cNvSpPr/>
            <p:nvPr/>
          </p:nvSpPr>
          <p:spPr>
            <a:xfrm>
              <a:off x="62286" y="3976544"/>
              <a:ext cx="530100" cy="5301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99" name="Shape 199"/>
          <p:cNvSpPr txBox="1"/>
          <p:nvPr>
            <p:ph idx="2" type="body"/>
          </p:nvPr>
        </p:nvSpPr>
        <p:spPr>
          <a:xfrm>
            <a:off x="791850" y="1420550"/>
            <a:ext cx="10608300" cy="4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l-P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kontakty pracownik – klient: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Shape 200"/>
          <p:cNvSpPr txBox="1"/>
          <p:nvPr>
            <p:ph type="title"/>
          </p:nvPr>
        </p:nvSpPr>
        <p:spPr>
          <a:xfrm>
            <a:off x="838200" y="317025"/>
            <a:ext cx="10515600" cy="124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Czynniki indywidualne sprzyjające zespołowi wypalenia zawodowego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" name="Shape 205"/>
          <p:cNvGrpSpPr/>
          <p:nvPr/>
        </p:nvGrpSpPr>
        <p:grpSpPr>
          <a:xfrm>
            <a:off x="-4111602" y="1022013"/>
            <a:ext cx="14639601" cy="5971355"/>
            <a:chOff x="-5493477" y="-841206"/>
            <a:chExt cx="16038126" cy="6541800"/>
          </a:xfrm>
        </p:grpSpPr>
        <p:sp>
          <p:nvSpPr>
            <p:cNvPr id="206" name="Shape 206"/>
            <p:cNvSpPr/>
            <p:nvPr/>
          </p:nvSpPr>
          <p:spPr>
            <a:xfrm>
              <a:off x="-5493477" y="-841206"/>
              <a:ext cx="6541800" cy="6541800"/>
            </a:xfrm>
            <a:prstGeom prst="blockArc">
              <a:avLst>
                <a:gd fmla="val 18900000" name="adj1"/>
                <a:gd fmla="val 2700000" name="adj2"/>
                <a:gd fmla="val 330" name="adj3"/>
              </a:avLst>
            </a:prstGeom>
            <a:solidFill>
              <a:schemeClr val="accent2"/>
            </a:solidFill>
            <a:ln cap="flat" cmpd="sng" w="12700">
              <a:solidFill>
                <a:srgbClr val="82828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07" name="Shape 207"/>
            <p:cNvSpPr/>
            <p:nvPr/>
          </p:nvSpPr>
          <p:spPr>
            <a:xfrm>
              <a:off x="674476" y="485933"/>
              <a:ext cx="9870000" cy="9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08" name="Shape 208"/>
            <p:cNvSpPr txBox="1"/>
            <p:nvPr/>
          </p:nvSpPr>
          <p:spPr>
            <a:xfrm>
              <a:off x="674476" y="485933"/>
              <a:ext cx="9870000" cy="9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7714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negatywny wizerunek utrwalany w opinii publicznej, kreowany przez media,</a:t>
              </a:r>
              <a:endParaRPr sz="1800"/>
            </a:p>
          </p:txBody>
        </p:sp>
        <p:sp>
          <p:nvSpPr>
            <p:cNvPr id="209" name="Shape 209"/>
            <p:cNvSpPr/>
            <p:nvPr/>
          </p:nvSpPr>
          <p:spPr>
            <a:xfrm>
              <a:off x="67058" y="364450"/>
              <a:ext cx="1214700" cy="12147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0" name="Shape 210"/>
            <p:cNvSpPr/>
            <p:nvPr/>
          </p:nvSpPr>
          <p:spPr>
            <a:xfrm>
              <a:off x="1027749" y="1943735"/>
              <a:ext cx="9516900" cy="9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1" name="Shape 211"/>
            <p:cNvSpPr txBox="1"/>
            <p:nvPr/>
          </p:nvSpPr>
          <p:spPr>
            <a:xfrm>
              <a:off x="1027749" y="1943735"/>
              <a:ext cx="9516900" cy="9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7714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zbyt duża liczba osób, znajdująca się pod opieką jednej osoby, co może przyczynić się do przemęczenia, a także myśli o tym, że nie spełnia się doskonale wszystkich zadań,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212" name="Shape 212"/>
            <p:cNvSpPr/>
            <p:nvPr/>
          </p:nvSpPr>
          <p:spPr>
            <a:xfrm>
              <a:off x="420332" y="1822251"/>
              <a:ext cx="1214700" cy="12147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3" name="Shape 213"/>
            <p:cNvSpPr/>
            <p:nvPr/>
          </p:nvSpPr>
          <p:spPr>
            <a:xfrm>
              <a:off x="674476" y="3401536"/>
              <a:ext cx="9870000" cy="9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4" name="Shape 214"/>
            <p:cNvSpPr txBox="1"/>
            <p:nvPr/>
          </p:nvSpPr>
          <p:spPr>
            <a:xfrm>
              <a:off x="674476" y="3401536"/>
              <a:ext cx="9870000" cy="9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7714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bezsilność, która wynika z braku perspektyw na zmianę zaistniałej oraz trwającej sytuacji;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215" name="Shape 215"/>
            <p:cNvSpPr/>
            <p:nvPr/>
          </p:nvSpPr>
          <p:spPr>
            <a:xfrm>
              <a:off x="67058" y="3280053"/>
              <a:ext cx="1214700" cy="12147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216" name="Shape 216"/>
          <p:cNvSpPr txBox="1"/>
          <p:nvPr>
            <p:ph idx="2" type="body"/>
          </p:nvPr>
        </p:nvSpPr>
        <p:spPr>
          <a:xfrm>
            <a:off x="838201" y="1528148"/>
            <a:ext cx="10515600" cy="36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l-P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kontakty pracownik – klient: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Shape 217"/>
          <p:cNvSpPr txBox="1"/>
          <p:nvPr>
            <p:ph type="title"/>
          </p:nvPr>
        </p:nvSpPr>
        <p:spPr>
          <a:xfrm>
            <a:off x="838200" y="317025"/>
            <a:ext cx="10515600" cy="124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Czynniki indywidualne sprzyjające zespołowi wypalenia zawodowego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2" name="Shape 222"/>
          <p:cNvGrpSpPr/>
          <p:nvPr/>
        </p:nvGrpSpPr>
        <p:grpSpPr>
          <a:xfrm>
            <a:off x="-4529892" y="791507"/>
            <a:ext cx="15782646" cy="6349800"/>
            <a:chOff x="-5329992" y="-816631"/>
            <a:chExt cx="15782646" cy="6349800"/>
          </a:xfrm>
        </p:grpSpPr>
        <p:sp>
          <p:nvSpPr>
            <p:cNvPr id="223" name="Shape 223"/>
            <p:cNvSpPr/>
            <p:nvPr/>
          </p:nvSpPr>
          <p:spPr>
            <a:xfrm>
              <a:off x="-5329992" y="-816631"/>
              <a:ext cx="6349800" cy="6349800"/>
            </a:xfrm>
            <a:prstGeom prst="blockArc">
              <a:avLst>
                <a:gd fmla="val 18900000" name="adj1"/>
                <a:gd fmla="val 2700000" name="adj2"/>
                <a:gd fmla="val 340" name="adj3"/>
              </a:avLst>
            </a:prstGeom>
            <a:solidFill>
              <a:schemeClr val="accent2"/>
            </a:solidFill>
            <a:ln cap="flat" cmpd="sng" w="12700">
              <a:solidFill>
                <a:srgbClr val="82828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4" name="Shape 224"/>
            <p:cNvSpPr/>
            <p:nvPr/>
          </p:nvSpPr>
          <p:spPr>
            <a:xfrm>
              <a:off x="330859" y="214410"/>
              <a:ext cx="10121700" cy="428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5" name="Shape 225"/>
            <p:cNvSpPr txBox="1"/>
            <p:nvPr/>
          </p:nvSpPr>
          <p:spPr>
            <a:xfrm>
              <a:off x="330859" y="214410"/>
              <a:ext cx="10121700" cy="428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4022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konflikty interpersonalne, rywalizacja, 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226" name="Shape 226"/>
            <p:cNvSpPr/>
            <p:nvPr/>
          </p:nvSpPr>
          <p:spPr>
            <a:xfrm>
              <a:off x="62964" y="160831"/>
              <a:ext cx="535800" cy="5358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7" name="Shape 227"/>
            <p:cNvSpPr/>
            <p:nvPr/>
          </p:nvSpPr>
          <p:spPr>
            <a:xfrm>
              <a:off x="719024" y="857735"/>
              <a:ext cx="9733500" cy="428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8" name="Shape 228"/>
            <p:cNvSpPr txBox="1"/>
            <p:nvPr/>
          </p:nvSpPr>
          <p:spPr>
            <a:xfrm>
              <a:off x="719024" y="857735"/>
              <a:ext cx="9733500" cy="428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4022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brak wzajemnego zaufania, zaburzona komunikacja, 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229" name="Shape 229"/>
            <p:cNvSpPr/>
            <p:nvPr/>
          </p:nvSpPr>
          <p:spPr>
            <a:xfrm>
              <a:off x="451129" y="804156"/>
              <a:ext cx="535800" cy="5358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30" name="Shape 230"/>
            <p:cNvSpPr/>
            <p:nvPr/>
          </p:nvSpPr>
          <p:spPr>
            <a:xfrm>
              <a:off x="931737" y="1500589"/>
              <a:ext cx="9520800" cy="428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31" name="Shape 231"/>
            <p:cNvSpPr txBox="1"/>
            <p:nvPr/>
          </p:nvSpPr>
          <p:spPr>
            <a:xfrm>
              <a:off x="931737" y="1500589"/>
              <a:ext cx="9520800" cy="428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4022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przemoc psychiczna, agresja werbalna, mobbing, 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232" name="Shape 232"/>
            <p:cNvSpPr/>
            <p:nvPr/>
          </p:nvSpPr>
          <p:spPr>
            <a:xfrm>
              <a:off x="663842" y="1447010"/>
              <a:ext cx="535800" cy="5358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33" name="Shape 233"/>
            <p:cNvSpPr/>
            <p:nvPr/>
          </p:nvSpPr>
          <p:spPr>
            <a:xfrm>
              <a:off x="999654" y="2143914"/>
              <a:ext cx="9453000" cy="428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34" name="Shape 234"/>
            <p:cNvSpPr txBox="1"/>
            <p:nvPr/>
          </p:nvSpPr>
          <p:spPr>
            <a:xfrm>
              <a:off x="999654" y="2143914"/>
              <a:ext cx="9453000" cy="428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4022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kwestionowanie kompetencji lub blokowanie aktywności twórczej pracowników,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235" name="Shape 235"/>
            <p:cNvSpPr/>
            <p:nvPr/>
          </p:nvSpPr>
          <p:spPr>
            <a:xfrm>
              <a:off x="731759" y="2090335"/>
              <a:ext cx="535800" cy="5358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36" name="Shape 236"/>
            <p:cNvSpPr/>
            <p:nvPr/>
          </p:nvSpPr>
          <p:spPr>
            <a:xfrm>
              <a:off x="931737" y="2787240"/>
              <a:ext cx="9520800" cy="428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37" name="Shape 237"/>
            <p:cNvSpPr txBox="1"/>
            <p:nvPr/>
          </p:nvSpPr>
          <p:spPr>
            <a:xfrm>
              <a:off x="931737" y="2787240"/>
              <a:ext cx="9520800" cy="428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4022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niedocenianie przez przełożonych,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238" name="Shape 238"/>
            <p:cNvSpPr/>
            <p:nvPr/>
          </p:nvSpPr>
          <p:spPr>
            <a:xfrm>
              <a:off x="663842" y="2733661"/>
              <a:ext cx="535800" cy="5358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39" name="Shape 239"/>
            <p:cNvSpPr/>
            <p:nvPr/>
          </p:nvSpPr>
          <p:spPr>
            <a:xfrm>
              <a:off x="719024" y="3430094"/>
              <a:ext cx="9733500" cy="428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40" name="Shape 240"/>
            <p:cNvSpPr txBox="1"/>
            <p:nvPr/>
          </p:nvSpPr>
          <p:spPr>
            <a:xfrm>
              <a:off x="719024" y="3430094"/>
              <a:ext cx="9733500" cy="428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4022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brak pomocy i wsparcia ze strony przełożonych;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241" name="Shape 241"/>
            <p:cNvSpPr/>
            <p:nvPr/>
          </p:nvSpPr>
          <p:spPr>
            <a:xfrm>
              <a:off x="451129" y="3376515"/>
              <a:ext cx="535800" cy="5358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42" name="Shape 242"/>
            <p:cNvSpPr/>
            <p:nvPr/>
          </p:nvSpPr>
          <p:spPr>
            <a:xfrm>
              <a:off x="330859" y="4073419"/>
              <a:ext cx="10121700" cy="428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43" name="Shape 243"/>
            <p:cNvSpPr txBox="1"/>
            <p:nvPr/>
          </p:nvSpPr>
          <p:spPr>
            <a:xfrm>
              <a:off x="330859" y="4073419"/>
              <a:ext cx="10121700" cy="428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50800" lIns="340225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800" u="none" cap="none" strike="noStrike">
                <a:solidFill>
                  <a:schemeClr val="lt1"/>
                </a:solidFill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brak kontaktów ze współpracownikami i nie otrzymywanie od nich wsparcia.</a:t>
              </a:r>
              <a:br>
                <a:rPr i="0" lang="pl-PL" sz="1800" u="none" cap="none" strike="noStrike">
                  <a:solidFill>
                    <a:schemeClr val="lt1"/>
                  </a:solidFill>
                </a:rPr>
              </a:b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244" name="Shape 244"/>
            <p:cNvSpPr/>
            <p:nvPr/>
          </p:nvSpPr>
          <p:spPr>
            <a:xfrm>
              <a:off x="62964" y="4019840"/>
              <a:ext cx="535800" cy="5358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245" name="Shape 245"/>
          <p:cNvSpPr txBox="1"/>
          <p:nvPr>
            <p:ph idx="2" type="body"/>
          </p:nvPr>
        </p:nvSpPr>
        <p:spPr>
          <a:xfrm>
            <a:off x="838200" y="1408946"/>
            <a:ext cx="10850100" cy="2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l-P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kontakty z przełożonymi i współpracownikami: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Shape 246"/>
          <p:cNvSpPr txBox="1"/>
          <p:nvPr>
            <p:ph type="title"/>
          </p:nvPr>
        </p:nvSpPr>
        <p:spPr>
          <a:xfrm>
            <a:off x="838200" y="237450"/>
            <a:ext cx="10515600" cy="11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Czynniki indywidualne sprzyjające zespołowi wypalenia zawodowego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/>
          <p:nvPr>
            <p:ph type="title"/>
          </p:nvPr>
        </p:nvSpPr>
        <p:spPr>
          <a:xfrm>
            <a:off x="838200" y="460925"/>
            <a:ext cx="10515600" cy="93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59"/>
              <a:buFont typeface="Calibri"/>
              <a:buNone/>
            </a:pPr>
            <a:br>
              <a:rPr b="1" i="0" lang="pl-PL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pl-PL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Czynniki organizacyjne </a:t>
            </a: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sprzyjające zespołowi wypalenia zawodowego</a:t>
            </a:r>
            <a:br>
              <a:rPr i="0" lang="pl-PL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52" name="Shape 252"/>
          <p:cNvGrpSpPr/>
          <p:nvPr/>
        </p:nvGrpSpPr>
        <p:grpSpPr>
          <a:xfrm>
            <a:off x="-4104991" y="1097195"/>
            <a:ext cx="15670236" cy="5859000"/>
            <a:chOff x="-4917790" y="-753830"/>
            <a:chExt cx="15670236" cy="5859000"/>
          </a:xfrm>
        </p:grpSpPr>
        <p:sp>
          <p:nvSpPr>
            <p:cNvPr id="253" name="Shape 253"/>
            <p:cNvSpPr/>
            <p:nvPr/>
          </p:nvSpPr>
          <p:spPr>
            <a:xfrm>
              <a:off x="-4917790" y="-753830"/>
              <a:ext cx="5859000" cy="5859000"/>
            </a:xfrm>
            <a:prstGeom prst="blockArc">
              <a:avLst>
                <a:gd fmla="val 18900000" name="adj1"/>
                <a:gd fmla="val 2700000" name="adj2"/>
                <a:gd fmla="val 369" name="adj3"/>
              </a:avLst>
            </a:prstGeom>
            <a:solidFill>
              <a:schemeClr val="accent2"/>
            </a:solidFill>
            <a:ln cap="flat" cmpd="sng" w="12700">
              <a:solidFill>
                <a:srgbClr val="82828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54" name="Shape 254"/>
            <p:cNvSpPr/>
            <p:nvPr/>
          </p:nvSpPr>
          <p:spPr>
            <a:xfrm>
              <a:off x="305246" y="197811"/>
              <a:ext cx="10447200" cy="395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55" name="Shape 255"/>
            <p:cNvSpPr txBox="1"/>
            <p:nvPr/>
          </p:nvSpPr>
          <p:spPr>
            <a:xfrm>
              <a:off x="305246" y="197811"/>
              <a:ext cx="10447200" cy="395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313875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nadmierna  odpowiedzialność i ilość obowiązków, </a:t>
              </a:r>
              <a:endParaRPr sz="1800"/>
            </a:p>
          </p:txBody>
        </p:sp>
        <p:sp>
          <p:nvSpPr>
            <p:cNvPr id="256" name="Shape 256"/>
            <p:cNvSpPr/>
            <p:nvPr/>
          </p:nvSpPr>
          <p:spPr>
            <a:xfrm>
              <a:off x="58090" y="148380"/>
              <a:ext cx="494400" cy="4944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57" name="Shape 257"/>
            <p:cNvSpPr/>
            <p:nvPr/>
          </p:nvSpPr>
          <p:spPr>
            <a:xfrm>
              <a:off x="663361" y="791334"/>
              <a:ext cx="10089000" cy="395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58" name="Shape 258"/>
            <p:cNvSpPr txBox="1"/>
            <p:nvPr/>
          </p:nvSpPr>
          <p:spPr>
            <a:xfrm>
              <a:off x="663361" y="791334"/>
              <a:ext cx="10089000" cy="395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313875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wymagania nie do zrealizowania,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259" name="Shape 259"/>
            <p:cNvSpPr/>
            <p:nvPr/>
          </p:nvSpPr>
          <p:spPr>
            <a:xfrm>
              <a:off x="416205" y="741903"/>
              <a:ext cx="494400" cy="4944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60" name="Shape 260"/>
            <p:cNvSpPr/>
            <p:nvPr/>
          </p:nvSpPr>
          <p:spPr>
            <a:xfrm>
              <a:off x="859606" y="1384421"/>
              <a:ext cx="9892800" cy="395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61" name="Shape 261"/>
            <p:cNvSpPr txBox="1"/>
            <p:nvPr/>
          </p:nvSpPr>
          <p:spPr>
            <a:xfrm>
              <a:off x="859606" y="1384421"/>
              <a:ext cx="9892800" cy="395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313875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brak wpływu na organizację pracy, 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262" name="Shape 262"/>
            <p:cNvSpPr/>
            <p:nvPr/>
          </p:nvSpPr>
          <p:spPr>
            <a:xfrm>
              <a:off x="612450" y="1334990"/>
              <a:ext cx="494400" cy="4944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922266" y="1977944"/>
              <a:ext cx="9830100" cy="395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64" name="Shape 264"/>
            <p:cNvSpPr txBox="1"/>
            <p:nvPr/>
          </p:nvSpPr>
          <p:spPr>
            <a:xfrm>
              <a:off x="922266" y="1977944"/>
              <a:ext cx="9830100" cy="395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313875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cele instytucji są sprzeczne z wartościami i normami uznawanymi przez pracownika,</a:t>
              </a:r>
              <a:endParaRPr sz="180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675110" y="1928513"/>
              <a:ext cx="494400" cy="4944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66" name="Shape 266"/>
            <p:cNvSpPr/>
            <p:nvPr/>
          </p:nvSpPr>
          <p:spPr>
            <a:xfrm>
              <a:off x="859606" y="2571466"/>
              <a:ext cx="9892800" cy="395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67" name="Shape 267"/>
            <p:cNvSpPr txBox="1"/>
            <p:nvPr/>
          </p:nvSpPr>
          <p:spPr>
            <a:xfrm>
              <a:off x="859606" y="2571466"/>
              <a:ext cx="9892800" cy="395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313875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otrzymywana kwota  wynagrodzenia,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268" name="Shape 268"/>
            <p:cNvSpPr/>
            <p:nvPr/>
          </p:nvSpPr>
          <p:spPr>
            <a:xfrm>
              <a:off x="612450" y="2522035"/>
              <a:ext cx="494400" cy="4944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69" name="Shape 269"/>
            <p:cNvSpPr/>
            <p:nvPr/>
          </p:nvSpPr>
          <p:spPr>
            <a:xfrm>
              <a:off x="663361" y="3164554"/>
              <a:ext cx="10089000" cy="395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70" name="Shape 270"/>
            <p:cNvSpPr txBox="1"/>
            <p:nvPr/>
          </p:nvSpPr>
          <p:spPr>
            <a:xfrm>
              <a:off x="663361" y="3164554"/>
              <a:ext cx="10089000" cy="395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313875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praca w godzinach nadliczbowych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271" name="Shape 271"/>
            <p:cNvSpPr/>
            <p:nvPr/>
          </p:nvSpPr>
          <p:spPr>
            <a:xfrm>
              <a:off x="416205" y="3115122"/>
              <a:ext cx="494400" cy="4944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72" name="Shape 272"/>
            <p:cNvSpPr/>
            <p:nvPr/>
          </p:nvSpPr>
          <p:spPr>
            <a:xfrm>
              <a:off x="305246" y="3758076"/>
              <a:ext cx="10447200" cy="395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73" name="Shape 273"/>
            <p:cNvSpPr txBox="1"/>
            <p:nvPr/>
          </p:nvSpPr>
          <p:spPr>
            <a:xfrm>
              <a:off x="305246" y="3758076"/>
              <a:ext cx="10447200" cy="395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313875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hałas, zatłoczenie, źle dopasowane sprzęty lub ich brak, itp. </a:t>
              </a:r>
              <a:endParaRPr i="0" sz="1800" u="none" cap="none" strike="noStrike">
                <a:solidFill>
                  <a:schemeClr val="lt1"/>
                </a:solidFill>
              </a:endParaRPr>
            </a:p>
          </p:txBody>
        </p:sp>
        <p:sp>
          <p:nvSpPr>
            <p:cNvPr id="274" name="Shape 274"/>
            <p:cNvSpPr/>
            <p:nvPr/>
          </p:nvSpPr>
          <p:spPr>
            <a:xfrm>
              <a:off x="58090" y="3708645"/>
              <a:ext cx="494400" cy="494400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275" name="Shape 275"/>
          <p:cNvSpPr txBox="1"/>
          <p:nvPr>
            <p:ph idx="2" type="body"/>
          </p:nvPr>
        </p:nvSpPr>
        <p:spPr>
          <a:xfrm>
            <a:off x="838200" y="1556767"/>
            <a:ext cx="10664700" cy="5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l-P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warunki i organizacja pracy: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