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5" Type="http://schemas.openxmlformats.org/officeDocument/2006/relationships/slide" Target="slides/slide2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Shape 8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Shape 14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Shape 15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Shape 17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Shape 19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Shape 20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Shape 21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Shape 21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Shape 22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Shape 22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Shape 234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Shape 9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hape 2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Shape 27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Shape 278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Shape 96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Shape 102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Shape 108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Shape 114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Shape 12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Shape 13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Shape 13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lajd tytułowy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15" name="Shape 15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tuł i tekst pionowy" type="vertTx">
  <p:cSld name="VERTICAL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838200" y="36512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72" name="Shape 72"/>
          <p:cNvSpPr txBox="1"/>
          <p:nvPr>
            <p:ph idx="1" type="body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tuł pionowy i tekst" type="vertTitleAndTx">
  <p:cSld name="VERTICAL_TITLE_AND_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 rot="5400000">
            <a:off x="7133402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78" name="Shape 78"/>
          <p:cNvSpPr txBox="1"/>
          <p:nvPr>
            <p:ph idx="1" type="body"/>
          </p:nvPr>
        </p:nvSpPr>
        <p:spPr>
          <a:xfrm rot="5400000">
            <a:off x="1799402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wa elementy zawartości" type="twoObj">
  <p:cSld name="TWO_OBJECTS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type="title"/>
          </p:nvPr>
        </p:nvSpPr>
        <p:spPr>
          <a:xfrm>
            <a:off x="838200" y="36512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tuł i zawartość" type="obj">
  <p:cSld name="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x="838200" y="36512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główek sekcji" type="secHead">
  <p:cSld name="SECTION_HEADER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831851" y="1709742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831851" y="4589467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orównanie" type="twoTxTwoObj">
  <p:cSld name="TWO_OBJECTS_WITH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839788" y="36512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839789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839789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3" type="body"/>
          </p:nvPr>
        </p:nvSpPr>
        <p:spPr>
          <a:xfrm>
            <a:off x="6172202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4" type="body"/>
          </p:nvPr>
        </p:nvSpPr>
        <p:spPr>
          <a:xfrm>
            <a:off x="6172202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lko tytuł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x="838200" y="36512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49" name="Shape 49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usty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Zawartość z podpisem" type="objTx">
  <p:cSld name="OBJECT_WITH_CAPTION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5183188" y="987429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2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raz z podpisem" type="picTx">
  <p:cSld name="PICTURE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65" name="Shape 65"/>
          <p:cNvSpPr/>
          <p:nvPr>
            <p:ph idx="2" type="pic"/>
          </p:nvPr>
        </p:nvSpPr>
        <p:spPr>
          <a:xfrm>
            <a:off x="5183188" y="987429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2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838200" y="36512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8382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4038600" y="6356354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8610600" y="635635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  <p:pic>
        <p:nvPicPr>
          <p:cNvPr id="11" name="Shape 1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042625" y="6033225"/>
            <a:ext cx="10106749" cy="824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Shape 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7750" y="100925"/>
            <a:ext cx="1877825" cy="85765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transition spd="slow">
    <p:push dir="r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b="1" i="0" lang="pl-PL" sz="6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Wypalenie zawodowe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Shape 87"/>
          <p:cNvSpPr txBox="1"/>
          <p:nvPr>
            <p:ph idx="1" type="subTitle"/>
          </p:nvPr>
        </p:nvSpPr>
        <p:spPr>
          <a:xfrm>
            <a:off x="538125" y="3602050"/>
            <a:ext cx="111999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i="0" lang="pl-PL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Prezentacja dla </a:t>
            </a:r>
            <a:r>
              <a:rPr lang="pl-PL" sz="4400">
                <a:latin typeface="Arial"/>
                <a:ea typeface="Arial"/>
                <a:cs typeface="Arial"/>
                <a:sym typeface="Arial"/>
              </a:rPr>
              <a:t>nauczycieli</a:t>
            </a:r>
            <a:endParaRPr sz="4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idx="1" type="body"/>
          </p:nvPr>
        </p:nvSpPr>
        <p:spPr>
          <a:xfrm>
            <a:off x="2469550" y="1718675"/>
            <a:ext cx="8960400" cy="482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78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widzenie pracy z </a:t>
            </a:r>
            <a:r>
              <a:rPr lang="pl-PL" sz="2000">
                <a:latin typeface="Arial"/>
                <a:ea typeface="Arial"/>
                <a:cs typeface="Arial"/>
                <a:sym typeface="Arial"/>
              </a:rPr>
              <a:t>uczniami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 negatywnym świetle,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niezadowolenie z osiągnięć w pracy,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przeświadczenie o braku kompetencji,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utrata wiary we własne możliwości,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poczucie niezrozumienia ze strony przełożonych,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utrata zdolności do rozwiązywania problemów,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trudność z przystosowaniem się do warunków zawodowych,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absencja w pracy – np. częste korzystanie ze zwolnień lekarskich.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Shape 148"/>
          <p:cNvSpPr txBox="1"/>
          <p:nvPr/>
        </p:nvSpPr>
        <p:spPr>
          <a:xfrm>
            <a:off x="1223900" y="323842"/>
            <a:ext cx="113157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chemeClr val="dk1"/>
                </a:solidFill>
              </a:rPr>
              <a:t>Obniżone poczucie dokonań osobistych</a:t>
            </a:r>
            <a:r>
              <a:rPr lang="pl-PL" sz="3600">
                <a:solidFill>
                  <a:schemeClr val="dk1"/>
                </a:solidFill>
              </a:rPr>
              <a:t> </a:t>
            </a:r>
            <a:endParaRPr sz="3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/>
        </p:nvSpPr>
        <p:spPr>
          <a:xfrm>
            <a:off x="3538663" y="250275"/>
            <a:ext cx="5977500" cy="76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C3039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rgbClr val="2C3039"/>
                </a:solidFill>
              </a:rPr>
              <a:t>Pierwsze sygnały</a:t>
            </a:r>
            <a:r>
              <a:rPr i="0" lang="pl-PL" sz="3600" u="none" cap="none" strike="noStrike">
                <a:solidFill>
                  <a:srgbClr val="2C3039"/>
                </a:solidFill>
              </a:rPr>
              <a:t>    </a:t>
            </a:r>
            <a:endParaRPr i="0" sz="3600" u="none" cap="none" strike="noStrike">
              <a:solidFill>
                <a:schemeClr val="dk1"/>
              </a:solidFill>
            </a:endParaRPr>
          </a:p>
        </p:txBody>
      </p:sp>
      <p:pic>
        <p:nvPicPr>
          <p:cNvPr descr="orange-light-alarm-hi" id="154" name="Shape 15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761933" y="7"/>
            <a:ext cx="940192" cy="94019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5" name="Shape 155"/>
          <p:cNvGrpSpPr/>
          <p:nvPr/>
        </p:nvGrpSpPr>
        <p:grpSpPr>
          <a:xfrm>
            <a:off x="3676775" y="1137050"/>
            <a:ext cx="5673961" cy="4712354"/>
            <a:chOff x="899368" y="355"/>
            <a:chExt cx="6348843" cy="5272859"/>
          </a:xfrm>
        </p:grpSpPr>
        <p:sp>
          <p:nvSpPr>
            <p:cNvPr id="156" name="Shape 156"/>
            <p:cNvSpPr/>
            <p:nvPr/>
          </p:nvSpPr>
          <p:spPr>
            <a:xfrm>
              <a:off x="3236374" y="355"/>
              <a:ext cx="1554300" cy="8196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7BCA2"/>
                </a:gs>
                <a:gs pos="50000">
                  <a:srgbClr val="F4B093"/>
                </a:gs>
                <a:gs pos="100000">
                  <a:srgbClr val="F7A47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157" name="Shape 157"/>
            <p:cNvSpPr txBox="1"/>
            <p:nvPr/>
          </p:nvSpPr>
          <p:spPr>
            <a:xfrm>
              <a:off x="3276390" y="40371"/>
              <a:ext cx="1474200" cy="73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00000"/>
                  </a:solidFill>
                </a:rPr>
                <a:t> poczucie przepracowania</a:t>
              </a:r>
              <a:endParaRPr sz="1200"/>
            </a:p>
          </p:txBody>
        </p:sp>
        <p:sp>
          <p:nvSpPr>
            <p:cNvPr id="158" name="Shape 158"/>
            <p:cNvSpPr/>
            <p:nvPr/>
          </p:nvSpPr>
          <p:spPr>
            <a:xfrm>
              <a:off x="1618785" y="399531"/>
              <a:ext cx="4682700" cy="4682700"/>
            </a:xfrm>
            <a:custGeom>
              <a:pathLst>
                <a:path extrusionOk="0" h="120000" w="120000">
                  <a:moveTo>
                    <a:pt x="81537" y="3998"/>
                  </a:moveTo>
                  <a:lnTo>
                    <a:pt x="81537" y="3998"/>
                  </a:lnTo>
                  <a:cubicBezTo>
                    <a:pt x="90021" y="7261"/>
                    <a:pt x="97653" y="12409"/>
                    <a:pt x="103856" y="19053"/>
                  </a:cubicBezTo>
                </a:path>
              </a:pathLst>
            </a:custGeom>
            <a:noFill/>
            <a:ln cap="flat" cmpd="sng" w="9525">
              <a:solidFill>
                <a:srgbClr val="ED7D3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159" name="Shape 159"/>
            <p:cNvSpPr/>
            <p:nvPr/>
          </p:nvSpPr>
          <p:spPr>
            <a:xfrm>
              <a:off x="5136524" y="1150910"/>
              <a:ext cx="1705500" cy="8196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D1D1D1"/>
                </a:gs>
                <a:gs pos="50000">
                  <a:srgbClr val="C7C7C7"/>
                </a:gs>
                <a:gs pos="100000">
                  <a:srgbClr val="C0C0C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160" name="Shape 160"/>
            <p:cNvSpPr txBox="1"/>
            <p:nvPr/>
          </p:nvSpPr>
          <p:spPr>
            <a:xfrm>
              <a:off x="5176540" y="1190926"/>
              <a:ext cx="1625400" cy="73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00000"/>
                  </a:solidFill>
                </a:rPr>
                <a:t>brak chęci do pracy</a:t>
              </a:r>
              <a:endParaRPr sz="1200"/>
            </a:p>
          </p:txBody>
        </p:sp>
        <p:sp>
          <p:nvSpPr>
            <p:cNvPr id="161" name="Shape 161"/>
            <p:cNvSpPr/>
            <p:nvPr/>
          </p:nvSpPr>
          <p:spPr>
            <a:xfrm>
              <a:off x="1645469" y="442721"/>
              <a:ext cx="4682700" cy="4682700"/>
            </a:xfrm>
            <a:custGeom>
              <a:pathLst>
                <a:path extrusionOk="0" h="120000" w="120000">
                  <a:moveTo>
                    <a:pt x="116342" y="39371"/>
                  </a:moveTo>
                  <a:cubicBezTo>
                    <a:pt x="118975" y="46561"/>
                    <a:pt x="120206" y="54189"/>
                    <a:pt x="119971" y="61842"/>
                  </a:cubicBezTo>
                </a:path>
              </a:pathLst>
            </a:custGeom>
            <a:noFill/>
            <a:ln cap="flat" cmpd="sng" w="9525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162" name="Shape 162"/>
            <p:cNvSpPr/>
            <p:nvPr/>
          </p:nvSpPr>
          <p:spPr>
            <a:xfrm>
              <a:off x="5293411" y="2865101"/>
              <a:ext cx="1954800" cy="8196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FDC9B"/>
                </a:gs>
                <a:gs pos="50000">
                  <a:srgbClr val="FFD68D"/>
                </a:gs>
                <a:gs pos="100000">
                  <a:srgbClr val="FFD478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163" name="Shape 163"/>
            <p:cNvSpPr txBox="1"/>
            <p:nvPr/>
          </p:nvSpPr>
          <p:spPr>
            <a:xfrm>
              <a:off x="5333427" y="2905117"/>
              <a:ext cx="1874700" cy="73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00000"/>
                  </a:solidFill>
                </a:rPr>
                <a:t>niechęć do wychodzenia </a:t>
              </a:r>
              <a:br>
                <a:rPr lang="pl-PL" sz="1200">
                  <a:solidFill>
                    <a:srgbClr val="000000"/>
                  </a:solidFill>
                </a:rPr>
              </a:br>
              <a:r>
                <a:rPr lang="pl-PL" sz="1200">
                  <a:solidFill>
                    <a:srgbClr val="000000"/>
                  </a:solidFill>
                </a:rPr>
                <a:t>do pracy</a:t>
              </a:r>
              <a:endParaRPr sz="1200">
                <a:solidFill>
                  <a:srgbClr val="000000"/>
                </a:solidFill>
              </a:endParaRPr>
            </a:p>
          </p:txBody>
        </p:sp>
        <p:sp>
          <p:nvSpPr>
            <p:cNvPr id="164" name="Shape 164"/>
            <p:cNvSpPr/>
            <p:nvPr/>
          </p:nvSpPr>
          <p:spPr>
            <a:xfrm>
              <a:off x="1646707" y="412563"/>
              <a:ext cx="4682700" cy="4682700"/>
            </a:xfrm>
            <a:custGeom>
              <a:pathLst>
                <a:path extrusionOk="0" h="120000" w="120000">
                  <a:moveTo>
                    <a:pt x="114958" y="84074"/>
                  </a:moveTo>
                  <a:lnTo>
                    <a:pt x="114958" y="84074"/>
                  </a:lnTo>
                  <a:cubicBezTo>
                    <a:pt x="111774" y="91343"/>
                    <a:pt x="107180" y="97908"/>
                    <a:pt x="101441" y="103389"/>
                  </a:cubicBezTo>
                </a:path>
              </a:pathLst>
            </a:custGeom>
            <a:noFill/>
            <a:ln cap="flat" cmpd="sng" w="9525">
              <a:solidFill>
                <a:srgbClr val="FFC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165" name="Shape 165"/>
            <p:cNvSpPr/>
            <p:nvPr/>
          </p:nvSpPr>
          <p:spPr>
            <a:xfrm>
              <a:off x="4049244" y="4453614"/>
              <a:ext cx="1909500" cy="8196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A6B6DE"/>
                </a:gs>
                <a:gs pos="50000">
                  <a:srgbClr val="97AAD8"/>
                </a:gs>
                <a:gs pos="100000">
                  <a:srgbClr val="859CD6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166" name="Shape 166"/>
            <p:cNvSpPr txBox="1"/>
            <p:nvPr/>
          </p:nvSpPr>
          <p:spPr>
            <a:xfrm>
              <a:off x="4089260" y="4493630"/>
              <a:ext cx="1829400" cy="73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00000"/>
                  </a:solidFill>
                </a:rPr>
                <a:t>poczucie izolacji </a:t>
              </a:r>
              <a:endParaRPr sz="1200"/>
            </a:p>
          </p:txBody>
        </p:sp>
        <p:sp>
          <p:nvSpPr>
            <p:cNvPr id="167" name="Shape 167"/>
            <p:cNvSpPr/>
            <p:nvPr/>
          </p:nvSpPr>
          <p:spPr>
            <a:xfrm>
              <a:off x="1646707" y="412563"/>
              <a:ext cx="4682700" cy="4682700"/>
            </a:xfrm>
            <a:custGeom>
              <a:pathLst>
                <a:path extrusionOk="0" h="120000" w="120000">
                  <a:moveTo>
                    <a:pt x="61495" y="119981"/>
                  </a:moveTo>
                  <a:lnTo>
                    <a:pt x="61495" y="119981"/>
                  </a:lnTo>
                  <a:cubicBezTo>
                    <a:pt x="59152" y="120039"/>
                    <a:pt x="56808" y="119960"/>
                    <a:pt x="54474" y="119745"/>
                  </a:cubicBezTo>
                </a:path>
              </a:pathLst>
            </a:custGeom>
            <a:noFill/>
            <a:ln cap="flat" cmpd="sng" w="9525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168" name="Shape 168"/>
            <p:cNvSpPr/>
            <p:nvPr/>
          </p:nvSpPr>
          <p:spPr>
            <a:xfrm>
              <a:off x="2174728" y="4453614"/>
              <a:ext cx="1595100" cy="8196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B4D4A5"/>
                </a:gs>
                <a:gs pos="50000">
                  <a:srgbClr val="A8CD97"/>
                </a:gs>
                <a:gs pos="100000">
                  <a:srgbClr val="9BC985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169" name="Shape 169"/>
            <p:cNvSpPr txBox="1"/>
            <p:nvPr/>
          </p:nvSpPr>
          <p:spPr>
            <a:xfrm>
              <a:off x="2214744" y="4493630"/>
              <a:ext cx="1515000" cy="73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00000"/>
                  </a:solidFill>
                </a:rPr>
                <a:t>poczucie osamotnienia</a:t>
              </a:r>
              <a:endParaRPr sz="1200"/>
            </a:p>
          </p:txBody>
        </p:sp>
        <p:sp>
          <p:nvSpPr>
            <p:cNvPr id="170" name="Shape 170"/>
            <p:cNvSpPr/>
            <p:nvPr/>
          </p:nvSpPr>
          <p:spPr>
            <a:xfrm>
              <a:off x="1646707" y="412563"/>
              <a:ext cx="4682700" cy="4682700"/>
            </a:xfrm>
            <a:custGeom>
              <a:pathLst>
                <a:path extrusionOk="0" h="120000" w="120000">
                  <a:moveTo>
                    <a:pt x="18558" y="103389"/>
                  </a:moveTo>
                  <a:lnTo>
                    <a:pt x="18558" y="103389"/>
                  </a:lnTo>
                  <a:cubicBezTo>
                    <a:pt x="12819" y="97908"/>
                    <a:pt x="8225" y="91343"/>
                    <a:pt x="5041" y="84074"/>
                  </a:cubicBezTo>
                </a:path>
              </a:pathLst>
            </a:custGeom>
            <a:noFill/>
            <a:ln cap="flat" cmpd="sng" w="9525">
              <a:solidFill>
                <a:srgbClr val="70AD47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171" name="Shape 171"/>
            <p:cNvSpPr/>
            <p:nvPr/>
          </p:nvSpPr>
          <p:spPr>
            <a:xfrm>
              <a:off x="899368" y="2865101"/>
              <a:ext cx="1612200" cy="8196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7BCA2"/>
                </a:gs>
                <a:gs pos="50000">
                  <a:srgbClr val="F4B093"/>
                </a:gs>
                <a:gs pos="100000">
                  <a:srgbClr val="F7A47F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172" name="Shape 172"/>
            <p:cNvSpPr txBox="1"/>
            <p:nvPr/>
          </p:nvSpPr>
          <p:spPr>
            <a:xfrm>
              <a:off x="939398" y="2905105"/>
              <a:ext cx="1595100" cy="73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00000"/>
                  </a:solidFill>
                </a:rPr>
                <a:t>negatywne postawy wobec współpracownik</a:t>
              </a:r>
              <a:r>
                <a:rPr lang="pl-PL" sz="1200"/>
                <a:t>ó</a:t>
              </a:r>
              <a:r>
                <a:rPr lang="pl-PL" sz="1200">
                  <a:solidFill>
                    <a:srgbClr val="000000"/>
                  </a:solidFill>
                </a:rPr>
                <a:t>w i klientów</a:t>
              </a:r>
              <a:endParaRPr sz="1200">
                <a:solidFill>
                  <a:srgbClr val="000000"/>
                </a:solidFill>
              </a:endParaRPr>
            </a:p>
          </p:txBody>
        </p:sp>
        <p:sp>
          <p:nvSpPr>
            <p:cNvPr id="173" name="Shape 173"/>
            <p:cNvSpPr/>
            <p:nvPr/>
          </p:nvSpPr>
          <p:spPr>
            <a:xfrm>
              <a:off x="1648997" y="564168"/>
              <a:ext cx="4682700" cy="4682700"/>
            </a:xfrm>
            <a:custGeom>
              <a:pathLst>
                <a:path extrusionOk="0" h="120000" w="120000">
                  <a:moveTo>
                    <a:pt x="13" y="58718"/>
                  </a:moveTo>
                  <a:lnTo>
                    <a:pt x="13" y="58718"/>
                  </a:lnTo>
                  <a:cubicBezTo>
                    <a:pt x="186" y="50630"/>
                    <a:pt x="1992" y="42661"/>
                    <a:pt x="5324" y="35289"/>
                  </a:cubicBezTo>
                </a:path>
              </a:pathLst>
            </a:custGeom>
            <a:noFill/>
            <a:ln cap="flat" cmpd="sng" w="9525">
              <a:solidFill>
                <a:srgbClr val="ED7D3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174" name="Shape 174"/>
            <p:cNvSpPr/>
            <p:nvPr/>
          </p:nvSpPr>
          <p:spPr>
            <a:xfrm>
              <a:off x="1321756" y="1112822"/>
              <a:ext cx="1493700" cy="8196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D1D1D1"/>
                </a:gs>
                <a:gs pos="50000">
                  <a:srgbClr val="C7C7C7"/>
                </a:gs>
                <a:gs pos="100000">
                  <a:srgbClr val="C0C0C0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  <p:sp>
          <p:nvSpPr>
            <p:cNvPr id="175" name="Shape 175"/>
            <p:cNvSpPr txBox="1"/>
            <p:nvPr/>
          </p:nvSpPr>
          <p:spPr>
            <a:xfrm>
              <a:off x="1361772" y="1152838"/>
              <a:ext cx="1413600" cy="73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00000"/>
                  </a:solidFill>
                </a:rPr>
                <a:t>uczucie zawodu wobec samego siebie</a:t>
              </a:r>
              <a:endParaRPr sz="1200"/>
            </a:p>
          </p:txBody>
        </p:sp>
        <p:sp>
          <p:nvSpPr>
            <p:cNvPr id="176" name="Shape 176"/>
            <p:cNvSpPr/>
            <p:nvPr/>
          </p:nvSpPr>
          <p:spPr>
            <a:xfrm>
              <a:off x="1785184" y="358067"/>
              <a:ext cx="4682700" cy="4682700"/>
            </a:xfrm>
            <a:custGeom>
              <a:pathLst>
                <a:path extrusionOk="0" h="120000" w="120000">
                  <a:moveTo>
                    <a:pt x="16053" y="19150"/>
                  </a:moveTo>
                  <a:lnTo>
                    <a:pt x="16053" y="19150"/>
                  </a:lnTo>
                  <a:cubicBezTo>
                    <a:pt x="21897" y="12863"/>
                    <a:pt x="29023" y="7902"/>
                    <a:pt x="36948" y="4604"/>
                  </a:cubicBezTo>
                </a:path>
              </a:pathLst>
            </a:custGeom>
            <a:noFill/>
            <a:ln cap="flat" cmpd="sng" w="9525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1" name="Shape 181"/>
          <p:cNvGrpSpPr/>
          <p:nvPr/>
        </p:nvGrpSpPr>
        <p:grpSpPr>
          <a:xfrm>
            <a:off x="834301" y="951099"/>
            <a:ext cx="11181703" cy="4103768"/>
            <a:chOff x="-1910015" y="74708"/>
            <a:chExt cx="16109643" cy="5912358"/>
          </a:xfrm>
        </p:grpSpPr>
        <p:sp>
          <p:nvSpPr>
            <p:cNvPr id="182" name="Shape 182"/>
            <p:cNvSpPr txBox="1"/>
            <p:nvPr/>
          </p:nvSpPr>
          <p:spPr>
            <a:xfrm>
              <a:off x="-1910015" y="3668139"/>
              <a:ext cx="4711800" cy="180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76200" lIns="76200" spcFirstLastPara="1" rIns="76200" wrap="square" tIns="76200">
              <a:noAutofit/>
            </a:bodyPr>
            <a:lstStyle/>
            <a:p>
              <a:pPr indent="-215900" lvl="1" marL="22860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medytacja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r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mindfulness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r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duchowość/religijność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r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zmieniaj nawyki</a:t>
              </a:r>
              <a:endParaRPr sz="1800" u="none" cap="none" strike="noStrike">
                <a:solidFill>
                  <a:schemeClr val="dk1"/>
                </a:solidFill>
              </a:endParaRPr>
            </a:p>
          </p:txBody>
        </p:sp>
        <p:sp>
          <p:nvSpPr>
            <p:cNvPr id="183" name="Shape 183"/>
            <p:cNvSpPr txBox="1"/>
            <p:nvPr/>
          </p:nvSpPr>
          <p:spPr>
            <a:xfrm>
              <a:off x="8622328" y="3579139"/>
              <a:ext cx="5577300" cy="1943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76200" lIns="76200" spcFirstLastPara="1" rIns="76200" wrap="square" tIns="76200">
              <a:noAutofit/>
            </a:bodyPr>
            <a:lstStyle/>
            <a:p>
              <a:pPr indent="-2159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zadbaj o swoje miejsce pracy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wyznacz miejsce do relaksu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przebywaj na świeżym powietrzu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dobieraj ludzi, z którymi spędzasz czas</a:t>
              </a:r>
              <a:endParaRPr sz="1800" u="none" cap="none" strike="noStrike">
                <a:solidFill>
                  <a:schemeClr val="dk1"/>
                </a:solidFill>
              </a:endParaRPr>
            </a:p>
          </p:txBody>
        </p:sp>
        <p:sp>
          <p:nvSpPr>
            <p:cNvPr id="184" name="Shape 184"/>
            <p:cNvSpPr txBox="1"/>
            <p:nvPr/>
          </p:nvSpPr>
          <p:spPr>
            <a:xfrm>
              <a:off x="8872004" y="1273672"/>
              <a:ext cx="4825800" cy="1608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76200" lIns="76200" spcFirstLastPara="1" rIns="76200" wrap="square" tIns="76200">
              <a:noAutofit/>
            </a:bodyPr>
            <a:lstStyle/>
            <a:p>
              <a:pPr indent="-2159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sport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ćwiczenia oddechowe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215900" lvl="1" marL="2286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pl-PL" sz="1800" u="none" cap="none" strike="noStrike">
                  <a:solidFill>
                    <a:schemeClr val="dk1"/>
                  </a:solidFill>
                </a:rPr>
                <a:t>treningi relaksacyjne</a:t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19050" lvl="1" marL="114300" marR="0" rtl="0" algn="l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None/>
              </a:pPr>
              <a:r>
                <a:t/>
              </a:r>
              <a:endParaRPr sz="1800" u="none" cap="none" strike="noStrike">
                <a:solidFill>
                  <a:schemeClr val="dk1"/>
                </a:solidFill>
              </a:endParaRPr>
            </a:p>
            <a:p>
              <a:pPr indent="-19050" lvl="1" marL="114300" marR="0" rtl="0" algn="l">
                <a:lnSpc>
                  <a:spcPct val="90000"/>
                </a:lnSpc>
                <a:spcBef>
                  <a:spcPts val="225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None/>
              </a:pPr>
              <a:r>
                <a:t/>
              </a:r>
              <a:endParaRPr sz="1800" u="none" cap="none" strike="noStrike">
                <a:solidFill>
                  <a:schemeClr val="dk1"/>
                </a:solidFill>
              </a:endParaRPr>
            </a:p>
          </p:txBody>
        </p:sp>
        <p:sp>
          <p:nvSpPr>
            <p:cNvPr id="185" name="Shape 185"/>
            <p:cNvSpPr/>
            <p:nvPr/>
          </p:nvSpPr>
          <p:spPr>
            <a:xfrm>
              <a:off x="2474895" y="74708"/>
              <a:ext cx="3192582" cy="3027433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A6B6DE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Shape 186"/>
            <p:cNvSpPr txBox="1"/>
            <p:nvPr/>
          </p:nvSpPr>
          <p:spPr>
            <a:xfrm>
              <a:off x="2912600" y="961433"/>
              <a:ext cx="2754900" cy="2140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3575" lIns="163575" spcFirstLastPara="1" rIns="163575" wrap="square" tIns="163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l-PL" sz="1600">
                  <a:solidFill>
                    <a:schemeClr val="dk1"/>
                  </a:solidFill>
                </a:rPr>
                <a:t>CO ROBIĆ,BY NIE DOSZŁO DO WYPALENIA ZAWODOWEGO </a:t>
              </a:r>
              <a:endParaRPr b="1" i="0" sz="1600">
                <a:solidFill>
                  <a:schemeClr val="dk1"/>
                </a:solidFill>
              </a:endParaRPr>
            </a:p>
          </p:txBody>
        </p:sp>
        <p:sp>
          <p:nvSpPr>
            <p:cNvPr id="187" name="Shape 187"/>
            <p:cNvSpPr/>
            <p:nvPr/>
          </p:nvSpPr>
          <p:spPr>
            <a:xfrm rot="5400000">
              <a:off x="5917174" y="451832"/>
              <a:ext cx="2705142" cy="2705142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B3CAE7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" name="Shape 188"/>
            <p:cNvSpPr txBox="1"/>
            <p:nvPr/>
          </p:nvSpPr>
          <p:spPr>
            <a:xfrm>
              <a:off x="5917206" y="859503"/>
              <a:ext cx="1912800" cy="191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450" lIns="156450" spcFirstLastPara="1" rIns="156450" wrap="square" tIns="1564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600">
                  <a:solidFill>
                    <a:schemeClr val="dk1"/>
                  </a:solidFill>
                </a:rPr>
                <a:t>OBSZAR CIAŁA</a:t>
              </a:r>
              <a:endParaRPr sz="1600">
                <a:solidFill>
                  <a:schemeClr val="dk1"/>
                </a:solidFill>
              </a:endParaRPr>
            </a:p>
          </p:txBody>
        </p:sp>
        <p:sp>
          <p:nvSpPr>
            <p:cNvPr id="189" name="Shape 189"/>
            <p:cNvSpPr/>
            <p:nvPr/>
          </p:nvSpPr>
          <p:spPr>
            <a:xfrm rot="10800000">
              <a:off x="5917174" y="3281924"/>
              <a:ext cx="2705142" cy="2705142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B3CAE7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Shape 190"/>
            <p:cNvSpPr txBox="1"/>
            <p:nvPr/>
          </p:nvSpPr>
          <p:spPr>
            <a:xfrm>
              <a:off x="5777277" y="3167959"/>
              <a:ext cx="2705100" cy="191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450" lIns="156450" spcFirstLastPara="1" rIns="156450" wrap="square" tIns="1564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600">
                  <a:solidFill>
                    <a:schemeClr val="dk1"/>
                  </a:solidFill>
                </a:rPr>
                <a:t>OBSZAR ŚRODOWISKA</a:t>
              </a:r>
              <a:endParaRPr sz="1600">
                <a:solidFill>
                  <a:schemeClr val="dk1"/>
                </a:solidFill>
              </a:endParaRPr>
            </a:p>
          </p:txBody>
        </p:sp>
        <p:sp>
          <p:nvSpPr>
            <p:cNvPr id="191" name="Shape 191"/>
            <p:cNvSpPr/>
            <p:nvPr/>
          </p:nvSpPr>
          <p:spPr>
            <a:xfrm rot="-5400000">
              <a:off x="3087082" y="3281924"/>
              <a:ext cx="2705142" cy="2705142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B3CAE7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Shape 192"/>
            <p:cNvSpPr txBox="1"/>
            <p:nvPr/>
          </p:nvSpPr>
          <p:spPr>
            <a:xfrm>
              <a:off x="3354752" y="3053963"/>
              <a:ext cx="2437500" cy="2140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450" lIns="156450" spcFirstLastPara="1" rIns="156450" wrap="square" tIns="1564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600">
                  <a:solidFill>
                    <a:schemeClr val="dk1"/>
                  </a:solidFill>
                </a:rPr>
                <a:t>OBSZAR UMYSŁU</a:t>
              </a:r>
              <a:endParaRPr sz="1600">
                <a:solidFill>
                  <a:schemeClr val="dk1"/>
                </a:solidFill>
              </a:endParaRPr>
            </a:p>
          </p:txBody>
        </p:sp>
        <p:sp>
          <p:nvSpPr>
            <p:cNvPr id="193" name="Shape 193"/>
            <p:cNvSpPr/>
            <p:nvPr/>
          </p:nvSpPr>
          <p:spPr>
            <a:xfrm>
              <a:off x="5387703" y="2657180"/>
              <a:ext cx="933992" cy="812167"/>
            </a:xfrm>
            <a:custGeom>
              <a:pathLst>
                <a:path extrusionOk="0" h="120000" w="120000">
                  <a:moveTo>
                    <a:pt x="6522" y="60000"/>
                  </a:moveTo>
                  <a:lnTo>
                    <a:pt x="6522" y="60000"/>
                  </a:lnTo>
                  <a:cubicBezTo>
                    <a:pt x="6522" y="34374"/>
                    <a:pt x="25367" y="12492"/>
                    <a:pt x="51107" y="8231"/>
                  </a:cubicBezTo>
                  <a:cubicBezTo>
                    <a:pt x="76848" y="3970"/>
                    <a:pt x="101961" y="18574"/>
                    <a:pt x="110521" y="42783"/>
                  </a:cubicBezTo>
                  <a:lnTo>
                    <a:pt x="116427" y="42783"/>
                  </a:lnTo>
                  <a:lnTo>
                    <a:pt x="106957" y="60000"/>
                  </a:lnTo>
                  <a:lnTo>
                    <a:pt x="90340" y="42783"/>
                  </a:lnTo>
                  <a:lnTo>
                    <a:pt x="95921" y="42783"/>
                  </a:lnTo>
                  <a:lnTo>
                    <a:pt x="95921" y="42783"/>
                  </a:lnTo>
                  <a:cubicBezTo>
                    <a:pt x="87358" y="27416"/>
                    <a:pt x="68572" y="19475"/>
                    <a:pt x="50448" y="23561"/>
                  </a:cubicBezTo>
                  <a:cubicBezTo>
                    <a:pt x="32324" y="27648"/>
                    <a:pt x="19565" y="42702"/>
                    <a:pt x="19565" y="6000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" name="Shape 194"/>
            <p:cNvSpPr/>
            <p:nvPr/>
          </p:nvSpPr>
          <p:spPr>
            <a:xfrm rot="10800000">
              <a:off x="5387703" y="2969552"/>
              <a:ext cx="933992" cy="812167"/>
            </a:xfrm>
            <a:custGeom>
              <a:pathLst>
                <a:path extrusionOk="0" h="120000" w="120000">
                  <a:moveTo>
                    <a:pt x="6522" y="60000"/>
                  </a:moveTo>
                  <a:lnTo>
                    <a:pt x="6522" y="60000"/>
                  </a:lnTo>
                  <a:cubicBezTo>
                    <a:pt x="6522" y="34374"/>
                    <a:pt x="25367" y="12492"/>
                    <a:pt x="51107" y="8231"/>
                  </a:cubicBezTo>
                  <a:cubicBezTo>
                    <a:pt x="76848" y="3970"/>
                    <a:pt x="101961" y="18574"/>
                    <a:pt x="110521" y="42783"/>
                  </a:cubicBezTo>
                  <a:lnTo>
                    <a:pt x="116427" y="42783"/>
                  </a:lnTo>
                  <a:lnTo>
                    <a:pt x="106957" y="60000"/>
                  </a:lnTo>
                  <a:lnTo>
                    <a:pt x="90340" y="42783"/>
                  </a:lnTo>
                  <a:lnTo>
                    <a:pt x="95921" y="42783"/>
                  </a:lnTo>
                  <a:lnTo>
                    <a:pt x="95921" y="42783"/>
                  </a:lnTo>
                  <a:cubicBezTo>
                    <a:pt x="87358" y="27416"/>
                    <a:pt x="68572" y="19475"/>
                    <a:pt x="50448" y="23561"/>
                  </a:cubicBezTo>
                  <a:cubicBezTo>
                    <a:pt x="32324" y="27648"/>
                    <a:pt x="19565" y="42702"/>
                    <a:pt x="19565" y="6000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95" name="Shape 195"/>
          <p:cNvSpPr txBox="1"/>
          <p:nvPr/>
        </p:nvSpPr>
        <p:spPr>
          <a:xfrm>
            <a:off x="3177575" y="5378591"/>
            <a:ext cx="2997300" cy="25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wg Michała Pasterskiego</a:t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/>
          <p:nvPr>
            <p:ph idx="1" type="body"/>
          </p:nvPr>
        </p:nvSpPr>
        <p:spPr>
          <a:xfrm>
            <a:off x="717500" y="1752050"/>
            <a:ext cx="10382400" cy="458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Urlop -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dobrze zaplanowany i przyjemny, przeznaczony na aktywność inną niż w pracy. Badania wskazują, że aby dobrze wypocząć i zregenerować siły na urlopie należy spędzić na nim 2-3 tygodnie.</a:t>
            </a:r>
            <a:b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Przerwy w pracy -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weekend i wolne dni przeznacz na odpoczynek, na aktywność inną  niż w pracy.</a:t>
            </a:r>
            <a:b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Codzienna chwila przyjemności -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 swoim planie dnia znajdź czas, w którym możesz zrobić coś tylko dla siebie – coś odprężającego, wyciszającego (np. słuchanie muzyki, gorąca kąpiel przy świecach, dobra książka, itp.).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Shape 201"/>
          <p:cNvSpPr txBox="1"/>
          <p:nvPr/>
        </p:nvSpPr>
        <p:spPr>
          <a:xfrm>
            <a:off x="858125" y="317025"/>
            <a:ext cx="10100700" cy="6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rgbClr val="0C0C0C"/>
                </a:solidFill>
              </a:rPr>
              <a:t>Jak pokonać wypalenie?</a:t>
            </a:r>
            <a:endParaRPr sz="3600">
              <a:solidFill>
                <a:srgbClr val="0C0C0C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/>
          <p:nvPr>
            <p:ph idx="1" type="body"/>
          </p:nvPr>
        </p:nvSpPr>
        <p:spPr>
          <a:xfrm>
            <a:off x="650750" y="1714500"/>
            <a:ext cx="10398000" cy="48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Spotykaj się z ludźmi -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ważne jest, by stworzyć wokół siebie sieć wsparcia w postaci zaufanych osób, którzy potrafią wysłuchać </a:t>
            </a:r>
            <a:b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 pomóc.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Szukaj okazji do śmiechu –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uśmiech niesie za sobą same korzyści – nie tylko wpływa pozytywnie na nasze relacje z innymi, ale również poprawia humor osobie, która się uśmiecha.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Bądź aktywny fizycznie -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ćwiczenia fizyczne poprawiają nastrój, kondycję i obniżają ryzyko chorób metabolicznych oraz sercowo – naczyniowych. Ważne jest, by wykonywać je regularnie. Wystarczy już 20 minut ćwiczeń 3 razy w tygodniu, by lepiej radzić sobie ze stresem.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Shape 207"/>
          <p:cNvSpPr txBox="1"/>
          <p:nvPr/>
        </p:nvSpPr>
        <p:spPr>
          <a:xfrm>
            <a:off x="858125" y="317025"/>
            <a:ext cx="10100700" cy="6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rgbClr val="0C0C0C"/>
                </a:solidFill>
              </a:rPr>
              <a:t>Jak pokonać wypalenie?</a:t>
            </a:r>
            <a:endParaRPr sz="3600">
              <a:solidFill>
                <a:srgbClr val="0C0C0C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/>
          <p:nvPr>
            <p:ph idx="1" type="body"/>
          </p:nvPr>
        </p:nvSpPr>
        <p:spPr>
          <a:xfrm>
            <a:off x="600700" y="1568500"/>
            <a:ext cx="10346700" cy="445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Zadbaj o swój sen -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staraj się kłaść spać o stałych porach, a przed snem spróbuj się wyciszyć (np. poprzez czytanie lub ciepły prysznic), wyeliminuj z łóżka korzystanie z urządzeń kojarzących ci się z pracą (np. komórka, laptop itp.).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Nie tłum w sobie emocji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–ważne jest byś otwierał się na rozmowę</a:t>
            </a:r>
            <a:b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 innymi i dzielił się swoimi zmartwieniami, gdyż tłumienie nieprzyjemnych emocji wzmaga napięcie i uniemożliwia rozluźnienie.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Pracuj rozsądną ilość godzin -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staraj się nie zabierać pracy do domu.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Shape 213"/>
          <p:cNvSpPr txBox="1"/>
          <p:nvPr/>
        </p:nvSpPr>
        <p:spPr>
          <a:xfrm>
            <a:off x="858125" y="317025"/>
            <a:ext cx="10100700" cy="6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rgbClr val="0C0C0C"/>
                </a:solidFill>
              </a:rPr>
              <a:t>Jak pokonać wypalenie?</a:t>
            </a:r>
            <a:endParaRPr sz="3600">
              <a:solidFill>
                <a:srgbClr val="0C0C0C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/>
          <p:nvPr>
            <p:ph idx="1" type="body"/>
          </p:nvPr>
        </p:nvSpPr>
        <p:spPr>
          <a:xfrm>
            <a:off x="634075" y="1635250"/>
            <a:ext cx="10643400" cy="454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Skorzystaj z treningu komunikacji interpersonalnej i społecznej–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pozwoli ci to lepiej radzić sobie w kontaktach z przełożonymi oraz  współpracownikami.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Weź udział w treningu asertywności lub zwiększenia odporności na stres-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pozwoli ci to nabyć umiejętności z zakresu radzenia sobie z problemami oraz ze sposobami rozwiązywania konfliktów</a:t>
            </a: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Dokonuj indywidualnej weryfikacji celów, ustalaj priorytety we własnej pracy –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może się to przyczynić do zapewnienia poczucia swobody w działaniu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Rozwijaj swoje umiejętności poprzez </a:t>
            </a: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doskonalenie zawodowe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Shape 219"/>
          <p:cNvSpPr txBox="1"/>
          <p:nvPr/>
        </p:nvSpPr>
        <p:spPr>
          <a:xfrm>
            <a:off x="858125" y="317025"/>
            <a:ext cx="10100700" cy="6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rgbClr val="0C0C0C"/>
                </a:solidFill>
              </a:rPr>
              <a:t>Jak pokonać wypalenie?</a:t>
            </a:r>
            <a:endParaRPr sz="3600">
              <a:solidFill>
                <a:srgbClr val="0C0C0C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/>
          <p:nvPr>
            <p:ph idx="1" type="body"/>
          </p:nvPr>
        </p:nvSpPr>
        <p:spPr>
          <a:xfrm>
            <a:off x="656200" y="1601875"/>
            <a:ext cx="10100700" cy="457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Znajdź dla siebie hobby -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będzie to dla Ciebie dobra odskocznia od zajęć zawodowych, np. nauka tańca, robótki ręczne, sport, gry planszowe/ komputerowe, kino, książki, etc.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Spędzaj swój czas wolny w formie zorganizowanej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(śpiewaj </a:t>
            </a:r>
            <a:b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 chórze, spotykaj się ze znajomymi, idź na kurs rysunku, kurs gotowania, etc.)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Korzystaj ze zorganizowanych grup wsparcia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b="1" lang="pl-PL" sz="2000">
                <a:latin typeface="Arial"/>
                <a:ea typeface="Arial"/>
                <a:cs typeface="Arial"/>
                <a:sym typeface="Arial"/>
              </a:rPr>
              <a:t>Skorzystaj z możliwości pójścia na urlop zdrowotny</a:t>
            </a:r>
            <a:endParaRPr b="1" sz="2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Shape 225"/>
          <p:cNvSpPr txBox="1"/>
          <p:nvPr/>
        </p:nvSpPr>
        <p:spPr>
          <a:xfrm>
            <a:off x="858125" y="317025"/>
            <a:ext cx="10100700" cy="6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rgbClr val="0C0C0C"/>
                </a:solidFill>
              </a:rPr>
              <a:t>Jak pokonać wypalenie?</a:t>
            </a:r>
            <a:endParaRPr sz="3600">
              <a:solidFill>
                <a:srgbClr val="0C0C0C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/>
          <p:nvPr>
            <p:ph type="title"/>
          </p:nvPr>
        </p:nvSpPr>
        <p:spPr>
          <a:xfrm>
            <a:off x="1439075" y="417150"/>
            <a:ext cx="10515600" cy="5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Kiedy warto zgłosić się do specjalisty?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Shape 231"/>
          <p:cNvSpPr txBox="1"/>
          <p:nvPr>
            <p:ph idx="1" type="body"/>
          </p:nvPr>
        </p:nvSpPr>
        <p:spPr>
          <a:xfrm>
            <a:off x="749300" y="1785425"/>
            <a:ext cx="10744200" cy="445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Kiedy czuje się niechęć do obowiązków, które sprawiały nam zawsze satysfakcję, pojawiają się objawy wypalenia i nie możemy  już sobie sami z tym poradzić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r>
              <a:rPr i="0" lang="pl-PL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wskazana jest konsultacja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 psychologiem</a:t>
            </a:r>
            <a:r>
              <a:rPr i="0" lang="pl-PL" sz="2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lub</a:t>
            </a:r>
            <a:r>
              <a:rPr i="0" lang="pl-PL" sz="2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psychoterapeutą,  który pomoże nam zidentyfikować źródło problemu i je wyeliminować lub zmniejszyć, albo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 lekarzem psychiatrą, który w razie potrzeby rozpocznie leczenie farmakologiczne, które może wesprzeć psychoterapię.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Shape 236"/>
          <p:cNvGrpSpPr/>
          <p:nvPr/>
        </p:nvGrpSpPr>
        <p:grpSpPr>
          <a:xfrm>
            <a:off x="2725539" y="1656674"/>
            <a:ext cx="7512017" cy="4166841"/>
            <a:chOff x="381143" y="57925"/>
            <a:chExt cx="9640679" cy="5347589"/>
          </a:xfrm>
        </p:grpSpPr>
        <p:sp>
          <p:nvSpPr>
            <p:cNvPr id="237" name="Shape 237"/>
            <p:cNvSpPr/>
            <p:nvPr/>
          </p:nvSpPr>
          <p:spPr>
            <a:xfrm rot="5186122">
              <a:off x="5170701" y="3524854"/>
              <a:ext cx="275032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238" name="Shape 238"/>
            <p:cNvSpPr/>
            <p:nvPr/>
          </p:nvSpPr>
          <p:spPr>
            <a:xfrm rot="-5421689">
              <a:off x="5157318" y="1937554"/>
              <a:ext cx="190204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239" name="Shape 239"/>
            <p:cNvSpPr/>
            <p:nvPr/>
          </p:nvSpPr>
          <p:spPr>
            <a:xfrm>
              <a:off x="4137073" y="2032653"/>
              <a:ext cx="2241600" cy="13548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chemeClr val="accent3"/>
                </a:gs>
                <a:gs pos="50000">
                  <a:schemeClr val="accent3"/>
                </a:gs>
                <a:gs pos="99000">
                  <a:srgbClr val="D8D8D8"/>
                </a:gs>
                <a:gs pos="100000">
                  <a:srgbClr val="919191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Shape 240"/>
            <p:cNvSpPr txBox="1"/>
            <p:nvPr/>
          </p:nvSpPr>
          <p:spPr>
            <a:xfrm>
              <a:off x="4203216" y="2098796"/>
              <a:ext cx="2109300" cy="122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Konsekwencje</a:t>
              </a:r>
              <a:endParaRPr sz="1200"/>
            </a:p>
          </p:txBody>
        </p:sp>
        <p:sp>
          <p:nvSpPr>
            <p:cNvPr id="241" name="Shape 241"/>
            <p:cNvSpPr/>
            <p:nvPr/>
          </p:nvSpPr>
          <p:spPr>
            <a:xfrm>
              <a:off x="4381875" y="1111107"/>
              <a:ext cx="17343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00B050"/>
                </a:gs>
                <a:gs pos="95000">
                  <a:srgbClr val="00B050"/>
                </a:gs>
                <a:gs pos="100000">
                  <a:srgbClr val="968383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Shape 242"/>
            <p:cNvSpPr txBox="1"/>
            <p:nvPr/>
          </p:nvSpPr>
          <p:spPr>
            <a:xfrm>
              <a:off x="4417579" y="1146811"/>
              <a:ext cx="16629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Indywidualne</a:t>
              </a:r>
              <a:endParaRPr sz="1200"/>
            </a:p>
          </p:txBody>
        </p:sp>
        <p:sp>
          <p:nvSpPr>
            <p:cNvPr id="243" name="Shape 243"/>
            <p:cNvSpPr/>
            <p:nvPr/>
          </p:nvSpPr>
          <p:spPr>
            <a:xfrm rot="10692823">
              <a:off x="2900114" y="1526865"/>
              <a:ext cx="1482120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244" name="Shape 244"/>
            <p:cNvSpPr/>
            <p:nvPr/>
          </p:nvSpPr>
          <p:spPr>
            <a:xfrm>
              <a:off x="1263259" y="1209571"/>
              <a:ext cx="16371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92D050"/>
                </a:gs>
                <a:gs pos="100000">
                  <a:srgbClr val="92D050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Shape 245"/>
            <p:cNvSpPr txBox="1"/>
            <p:nvPr/>
          </p:nvSpPr>
          <p:spPr>
            <a:xfrm>
              <a:off x="1298963" y="1245275"/>
              <a:ext cx="15657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Zaburzenia psychiczne</a:t>
              </a:r>
              <a:endParaRPr sz="1200"/>
            </a:p>
          </p:txBody>
        </p:sp>
        <p:sp>
          <p:nvSpPr>
            <p:cNvPr id="246" name="Shape 246"/>
            <p:cNvSpPr/>
            <p:nvPr/>
          </p:nvSpPr>
          <p:spPr>
            <a:xfrm rot="-9213117">
              <a:off x="3828668" y="950157"/>
              <a:ext cx="722743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247" name="Shape 247"/>
            <p:cNvSpPr/>
            <p:nvPr/>
          </p:nvSpPr>
          <p:spPr>
            <a:xfrm>
              <a:off x="2357122" y="57925"/>
              <a:ext cx="15474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92D050"/>
                </a:gs>
                <a:gs pos="100000">
                  <a:srgbClr val="92D050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Shape 248"/>
            <p:cNvSpPr txBox="1"/>
            <p:nvPr/>
          </p:nvSpPr>
          <p:spPr>
            <a:xfrm>
              <a:off x="2392826" y="93629"/>
              <a:ext cx="14760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Uzależnienie        </a:t>
              </a:r>
              <a:endParaRPr sz="1200"/>
            </a:p>
          </p:txBody>
        </p:sp>
        <p:sp>
          <p:nvSpPr>
            <p:cNvPr id="249" name="Shape 249"/>
            <p:cNvSpPr/>
            <p:nvPr/>
          </p:nvSpPr>
          <p:spPr>
            <a:xfrm rot="-1768076">
              <a:off x="5854364" y="950157"/>
              <a:ext cx="654353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250" name="Shape 250"/>
            <p:cNvSpPr/>
            <p:nvPr/>
          </p:nvSpPr>
          <p:spPr>
            <a:xfrm>
              <a:off x="6372547" y="57938"/>
              <a:ext cx="14832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92D050"/>
                </a:gs>
                <a:gs pos="100000">
                  <a:srgbClr val="92D050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" name="Shape 251"/>
            <p:cNvSpPr txBox="1"/>
            <p:nvPr/>
          </p:nvSpPr>
          <p:spPr>
            <a:xfrm>
              <a:off x="6408251" y="93642"/>
              <a:ext cx="14118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Depresja</a:t>
              </a:r>
              <a:endParaRPr sz="1200"/>
            </a:p>
          </p:txBody>
        </p:sp>
        <p:sp>
          <p:nvSpPr>
            <p:cNvPr id="252" name="Shape 252"/>
            <p:cNvSpPr/>
            <p:nvPr/>
          </p:nvSpPr>
          <p:spPr>
            <a:xfrm rot="60245">
              <a:off x="6116204" y="1505208"/>
              <a:ext cx="1506531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253" name="Shape 253"/>
            <p:cNvSpPr/>
            <p:nvPr/>
          </p:nvSpPr>
          <p:spPr>
            <a:xfrm>
              <a:off x="7622594" y="1167375"/>
              <a:ext cx="16719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92D050"/>
                </a:gs>
                <a:gs pos="100000">
                  <a:srgbClr val="92D050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" name="Shape 254"/>
            <p:cNvSpPr txBox="1"/>
            <p:nvPr/>
          </p:nvSpPr>
          <p:spPr>
            <a:xfrm>
              <a:off x="7658298" y="1203079"/>
              <a:ext cx="16005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Zaburzenia lękowe </a:t>
              </a:r>
              <a:endParaRPr sz="1200"/>
            </a:p>
          </p:txBody>
        </p:sp>
        <p:sp>
          <p:nvSpPr>
            <p:cNvPr id="255" name="Shape 255"/>
            <p:cNvSpPr/>
            <p:nvPr/>
          </p:nvSpPr>
          <p:spPr>
            <a:xfrm>
              <a:off x="4299212" y="3662149"/>
              <a:ext cx="20799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FC000"/>
                </a:gs>
                <a:gs pos="100000">
                  <a:srgbClr val="FFC000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" name="Shape 256"/>
            <p:cNvSpPr txBox="1"/>
            <p:nvPr/>
          </p:nvSpPr>
          <p:spPr>
            <a:xfrm>
              <a:off x="4334916" y="3697853"/>
              <a:ext cx="20085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Społeczne</a:t>
              </a:r>
              <a:endParaRPr sz="1200"/>
            </a:p>
          </p:txBody>
        </p:sp>
        <p:sp>
          <p:nvSpPr>
            <p:cNvPr id="257" name="Shape 257"/>
            <p:cNvSpPr/>
            <p:nvPr/>
          </p:nvSpPr>
          <p:spPr>
            <a:xfrm rot="25861">
              <a:off x="6379231" y="4042172"/>
              <a:ext cx="1714849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258" name="Shape 258"/>
            <p:cNvSpPr/>
            <p:nvPr/>
          </p:nvSpPr>
          <p:spPr>
            <a:xfrm>
              <a:off x="8094022" y="3690308"/>
              <a:ext cx="19278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EE599"/>
                </a:gs>
                <a:gs pos="100000">
                  <a:srgbClr val="FEE599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Shape 259"/>
            <p:cNvSpPr txBox="1"/>
            <p:nvPr/>
          </p:nvSpPr>
          <p:spPr>
            <a:xfrm>
              <a:off x="8094055" y="3726011"/>
              <a:ext cx="18921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Obniżenie jakości </a:t>
              </a:r>
              <a:br>
                <a:rPr lang="pl-PL" sz="1200">
                  <a:solidFill>
                    <a:srgbClr val="0C0C0C"/>
                  </a:solidFill>
                </a:rPr>
              </a:br>
              <a:r>
                <a:rPr lang="pl-PL" sz="1200">
                  <a:solidFill>
                    <a:srgbClr val="0C0C0C"/>
                  </a:solidFill>
                </a:rPr>
                <a:t>i wydajności pracy</a:t>
              </a:r>
              <a:endParaRPr sz="1200"/>
            </a:p>
          </p:txBody>
        </p:sp>
        <p:sp>
          <p:nvSpPr>
            <p:cNvPr id="260" name="Shape 260"/>
            <p:cNvSpPr/>
            <p:nvPr/>
          </p:nvSpPr>
          <p:spPr>
            <a:xfrm rot="1414899">
              <a:off x="6147626" y="4533794"/>
              <a:ext cx="701153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261" name="Shape 261"/>
            <p:cNvSpPr/>
            <p:nvPr/>
          </p:nvSpPr>
          <p:spPr>
            <a:xfrm>
              <a:off x="6336372" y="4674104"/>
              <a:ext cx="26418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EE599"/>
                </a:gs>
                <a:gs pos="100000">
                  <a:srgbClr val="FEE599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" name="Shape 262"/>
            <p:cNvSpPr txBox="1"/>
            <p:nvPr/>
          </p:nvSpPr>
          <p:spPr>
            <a:xfrm>
              <a:off x="6372076" y="4709808"/>
              <a:ext cx="25704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Obniżona skuteczność zawodowa        </a:t>
              </a:r>
              <a:endParaRPr sz="1200"/>
            </a:p>
          </p:txBody>
        </p:sp>
        <p:sp>
          <p:nvSpPr>
            <p:cNvPr id="263" name="Shape 263"/>
            <p:cNvSpPr/>
            <p:nvPr/>
          </p:nvSpPr>
          <p:spPr>
            <a:xfrm rot="9142033">
              <a:off x="4070586" y="4533795"/>
              <a:ext cx="604783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19999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264" name="Shape 264"/>
            <p:cNvSpPr/>
            <p:nvPr/>
          </p:nvSpPr>
          <p:spPr>
            <a:xfrm>
              <a:off x="1972355" y="4674114"/>
              <a:ext cx="28689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EE599"/>
                </a:gs>
                <a:gs pos="100000">
                  <a:srgbClr val="FEE599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" name="Shape 265"/>
            <p:cNvSpPr txBox="1"/>
            <p:nvPr/>
          </p:nvSpPr>
          <p:spPr>
            <a:xfrm>
              <a:off x="2008059" y="4709818"/>
              <a:ext cx="27972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Skłonność do konfliktów        </a:t>
              </a:r>
              <a:endParaRPr sz="1200"/>
            </a:p>
          </p:txBody>
        </p:sp>
        <p:sp>
          <p:nvSpPr>
            <p:cNvPr id="266" name="Shape 266"/>
            <p:cNvSpPr/>
            <p:nvPr/>
          </p:nvSpPr>
          <p:spPr>
            <a:xfrm rot="10800000">
              <a:off x="3208712" y="4027844"/>
              <a:ext cx="1090500" cy="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267" name="Shape 267"/>
            <p:cNvSpPr/>
            <p:nvPr/>
          </p:nvSpPr>
          <p:spPr>
            <a:xfrm>
              <a:off x="381143" y="3662141"/>
              <a:ext cx="2827500" cy="7314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FEE599"/>
                </a:gs>
                <a:gs pos="100000">
                  <a:srgbClr val="FEE599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" name="Shape 268"/>
            <p:cNvSpPr txBox="1"/>
            <p:nvPr/>
          </p:nvSpPr>
          <p:spPr>
            <a:xfrm>
              <a:off x="416853" y="3697957"/>
              <a:ext cx="2797200" cy="6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1200">
                  <a:solidFill>
                    <a:srgbClr val="0C0C0C"/>
                  </a:solidFill>
                </a:rPr>
                <a:t>Mniejsze zaangażowanie</a:t>
              </a:r>
              <a:br>
                <a:rPr lang="pl-PL" sz="1200">
                  <a:solidFill>
                    <a:srgbClr val="0C0C0C"/>
                  </a:solidFill>
                </a:rPr>
              </a:br>
              <a:r>
                <a:rPr lang="pl-PL" sz="1200">
                  <a:solidFill>
                    <a:srgbClr val="0C0C0C"/>
                  </a:solidFill>
                </a:rPr>
                <a:t> w pracę</a:t>
              </a:r>
              <a:endParaRPr sz="1200"/>
            </a:p>
          </p:txBody>
        </p:sp>
      </p:grpSp>
      <p:sp>
        <p:nvSpPr>
          <p:cNvPr id="269" name="Shape 269"/>
          <p:cNvSpPr txBox="1"/>
          <p:nvPr>
            <p:ph type="title"/>
          </p:nvPr>
        </p:nvSpPr>
        <p:spPr>
          <a:xfrm>
            <a:off x="1155602" y="242790"/>
            <a:ext cx="110364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Skutki nie korzystania z dostępnych </a:t>
            </a: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 wsparcia 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x="838200" y="365128"/>
            <a:ext cx="10515600" cy="45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Podstawowe definicje</a:t>
            </a:r>
            <a:endParaRPr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838200" y="1985650"/>
            <a:ext cx="10604400" cy="41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„Wypalenie zawodowe to  stan wyczerpania jednostki spowodowany nadmiernymi zadaniami stawianymi jej przez fizyczne lub społeczne środowisko pracy”.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(Herbert J. Freudenberger)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„Wypalenie zawodowe jest stanem fizycznym, emocjonalnego i psychicznego wyczerpania, powodowanego przez długotrwałe zaangażowanie w sytuacje, które są obciążające pod względem emocjonalnym”.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(E. Aronson)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/>
          <p:nvPr>
            <p:ph type="title"/>
          </p:nvPr>
        </p:nvSpPr>
        <p:spPr>
          <a:xfrm>
            <a:off x="767550" y="882375"/>
            <a:ext cx="104361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Bibliografia</a:t>
            </a:r>
            <a:r>
              <a:rPr b="1" lang="pl-PL" sz="2000">
                <a:latin typeface="Arial"/>
                <a:ea typeface="Arial"/>
                <a:cs typeface="Arial"/>
                <a:sym typeface="Arial"/>
              </a:rPr>
              <a:t>: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Shape 275"/>
          <p:cNvSpPr txBox="1"/>
          <p:nvPr>
            <p:ph idx="1" type="body"/>
          </p:nvPr>
        </p:nvSpPr>
        <p:spPr>
          <a:xfrm>
            <a:off x="767550" y="1485075"/>
            <a:ext cx="10586400" cy="46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0200" lvl="0" marL="45720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t/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pl-PL" sz="1600">
                <a:latin typeface="Arial"/>
                <a:ea typeface="Arial"/>
                <a:cs typeface="Arial"/>
                <a:sym typeface="Arial"/>
              </a:rPr>
              <a:t>Anczewska, A., Świtaj, P., Roszczyńska, J. (2005). </a:t>
            </a:r>
            <a:r>
              <a:rPr i="1" lang="pl-PL" sz="1600">
                <a:latin typeface="Arial"/>
                <a:ea typeface="Arial"/>
                <a:cs typeface="Arial"/>
                <a:sym typeface="Arial"/>
              </a:rPr>
              <a:t>Wypalenie zawodowe</a:t>
            </a:r>
            <a:r>
              <a:rPr lang="pl-PL" sz="1600">
                <a:latin typeface="Arial"/>
                <a:ea typeface="Arial"/>
                <a:cs typeface="Arial"/>
                <a:sym typeface="Arial"/>
              </a:rPr>
              <a:t>. [W:] Postępy Psychiatrii i Neurologii 2005, 14(2), s. 67-77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pl-PL" sz="1600">
                <a:latin typeface="Arial"/>
                <a:ea typeface="Arial"/>
                <a:cs typeface="Arial"/>
                <a:sym typeface="Arial"/>
              </a:rPr>
              <a:t>Landowska, J. (2014). </a:t>
            </a:r>
            <a:r>
              <a:rPr i="1" lang="pl-PL" sz="1600">
                <a:latin typeface="Arial"/>
                <a:ea typeface="Arial"/>
                <a:cs typeface="Arial"/>
                <a:sym typeface="Arial"/>
              </a:rPr>
              <a:t>Stres i wypalenie zawodowe w pracy nauczyciela specjalnego. </a:t>
            </a:r>
            <a:r>
              <a:rPr lang="pl-PL" sz="1600">
                <a:latin typeface="Arial"/>
                <a:ea typeface="Arial"/>
                <a:cs typeface="Arial"/>
                <a:sym typeface="Arial"/>
              </a:rPr>
              <a:t>Gdańsk: Wyższa Szkoła Humanistyczna w Gdańsku.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pl-PL" sz="1600">
                <a:latin typeface="Arial"/>
                <a:ea typeface="Arial"/>
                <a:cs typeface="Arial"/>
                <a:sym typeface="Arial"/>
              </a:rPr>
              <a:t>Majczak, J. (2016). </a:t>
            </a:r>
            <a:r>
              <a:rPr i="1" lang="pl-PL" sz="1600">
                <a:latin typeface="Arial"/>
                <a:ea typeface="Arial"/>
                <a:cs typeface="Arial"/>
                <a:sym typeface="Arial"/>
              </a:rPr>
              <a:t>Wypalenie zawodowe nauczycieli. </a:t>
            </a:r>
            <a:r>
              <a:rPr lang="pl-PL" sz="1600">
                <a:latin typeface="Arial"/>
                <a:ea typeface="Arial"/>
                <a:cs typeface="Arial"/>
                <a:sym typeface="Arial"/>
              </a:rPr>
              <a:t>Kujawska Szkoła Wyższa we Włocławku. [W:] Zeszyty Naukowe KSW. T. 42, s. 185-196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pl-PL" sz="1600">
                <a:latin typeface="Arial"/>
                <a:ea typeface="Arial"/>
                <a:cs typeface="Arial"/>
                <a:sym typeface="Arial"/>
              </a:rPr>
              <a:t>Sęk, H. (2012). </a:t>
            </a:r>
            <a:r>
              <a:rPr i="1" lang="pl-PL" sz="1600">
                <a:latin typeface="Arial"/>
                <a:ea typeface="Arial"/>
                <a:cs typeface="Arial"/>
                <a:sym typeface="Arial"/>
              </a:rPr>
              <a:t>Wypalenie zawodowe. Przyczyny i zapobieganie. </a:t>
            </a:r>
            <a:r>
              <a:rPr lang="pl-PL" sz="1600">
                <a:latin typeface="Arial"/>
                <a:ea typeface="Arial"/>
                <a:cs typeface="Arial"/>
                <a:sym typeface="Arial"/>
              </a:rPr>
              <a:t>Warszawa: Wydawnictwo Naukowe PWN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pl-PL" sz="1600">
                <a:latin typeface="Arial"/>
                <a:ea typeface="Arial"/>
                <a:cs typeface="Arial"/>
                <a:sym typeface="Arial"/>
              </a:rPr>
              <a:t>Śliwińska-Kowalska, M., Pyżalski, J., Niebudek-Bogusz, E., Merecz, D. (2004). </a:t>
            </a:r>
            <a:r>
              <a:rPr i="1" lang="pl-PL" sz="1600">
                <a:latin typeface="Arial"/>
                <a:ea typeface="Arial"/>
                <a:cs typeface="Arial"/>
                <a:sym typeface="Arial"/>
              </a:rPr>
              <a:t>Obciążenia psychofizyczne w zawodzie nauczyciela i ich wpływ na zdrowie</a:t>
            </a:r>
            <a:r>
              <a:rPr lang="pl-PL" sz="1600">
                <a:latin typeface="Arial"/>
                <a:ea typeface="Arial"/>
                <a:cs typeface="Arial"/>
                <a:sym typeface="Arial"/>
              </a:rPr>
              <a:t>. Łodź: Instytut Medycyny Pracy im. prof. J. Nofera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pl-PL" sz="1600">
                <a:latin typeface="Arial"/>
                <a:ea typeface="Arial"/>
                <a:cs typeface="Arial"/>
                <a:sym typeface="Arial"/>
              </a:rPr>
              <a:t>Woźniak- Krakowian, A. (2013). </a:t>
            </a:r>
            <a:r>
              <a:rPr i="1" lang="pl-PL" sz="1600">
                <a:latin typeface="Arial"/>
                <a:ea typeface="Arial"/>
                <a:cs typeface="Arial"/>
                <a:sym typeface="Arial"/>
              </a:rPr>
              <a:t>Syndrom wypalenia zawodowego nauczycieli. </a:t>
            </a:r>
            <a:r>
              <a:rPr lang="pl-PL" sz="1600">
                <a:latin typeface="Arial"/>
                <a:ea typeface="Arial"/>
                <a:cs typeface="Arial"/>
                <a:sym typeface="Arial"/>
              </a:rPr>
              <a:t>[W:] Prace Naukowe Akademii im. Jana Długosza w Częstochowie. T. XXII, s.119- 131</a:t>
            </a:r>
            <a:endParaRPr i="1" sz="1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pl-PL" sz="1600">
                <a:latin typeface="Arial"/>
                <a:ea typeface="Arial"/>
                <a:cs typeface="Arial"/>
                <a:sym typeface="Arial"/>
              </a:rPr>
              <a:t>Źródło internetowe:</a:t>
            </a:r>
            <a:endParaRPr b="1" sz="1600"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just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pl-PL" sz="1600">
                <a:latin typeface="Arial"/>
                <a:ea typeface="Arial"/>
                <a:cs typeface="Arial"/>
                <a:sym typeface="Arial"/>
              </a:rPr>
              <a:t>http://michalpasterski.pl/2017/03/jak-radzic-sobie-ze-stresem/</a:t>
            </a:r>
            <a:endParaRPr sz="1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0" name="Shape 28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03400" y="1681325"/>
            <a:ext cx="4333875" cy="2990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x="1261800" y="265000"/>
            <a:ext cx="101349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Czynniki stresowe w środowisku zawodowym nauczycieli: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700825" y="2202575"/>
            <a:ext cx="11008800" cy="361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032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Interakcje nauczyciel-uczeń </a:t>
            </a:r>
            <a:r>
              <a:rPr i="0" lang="pl-P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(agresja werbalna i fizyczna ze strony uczniów;  problemy z utrzymaniem dyscypliny;  nauczanie uczniów, którym brak motywacji do nauki; brak wsparcia ze strony rodziców uczniów; kłótnie uczniów z nauczycielem na zajęciach)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762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32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Zarządzanie /struktura szkoły </a:t>
            </a:r>
            <a:r>
              <a:rPr i="0" lang="pl-P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(hierarchiczna struktura placówki; brak udziału nauczycieli w podejmowaniu decyzji; małe wsparcie społeczne ze strony przełożonych; słaba komunikacja pomi</a:t>
            </a:r>
            <a:r>
              <a:rPr lang="pl-PL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ę</a:t>
            </a:r>
            <a:r>
              <a:rPr i="0" lang="pl-P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dzy współpracownikami; konkurencja między członkami zespołu)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idx="1" type="body"/>
          </p:nvPr>
        </p:nvSpPr>
        <p:spPr>
          <a:xfrm>
            <a:off x="834300" y="2298700"/>
            <a:ext cx="10879500" cy="422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905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Złe warunki pracy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(zbyt duża ilość uczniów w klasie; niekorzystny stosunek ilościowy kadry do podopiecznych; zbyt mała kubatura pomieszczeń w szkole; brak odpowiedniej liczby pomocy szkolnych; brak odpowiedniego sprzętu </a:t>
            </a:r>
            <a:b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 urządzeń usprawniających pracę; konieczność wykonywania różnych czynności administracyjnych; źle opracowane podręczniki)</a:t>
            </a:r>
            <a:b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Zmiany systemu edukacji </a:t>
            </a:r>
            <a:r>
              <a:rPr i="0" lang="pl-P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(ciągłe zmiany dotyczące profesji nauczycielskiej; niewystarczająca lub nieadekwatna informacja dotycząca wprowadzanych zmian)</a:t>
            </a:r>
            <a:br>
              <a:rPr i="0" lang="pl-P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635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t/>
            </a:r>
            <a:endParaRPr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Shape 105"/>
          <p:cNvSpPr txBox="1"/>
          <p:nvPr>
            <p:ph type="title"/>
          </p:nvPr>
        </p:nvSpPr>
        <p:spPr>
          <a:xfrm>
            <a:off x="1261800" y="265000"/>
            <a:ext cx="101349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Czynniki stresowe w środowisku zawodowym nauczycieli: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idx="1" type="body"/>
          </p:nvPr>
        </p:nvSpPr>
        <p:spPr>
          <a:xfrm>
            <a:off x="773050" y="2052400"/>
            <a:ext cx="10555500" cy="46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78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Ewaluacja pracy nauczycieli </a:t>
            </a:r>
            <a:r>
              <a:rPr i="0" lang="pl-P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(nacisk na dobre rezultaty ze strony rodziców uczniów; ocena ze strony nadzoru; brak uznania za dobrze wykonaną pracę)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Czynniki obciążające nauczycieli pełniących funkcje kierownicze </a:t>
            </a:r>
            <a:r>
              <a:rPr i="0" lang="pl-P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(niezrozumienie ze strony podwładnych; nierealistyczne wymagania; zbyt duża lub zbyt mała  ilość czynności kontrolnych)</a:t>
            </a:r>
            <a:br>
              <a:rPr i="0" lang="pl-P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Niski status zawodu i małe możliwości awansu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(świadomość, że bycie dobrym nauczycielem nie oznacza automatycznie awansu; obniżający się status zawodu nauczycielskiego; wysokość wynagrodzenia nieproporcjonalna do wkładu pracy)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508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Shape 111"/>
          <p:cNvSpPr txBox="1"/>
          <p:nvPr>
            <p:ph type="title"/>
          </p:nvPr>
        </p:nvSpPr>
        <p:spPr>
          <a:xfrm>
            <a:off x="1261800" y="265000"/>
            <a:ext cx="101349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Czynniki stresowe w środowisku zawodowym nauczycieli: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idx="1" type="body"/>
          </p:nvPr>
        </p:nvSpPr>
        <p:spPr>
          <a:xfrm>
            <a:off x="567325" y="1590700"/>
            <a:ext cx="11091000" cy="51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Zastępstwa za chorych kolegów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(nieprzewidywalność terminu zastępstwa; zbyt duża ilość uczniów w sali spowodowana zastępstwem)</a:t>
            </a:r>
            <a:b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Niepewność socjalna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(możliwość zwolnienia w wyniku redukcji etatów; niskie zarobki)</a:t>
            </a:r>
            <a:b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Dwuznaczność roli nauczyciela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(wątpliwości dotyczące zakresu odpowiedzialności zawodowej; nieznajomość szczegółowych wymagań zawodowych; poczucie zbyt słabego przygotowania zawodowego)</a:t>
            </a:r>
            <a:b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b="1"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Obciążenia fizyczne </a:t>
            </a: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(zła infrastruktura budynku; praca w zamkniętych źle wentylowanych pomieszczeniach; praca w kurzu, w pyle kredowym; praca w zbyt licznych klasach; przeciążenie narządu głosu; wyższy od dopuszczalnego poziomu hałasu)</a:t>
            </a:r>
            <a:br>
              <a:rPr lang="pl-PL" sz="2000">
                <a:latin typeface="Arial"/>
                <a:ea typeface="Arial"/>
                <a:cs typeface="Arial"/>
                <a:sym typeface="Arial"/>
              </a:rPr>
            </a:br>
            <a:r>
              <a:rPr lang="pl-PL" sz="2000">
                <a:latin typeface="Arial"/>
                <a:ea typeface="Arial"/>
                <a:cs typeface="Arial"/>
                <a:sym typeface="Arial"/>
              </a:rPr>
              <a:t>Klasyfikacja wg C. J. Travers`a  i C. L. Cooper’a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Shape 117"/>
          <p:cNvSpPr txBox="1"/>
          <p:nvPr>
            <p:ph type="title"/>
          </p:nvPr>
        </p:nvSpPr>
        <p:spPr>
          <a:xfrm>
            <a:off x="1261800" y="265000"/>
            <a:ext cx="101349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Czynniki stresowe w środowisku zawodowym nauczycieli: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type="title"/>
          </p:nvPr>
        </p:nvSpPr>
        <p:spPr>
          <a:xfrm>
            <a:off x="1398600" y="491177"/>
            <a:ext cx="1051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Typowe objawy wypalenia zawodowego  </a:t>
            </a: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1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3" name="Shape 123"/>
          <p:cNvGrpSpPr/>
          <p:nvPr/>
        </p:nvGrpSpPr>
        <p:grpSpPr>
          <a:xfrm>
            <a:off x="1017608" y="2590016"/>
            <a:ext cx="10043278" cy="1493176"/>
            <a:chOff x="2977" y="848809"/>
            <a:chExt cx="10043278" cy="1493176"/>
          </a:xfrm>
        </p:grpSpPr>
        <p:sp>
          <p:nvSpPr>
            <p:cNvPr id="124" name="Shape 124"/>
            <p:cNvSpPr/>
            <p:nvPr/>
          </p:nvSpPr>
          <p:spPr>
            <a:xfrm>
              <a:off x="2977" y="891017"/>
              <a:ext cx="3627421" cy="1450968"/>
            </a:xfrm>
            <a:prstGeom prst="chevron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5" name="Shape 125"/>
            <p:cNvSpPr txBox="1"/>
            <p:nvPr/>
          </p:nvSpPr>
          <p:spPr>
            <a:xfrm>
              <a:off x="728461" y="891017"/>
              <a:ext cx="2176453" cy="1450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26650" lIns="80000" spcFirstLastPara="1" rIns="26650" wrap="square" tIns="266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WYCZERPANIE</a:t>
              </a:r>
              <a:r>
                <a:rPr lang="pl-PL" sz="1800"/>
                <a:t> </a:t>
              </a:r>
              <a:r>
                <a:rPr i="0" lang="pl-PL" sz="1800" u="none" cap="none" strike="noStrike">
                  <a:solidFill>
                    <a:schemeClr val="lt1"/>
                  </a:solidFill>
                </a:rPr>
                <a:t>FIZYCZNE</a:t>
              </a:r>
              <a:r>
                <a:rPr lang="pl-PL" sz="1800"/>
                <a:t> </a:t>
              </a:r>
              <a:br>
                <a:rPr lang="pl-PL" sz="1800"/>
              </a:br>
              <a:r>
                <a:rPr i="0" lang="pl-PL" sz="1800" u="none" cap="none" strike="noStrike">
                  <a:solidFill>
                    <a:schemeClr val="lt1"/>
                  </a:solidFill>
                </a:rPr>
                <a:t>I EMOCJONALNE</a:t>
              </a:r>
              <a:endParaRPr sz="1800"/>
            </a:p>
          </p:txBody>
        </p:sp>
        <p:sp>
          <p:nvSpPr>
            <p:cNvPr id="126" name="Shape 126"/>
            <p:cNvSpPr/>
            <p:nvPr/>
          </p:nvSpPr>
          <p:spPr>
            <a:xfrm>
              <a:off x="6418834" y="854192"/>
              <a:ext cx="3627421" cy="1450968"/>
            </a:xfrm>
            <a:prstGeom prst="chevron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Shape 127"/>
            <p:cNvSpPr txBox="1"/>
            <p:nvPr/>
          </p:nvSpPr>
          <p:spPr>
            <a:xfrm>
              <a:off x="7144319" y="854193"/>
              <a:ext cx="2176500" cy="145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6650" lIns="80000" spcFirstLastPara="1" rIns="26650" wrap="square" tIns="266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OBNIŻONE POCZUCIE DOKONAŃ OSOBISTYCH</a:t>
              </a:r>
              <a:endParaRPr sz="1800"/>
            </a:p>
          </p:txBody>
        </p:sp>
        <p:sp>
          <p:nvSpPr>
            <p:cNvPr id="128" name="Shape 128"/>
            <p:cNvSpPr/>
            <p:nvPr/>
          </p:nvSpPr>
          <p:spPr>
            <a:xfrm>
              <a:off x="3226412" y="848809"/>
              <a:ext cx="3627421" cy="1450968"/>
            </a:xfrm>
            <a:prstGeom prst="chevron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Shape 129"/>
            <p:cNvSpPr txBox="1"/>
            <p:nvPr/>
          </p:nvSpPr>
          <p:spPr>
            <a:xfrm>
              <a:off x="3951894" y="848818"/>
              <a:ext cx="2725800" cy="145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6650" lIns="80000" spcFirstLastPara="1" rIns="26650" wrap="square" tIns="266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l-PL" sz="1800" u="none" cap="none" strike="noStrike">
                  <a:solidFill>
                    <a:schemeClr val="lt1"/>
                  </a:solidFill>
                </a:rPr>
                <a:t>DEPERSONALIZACJA</a:t>
              </a:r>
              <a:endParaRPr sz="1800"/>
            </a:p>
          </p:txBody>
        </p:sp>
      </p:grpSp>
      <p:sp>
        <p:nvSpPr>
          <p:cNvPr id="130" name="Shape 130"/>
          <p:cNvSpPr txBox="1"/>
          <p:nvPr/>
        </p:nvSpPr>
        <p:spPr>
          <a:xfrm>
            <a:off x="1322363" y="4740812"/>
            <a:ext cx="901739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pl-PL" sz="1800" u="none" cap="none" strike="noStrike">
                <a:solidFill>
                  <a:schemeClr val="dk1"/>
                </a:solidFill>
              </a:rPr>
              <a:t>Trójwymiarowa teoria wypalenia Christiny Maslach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idx="1" type="body"/>
          </p:nvPr>
        </p:nvSpPr>
        <p:spPr>
          <a:xfrm>
            <a:off x="2619725" y="1825625"/>
            <a:ext cx="8391300" cy="43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921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poczucie przeciążenia pracą,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zniechęcenie do pracy,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obniżona aktywność,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pesymizm i poczucie winy,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stałe napięcie psychofizyczne,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drażliwość,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chroniczne zmęczenie, ból głowy, bezsenność, 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3039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rgbClr val="2C3039"/>
                </a:solidFill>
                <a:latin typeface="Arial"/>
                <a:ea typeface="Arial"/>
                <a:cs typeface="Arial"/>
                <a:sym typeface="Arial"/>
              </a:rPr>
              <a:t>zaburzenia gastryczne, częste przeziębienia, itp.</a:t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Shape 136"/>
          <p:cNvSpPr txBox="1"/>
          <p:nvPr/>
        </p:nvSpPr>
        <p:spPr>
          <a:xfrm>
            <a:off x="2141800" y="350401"/>
            <a:ext cx="8975100" cy="62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3600">
                <a:solidFill>
                  <a:srgbClr val="2C3039"/>
                </a:solidFill>
              </a:rPr>
              <a:t>Wyczerpanie emocjonalne</a:t>
            </a:r>
            <a:r>
              <a:rPr lang="pl-PL" sz="3600">
                <a:solidFill>
                  <a:srgbClr val="2C3039"/>
                </a:solidFill>
              </a:rPr>
              <a:t> </a:t>
            </a:r>
            <a:r>
              <a:rPr b="1" lang="pl-PL" sz="3600">
                <a:solidFill>
                  <a:srgbClr val="2C3039"/>
                </a:solidFill>
              </a:rPr>
              <a:t>i fizyczne</a:t>
            </a:r>
            <a:endParaRPr sz="3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type="title"/>
          </p:nvPr>
        </p:nvSpPr>
        <p:spPr>
          <a:xfrm>
            <a:off x="838200" y="417150"/>
            <a:ext cx="10515600" cy="51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Depersonalizacja</a:t>
            </a:r>
            <a:r>
              <a:rPr i="0" lang="pl-P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1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2619725" y="2369425"/>
            <a:ext cx="9989400" cy="375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78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obojętność, dystans i powierzchowność w kontaktach,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sformalizowanie kontaktów,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cynizm,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agresja werbalna,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177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i="0" lang="pl-P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obwinianie innych za niepowodzenia w pracy.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