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24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Shape 8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Shape 27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7" name="Shape 27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hape 28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" name="Shape 28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Shape 28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9" name="Shape 28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Shape 31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7" name="Shape 31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Shape 33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6" name="Shape 33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Shape 34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2" name="Shape 34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Shape 34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8" name="Shape 34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Shape 35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4" name="Shape 35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Shape 35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0" name="Shape 36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Shape 9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4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Shape 36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6" name="Shape 366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70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Shape 37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2" name="Shape 37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76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Shape 37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8" name="Shape 378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14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Shape 41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6" name="Shape 41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20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Shape 42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2" name="Shape 422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Shape 96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Shape 122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Shape 145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Shape 174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Shape 203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" name="Shape 229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8" name="Shape 25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lajd tytułowy" type="title">
  <p:cSld name="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15" name="Shape 15"/>
          <p:cNvSpPr txBox="1"/>
          <p:nvPr>
            <p:ph idx="1" type="subTitle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0" type="dt"/>
          </p:nvPr>
        </p:nvSpPr>
        <p:spPr>
          <a:xfrm>
            <a:off x="8382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1" type="ftr"/>
          </p:nvPr>
        </p:nvSpPr>
        <p:spPr>
          <a:xfrm>
            <a:off x="4038600" y="635635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2" type="sldNum"/>
          </p:nvPr>
        </p:nvSpPr>
        <p:spPr>
          <a:xfrm>
            <a:off x="86106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ytuł i tekst pionowy" type="vertTx">
  <p:cSld name="VERTICAL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type="title"/>
          </p:nvPr>
        </p:nvSpPr>
        <p:spPr>
          <a:xfrm>
            <a:off x="838200" y="36512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72" name="Shape 72"/>
          <p:cNvSpPr txBox="1"/>
          <p:nvPr>
            <p:ph idx="1" type="body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Shape 73"/>
          <p:cNvSpPr txBox="1"/>
          <p:nvPr>
            <p:ph idx="10" type="dt"/>
          </p:nvPr>
        </p:nvSpPr>
        <p:spPr>
          <a:xfrm>
            <a:off x="8382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4" name="Shape 74"/>
          <p:cNvSpPr txBox="1"/>
          <p:nvPr>
            <p:ph idx="11" type="ftr"/>
          </p:nvPr>
        </p:nvSpPr>
        <p:spPr>
          <a:xfrm>
            <a:off x="4038600" y="635635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5" name="Shape 75"/>
          <p:cNvSpPr txBox="1"/>
          <p:nvPr>
            <p:ph idx="12" type="sldNum"/>
          </p:nvPr>
        </p:nvSpPr>
        <p:spPr>
          <a:xfrm>
            <a:off x="86106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ytuł pionowy i tekst" type="vertTitleAndTx">
  <p:cSld name="VERTICAL_TITLE_AND_VERTICAL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>
            <p:ph type="title"/>
          </p:nvPr>
        </p:nvSpPr>
        <p:spPr>
          <a:xfrm rot="5400000">
            <a:off x="7133402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78" name="Shape 78"/>
          <p:cNvSpPr txBox="1"/>
          <p:nvPr>
            <p:ph idx="1" type="body"/>
          </p:nvPr>
        </p:nvSpPr>
        <p:spPr>
          <a:xfrm rot="5400000">
            <a:off x="1799402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0" type="dt"/>
          </p:nvPr>
        </p:nvSpPr>
        <p:spPr>
          <a:xfrm>
            <a:off x="8382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0" name="Shape 80"/>
          <p:cNvSpPr txBox="1"/>
          <p:nvPr>
            <p:ph idx="11" type="ftr"/>
          </p:nvPr>
        </p:nvSpPr>
        <p:spPr>
          <a:xfrm>
            <a:off x="4038600" y="635635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1" name="Shape 81"/>
          <p:cNvSpPr txBox="1"/>
          <p:nvPr>
            <p:ph idx="12" type="sldNum"/>
          </p:nvPr>
        </p:nvSpPr>
        <p:spPr>
          <a:xfrm>
            <a:off x="86106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wa elementy zawartości" type="twoObj">
  <p:cSld name="TWO_OBJECTS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/>
          <p:nvPr>
            <p:ph type="title"/>
          </p:nvPr>
        </p:nvSpPr>
        <p:spPr>
          <a:xfrm>
            <a:off x="838200" y="36512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21" name="Shape 21"/>
          <p:cNvSpPr txBox="1"/>
          <p:nvPr>
            <p:ph idx="1" type="body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2" type="body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" name="Shape 23"/>
          <p:cNvSpPr txBox="1"/>
          <p:nvPr>
            <p:ph idx="10" type="dt"/>
          </p:nvPr>
        </p:nvSpPr>
        <p:spPr>
          <a:xfrm>
            <a:off x="8382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1" type="ftr"/>
          </p:nvPr>
        </p:nvSpPr>
        <p:spPr>
          <a:xfrm>
            <a:off x="4038600" y="635635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2" type="sldNum"/>
          </p:nvPr>
        </p:nvSpPr>
        <p:spPr>
          <a:xfrm>
            <a:off x="86106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ytuł i zawartość" type="obj">
  <p:cSld name="OBJEC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/>
          <p:nvPr>
            <p:ph type="title"/>
          </p:nvPr>
        </p:nvSpPr>
        <p:spPr>
          <a:xfrm>
            <a:off x="838200" y="36512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28" name="Shape 28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9" name="Shape 29"/>
          <p:cNvSpPr txBox="1"/>
          <p:nvPr>
            <p:ph idx="10" type="dt"/>
          </p:nvPr>
        </p:nvSpPr>
        <p:spPr>
          <a:xfrm>
            <a:off x="8382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0" name="Shape 30"/>
          <p:cNvSpPr txBox="1"/>
          <p:nvPr>
            <p:ph idx="11" type="ftr"/>
          </p:nvPr>
        </p:nvSpPr>
        <p:spPr>
          <a:xfrm>
            <a:off x="4038600" y="635635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6106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Nagłówek sekcji" type="secHead">
  <p:cSld name="SECTION_HEADER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831851" y="1709742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x="831851" y="4589467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0" type="dt"/>
          </p:nvPr>
        </p:nvSpPr>
        <p:spPr>
          <a:xfrm>
            <a:off x="8382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11" type="ftr"/>
          </p:nvPr>
        </p:nvSpPr>
        <p:spPr>
          <a:xfrm>
            <a:off x="4038600" y="635635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2" type="sldNum"/>
          </p:nvPr>
        </p:nvSpPr>
        <p:spPr>
          <a:xfrm>
            <a:off x="86106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orównanie" type="twoTxTwoObj">
  <p:cSld name="TWO_OBJECTS_WITH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/>
          <p:nvPr>
            <p:ph type="title"/>
          </p:nvPr>
        </p:nvSpPr>
        <p:spPr>
          <a:xfrm>
            <a:off x="839788" y="36512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x="839789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2" type="body"/>
          </p:nvPr>
        </p:nvSpPr>
        <p:spPr>
          <a:xfrm>
            <a:off x="839789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3" type="body"/>
          </p:nvPr>
        </p:nvSpPr>
        <p:spPr>
          <a:xfrm>
            <a:off x="6172202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4" type="body"/>
          </p:nvPr>
        </p:nvSpPr>
        <p:spPr>
          <a:xfrm>
            <a:off x="6172202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0" type="dt"/>
          </p:nvPr>
        </p:nvSpPr>
        <p:spPr>
          <a:xfrm>
            <a:off x="8382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1" type="ftr"/>
          </p:nvPr>
        </p:nvSpPr>
        <p:spPr>
          <a:xfrm>
            <a:off x="4038600" y="635635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12" type="sldNum"/>
          </p:nvPr>
        </p:nvSpPr>
        <p:spPr>
          <a:xfrm>
            <a:off x="86106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ylko tytuł" type="titleOnly">
  <p:cSld name="TITLE_ONLY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/>
          <p:nvPr>
            <p:ph type="title"/>
          </p:nvPr>
        </p:nvSpPr>
        <p:spPr>
          <a:xfrm>
            <a:off x="838200" y="36512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49" name="Shape 49"/>
          <p:cNvSpPr txBox="1"/>
          <p:nvPr>
            <p:ph idx="10" type="dt"/>
          </p:nvPr>
        </p:nvSpPr>
        <p:spPr>
          <a:xfrm>
            <a:off x="8382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0" name="Shape 50"/>
          <p:cNvSpPr txBox="1"/>
          <p:nvPr>
            <p:ph idx="11" type="ftr"/>
          </p:nvPr>
        </p:nvSpPr>
        <p:spPr>
          <a:xfrm>
            <a:off x="4038600" y="635635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2" type="sldNum"/>
          </p:nvPr>
        </p:nvSpPr>
        <p:spPr>
          <a:xfrm>
            <a:off x="86106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usty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>
            <p:ph idx="10" type="dt"/>
          </p:nvPr>
        </p:nvSpPr>
        <p:spPr>
          <a:xfrm>
            <a:off x="8382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1" type="ftr"/>
          </p:nvPr>
        </p:nvSpPr>
        <p:spPr>
          <a:xfrm>
            <a:off x="4038600" y="635635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Shape 55"/>
          <p:cNvSpPr txBox="1"/>
          <p:nvPr>
            <p:ph idx="12" type="sldNum"/>
          </p:nvPr>
        </p:nvSpPr>
        <p:spPr>
          <a:xfrm>
            <a:off x="86106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Zawartość z podpisem" type="objTx">
  <p:cSld name="OBJECT_WITH_CAPTION_TEX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/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5183188" y="987429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2" type="body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0" type="dt"/>
          </p:nvPr>
        </p:nvSpPr>
        <p:spPr>
          <a:xfrm>
            <a:off x="8382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1" name="Shape 61"/>
          <p:cNvSpPr txBox="1"/>
          <p:nvPr>
            <p:ph idx="11" type="ftr"/>
          </p:nvPr>
        </p:nvSpPr>
        <p:spPr>
          <a:xfrm>
            <a:off x="4038600" y="635635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2" name="Shape 62"/>
          <p:cNvSpPr txBox="1"/>
          <p:nvPr>
            <p:ph idx="12" type="sldNum"/>
          </p:nvPr>
        </p:nvSpPr>
        <p:spPr>
          <a:xfrm>
            <a:off x="86106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braz z podpisem" type="picTx">
  <p:cSld name="PICTURE_WITH_CAPTION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65" name="Shape 65"/>
          <p:cNvSpPr/>
          <p:nvPr>
            <p:ph idx="2" type="pic"/>
          </p:nvPr>
        </p:nvSpPr>
        <p:spPr>
          <a:xfrm>
            <a:off x="5183188" y="987429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10" type="dt"/>
          </p:nvPr>
        </p:nvSpPr>
        <p:spPr>
          <a:xfrm>
            <a:off x="8382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Shape 68"/>
          <p:cNvSpPr txBox="1"/>
          <p:nvPr>
            <p:ph idx="11" type="ftr"/>
          </p:nvPr>
        </p:nvSpPr>
        <p:spPr>
          <a:xfrm>
            <a:off x="4038600" y="635635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12" type="sldNum"/>
          </p:nvPr>
        </p:nvSpPr>
        <p:spPr>
          <a:xfrm>
            <a:off x="86106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2.pn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838200" y="36512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0" type="dt"/>
          </p:nvPr>
        </p:nvSpPr>
        <p:spPr>
          <a:xfrm>
            <a:off x="8382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1" type="ftr"/>
          </p:nvPr>
        </p:nvSpPr>
        <p:spPr>
          <a:xfrm>
            <a:off x="4038600" y="635635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2" type="sldNum"/>
          </p:nvPr>
        </p:nvSpPr>
        <p:spPr>
          <a:xfrm>
            <a:off x="86106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  <p:pic>
        <p:nvPicPr>
          <p:cNvPr id="11" name="Shape 1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042625" y="6033225"/>
            <a:ext cx="10106749" cy="824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Shape 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7750" y="100925"/>
            <a:ext cx="1877825" cy="85765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</p:sldLayoutIdLst>
  <p:transition spd="slow">
    <p:push dir="r"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Relationship Id="rId3" Type="http://schemas.openxmlformats.org/officeDocument/2006/relationships/hyperlink" Target="http://przystaneknauka.us.edu.pl/artykul/stres-w-mundurze" TargetMode="Externa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b="1" i="0" lang="pl-PL" sz="6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Wypalenie zawodowe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Shape 87"/>
          <p:cNvSpPr txBox="1"/>
          <p:nvPr>
            <p:ph idx="1" type="subTitle"/>
          </p:nvPr>
        </p:nvSpPr>
        <p:spPr>
          <a:xfrm>
            <a:off x="538125" y="3602050"/>
            <a:ext cx="111999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i="0" lang="pl-PL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Prezentacja dla </a:t>
            </a:r>
            <a:r>
              <a:rPr lang="pl-PL" sz="4400">
                <a:latin typeface="Arial"/>
                <a:ea typeface="Arial"/>
                <a:cs typeface="Arial"/>
                <a:sym typeface="Arial"/>
              </a:rPr>
              <a:t>służb mundurowych</a:t>
            </a:r>
            <a:endParaRPr sz="4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/>
          <p:nvPr>
            <p:ph idx="1" type="body"/>
          </p:nvPr>
        </p:nvSpPr>
        <p:spPr>
          <a:xfrm>
            <a:off x="2619725" y="1825625"/>
            <a:ext cx="8391300" cy="435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921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C3039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rgbClr val="2C3039"/>
                </a:solidFill>
                <a:latin typeface="Arial"/>
                <a:ea typeface="Arial"/>
                <a:cs typeface="Arial"/>
                <a:sym typeface="Arial"/>
              </a:rPr>
              <a:t>poczucie przeciążenia pracą, 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3039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rgbClr val="2C3039"/>
                </a:solidFill>
                <a:latin typeface="Arial"/>
                <a:ea typeface="Arial"/>
                <a:cs typeface="Arial"/>
                <a:sym typeface="Arial"/>
              </a:rPr>
              <a:t>zniechęcenie do pracy, 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3039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rgbClr val="2C3039"/>
                </a:solidFill>
                <a:latin typeface="Arial"/>
                <a:ea typeface="Arial"/>
                <a:cs typeface="Arial"/>
                <a:sym typeface="Arial"/>
              </a:rPr>
              <a:t>obniżona aktywność, 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3039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rgbClr val="2C3039"/>
                </a:solidFill>
                <a:latin typeface="Arial"/>
                <a:ea typeface="Arial"/>
                <a:cs typeface="Arial"/>
                <a:sym typeface="Arial"/>
              </a:rPr>
              <a:t>pesymizm i poczucie winy, 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3039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rgbClr val="2C3039"/>
                </a:solidFill>
                <a:latin typeface="Arial"/>
                <a:ea typeface="Arial"/>
                <a:cs typeface="Arial"/>
                <a:sym typeface="Arial"/>
              </a:rPr>
              <a:t>stałe napięcie psychofizyczne, 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3039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rgbClr val="2C3039"/>
                </a:solidFill>
                <a:latin typeface="Arial"/>
                <a:ea typeface="Arial"/>
                <a:cs typeface="Arial"/>
                <a:sym typeface="Arial"/>
              </a:rPr>
              <a:t>drażliwość,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3039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rgbClr val="2C3039"/>
                </a:solidFill>
                <a:latin typeface="Arial"/>
                <a:ea typeface="Arial"/>
                <a:cs typeface="Arial"/>
                <a:sym typeface="Arial"/>
              </a:rPr>
              <a:t>chroniczne zmęczenie, ból głowy, bezsenność, 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3039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rgbClr val="2C3039"/>
                </a:solidFill>
                <a:latin typeface="Arial"/>
                <a:ea typeface="Arial"/>
                <a:cs typeface="Arial"/>
                <a:sym typeface="Arial"/>
              </a:rPr>
              <a:t>zaburzenia gastryczne, częste przeziębienia, itp.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0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Shape 274"/>
          <p:cNvSpPr txBox="1"/>
          <p:nvPr/>
        </p:nvSpPr>
        <p:spPr>
          <a:xfrm>
            <a:off x="2141800" y="350401"/>
            <a:ext cx="8975100" cy="62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3600">
                <a:solidFill>
                  <a:srgbClr val="2C3039"/>
                </a:solidFill>
              </a:rPr>
              <a:t>Wyczerpanie emocjonalne</a:t>
            </a:r>
            <a:r>
              <a:rPr lang="pl-PL" sz="3600">
                <a:solidFill>
                  <a:srgbClr val="2C3039"/>
                </a:solidFill>
              </a:rPr>
              <a:t> </a:t>
            </a:r>
            <a:r>
              <a:rPr b="1" lang="pl-PL" sz="3600">
                <a:solidFill>
                  <a:srgbClr val="2C3039"/>
                </a:solidFill>
              </a:rPr>
              <a:t>i fizyczne</a:t>
            </a:r>
            <a:endParaRPr sz="36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Shape 279"/>
          <p:cNvSpPr txBox="1"/>
          <p:nvPr>
            <p:ph type="title"/>
          </p:nvPr>
        </p:nvSpPr>
        <p:spPr>
          <a:xfrm>
            <a:off x="838200" y="417150"/>
            <a:ext cx="10515600" cy="51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Depersonalizacja</a:t>
            </a:r>
            <a:r>
              <a:rPr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b="1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Shape 280"/>
          <p:cNvSpPr txBox="1"/>
          <p:nvPr>
            <p:ph idx="1" type="body"/>
          </p:nvPr>
        </p:nvSpPr>
        <p:spPr>
          <a:xfrm>
            <a:off x="2619725" y="2369425"/>
            <a:ext cx="9989400" cy="3757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778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obojętność, dystans i powierzchowność w kontaktach,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177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sformalizowanie kontaktów,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177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cynizm,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177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agresja werbalna,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177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obwinianie innych za niepowodzenia w pracy.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50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Shape 285"/>
          <p:cNvSpPr txBox="1"/>
          <p:nvPr>
            <p:ph idx="1" type="body"/>
          </p:nvPr>
        </p:nvSpPr>
        <p:spPr>
          <a:xfrm>
            <a:off x="2469550" y="1718675"/>
            <a:ext cx="8960400" cy="482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778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widzenie pracy z pacjentami w negatywnym świetle,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177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niezadowolenie z osiągnięć w pracy,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177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przeświadczenie o braku kompetencji,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177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utrata wiary we własne możliwości,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177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poczucie niezrozumienia ze strony przełożonych,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177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utrata zdolności do rozwiązywania problemów,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177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trudność z przystosowaniem się do warunków zawodowych,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177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absencja w pracy – np. częste korzystanie ze zwolnień lekarskich.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6" name="Shape 286"/>
          <p:cNvSpPr txBox="1"/>
          <p:nvPr/>
        </p:nvSpPr>
        <p:spPr>
          <a:xfrm>
            <a:off x="1223900" y="323842"/>
            <a:ext cx="113157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3600">
                <a:solidFill>
                  <a:schemeClr val="dk1"/>
                </a:solidFill>
              </a:rPr>
              <a:t>Obniżone poczucie dokonań osobistych</a:t>
            </a:r>
            <a:r>
              <a:rPr lang="pl-PL" sz="3600">
                <a:solidFill>
                  <a:schemeClr val="dk1"/>
                </a:solidFill>
              </a:rPr>
              <a:t> </a:t>
            </a:r>
            <a:endParaRPr sz="36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/>
          <p:nvPr/>
        </p:nvSpPr>
        <p:spPr>
          <a:xfrm>
            <a:off x="3538663" y="250275"/>
            <a:ext cx="5977500" cy="761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C3039"/>
              </a:buClr>
              <a:buSzPts val="4000"/>
              <a:buFont typeface="Calibri"/>
              <a:buNone/>
            </a:pPr>
            <a:r>
              <a:rPr b="1" i="0" lang="pl-PL" sz="3600" u="none" cap="none" strike="noStrike">
                <a:solidFill>
                  <a:srgbClr val="2C3039"/>
                </a:solidFill>
              </a:rPr>
              <a:t>Pierwsze sygnały</a:t>
            </a:r>
            <a:r>
              <a:rPr i="0" lang="pl-PL" sz="3600" u="none" cap="none" strike="noStrike">
                <a:solidFill>
                  <a:srgbClr val="2C3039"/>
                </a:solidFill>
              </a:rPr>
              <a:t>    </a:t>
            </a:r>
            <a:endParaRPr i="0" sz="3600" u="none" cap="none" strike="noStrike">
              <a:solidFill>
                <a:schemeClr val="dk1"/>
              </a:solidFill>
            </a:endParaRPr>
          </a:p>
        </p:txBody>
      </p:sp>
      <p:pic>
        <p:nvPicPr>
          <p:cNvPr descr="orange-light-alarm-hi" id="292" name="Shape 29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761933" y="7"/>
            <a:ext cx="940192" cy="94019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93" name="Shape 293"/>
          <p:cNvGrpSpPr/>
          <p:nvPr/>
        </p:nvGrpSpPr>
        <p:grpSpPr>
          <a:xfrm>
            <a:off x="3676775" y="1137050"/>
            <a:ext cx="5673961" cy="4712354"/>
            <a:chOff x="899368" y="355"/>
            <a:chExt cx="6348843" cy="5272859"/>
          </a:xfrm>
        </p:grpSpPr>
        <p:sp>
          <p:nvSpPr>
            <p:cNvPr id="294" name="Shape 294"/>
            <p:cNvSpPr/>
            <p:nvPr/>
          </p:nvSpPr>
          <p:spPr>
            <a:xfrm>
              <a:off x="3236374" y="355"/>
              <a:ext cx="1554300" cy="8196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F7BCA2"/>
                </a:gs>
                <a:gs pos="50000">
                  <a:srgbClr val="F4B093"/>
                </a:gs>
                <a:gs pos="100000">
                  <a:srgbClr val="F7A47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  <p:sp>
          <p:nvSpPr>
            <p:cNvPr id="295" name="Shape 295"/>
            <p:cNvSpPr txBox="1"/>
            <p:nvPr/>
          </p:nvSpPr>
          <p:spPr>
            <a:xfrm>
              <a:off x="3276390" y="40371"/>
              <a:ext cx="1474200" cy="739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3325" lIns="53325" spcFirstLastPara="1" rIns="53325" wrap="square" tIns="53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00000"/>
                  </a:solidFill>
                </a:rPr>
                <a:t> poczucie przepracowania</a:t>
              </a:r>
              <a:endParaRPr sz="1200"/>
            </a:p>
          </p:txBody>
        </p:sp>
        <p:sp>
          <p:nvSpPr>
            <p:cNvPr id="296" name="Shape 296"/>
            <p:cNvSpPr/>
            <p:nvPr/>
          </p:nvSpPr>
          <p:spPr>
            <a:xfrm>
              <a:off x="1618785" y="399531"/>
              <a:ext cx="4682700" cy="4682700"/>
            </a:xfrm>
            <a:custGeom>
              <a:pathLst>
                <a:path extrusionOk="0" h="120000" w="120000">
                  <a:moveTo>
                    <a:pt x="81537" y="3998"/>
                  </a:moveTo>
                  <a:lnTo>
                    <a:pt x="81537" y="3998"/>
                  </a:lnTo>
                  <a:cubicBezTo>
                    <a:pt x="90021" y="7261"/>
                    <a:pt x="97653" y="12409"/>
                    <a:pt x="103856" y="19053"/>
                  </a:cubicBezTo>
                </a:path>
              </a:pathLst>
            </a:custGeom>
            <a:noFill/>
            <a:ln cap="flat" cmpd="sng" w="9525">
              <a:solidFill>
                <a:srgbClr val="ED7D3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  <p:sp>
          <p:nvSpPr>
            <p:cNvPr id="297" name="Shape 297"/>
            <p:cNvSpPr/>
            <p:nvPr/>
          </p:nvSpPr>
          <p:spPr>
            <a:xfrm>
              <a:off x="5136524" y="1150910"/>
              <a:ext cx="1705500" cy="8196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D1D1D1"/>
                </a:gs>
                <a:gs pos="50000">
                  <a:srgbClr val="C7C7C7"/>
                </a:gs>
                <a:gs pos="100000">
                  <a:srgbClr val="C0C0C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  <p:sp>
          <p:nvSpPr>
            <p:cNvPr id="298" name="Shape 298"/>
            <p:cNvSpPr txBox="1"/>
            <p:nvPr/>
          </p:nvSpPr>
          <p:spPr>
            <a:xfrm>
              <a:off x="5176540" y="1190926"/>
              <a:ext cx="1625400" cy="739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3325" lIns="53325" spcFirstLastPara="1" rIns="53325" wrap="square" tIns="53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00000"/>
                  </a:solidFill>
                </a:rPr>
                <a:t>brak chęci do pracy</a:t>
              </a:r>
              <a:endParaRPr sz="1200"/>
            </a:p>
          </p:txBody>
        </p:sp>
        <p:sp>
          <p:nvSpPr>
            <p:cNvPr id="299" name="Shape 299"/>
            <p:cNvSpPr/>
            <p:nvPr/>
          </p:nvSpPr>
          <p:spPr>
            <a:xfrm>
              <a:off x="1645469" y="442721"/>
              <a:ext cx="4682700" cy="4682700"/>
            </a:xfrm>
            <a:custGeom>
              <a:pathLst>
                <a:path extrusionOk="0" h="120000" w="120000">
                  <a:moveTo>
                    <a:pt x="116342" y="39371"/>
                  </a:moveTo>
                  <a:cubicBezTo>
                    <a:pt x="118975" y="46561"/>
                    <a:pt x="120206" y="54189"/>
                    <a:pt x="119971" y="61842"/>
                  </a:cubicBezTo>
                </a:path>
              </a:pathLst>
            </a:custGeom>
            <a:noFill/>
            <a:ln cap="flat" cmpd="sng" w="9525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  <p:sp>
          <p:nvSpPr>
            <p:cNvPr id="300" name="Shape 300"/>
            <p:cNvSpPr/>
            <p:nvPr/>
          </p:nvSpPr>
          <p:spPr>
            <a:xfrm>
              <a:off x="5293411" y="2865101"/>
              <a:ext cx="1954800" cy="8196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FFDC9B"/>
                </a:gs>
                <a:gs pos="50000">
                  <a:srgbClr val="FFD68D"/>
                </a:gs>
                <a:gs pos="100000">
                  <a:srgbClr val="FFD478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  <p:sp>
          <p:nvSpPr>
            <p:cNvPr id="301" name="Shape 301"/>
            <p:cNvSpPr txBox="1"/>
            <p:nvPr/>
          </p:nvSpPr>
          <p:spPr>
            <a:xfrm>
              <a:off x="5333427" y="2905117"/>
              <a:ext cx="1874700" cy="739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3325" lIns="53325" spcFirstLastPara="1" rIns="53325" wrap="square" tIns="53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00000"/>
                  </a:solidFill>
                </a:rPr>
                <a:t>niechęć do wychodzenia </a:t>
              </a:r>
              <a:br>
                <a:rPr lang="pl-PL" sz="1200">
                  <a:solidFill>
                    <a:srgbClr val="000000"/>
                  </a:solidFill>
                </a:rPr>
              </a:br>
              <a:r>
                <a:rPr lang="pl-PL" sz="1200">
                  <a:solidFill>
                    <a:srgbClr val="000000"/>
                  </a:solidFill>
                </a:rPr>
                <a:t>do pracy</a:t>
              </a:r>
              <a:endParaRPr sz="1200">
                <a:solidFill>
                  <a:srgbClr val="000000"/>
                </a:solidFill>
              </a:endParaRPr>
            </a:p>
          </p:txBody>
        </p:sp>
        <p:sp>
          <p:nvSpPr>
            <p:cNvPr id="302" name="Shape 302"/>
            <p:cNvSpPr/>
            <p:nvPr/>
          </p:nvSpPr>
          <p:spPr>
            <a:xfrm>
              <a:off x="1646707" y="412563"/>
              <a:ext cx="4682700" cy="4682700"/>
            </a:xfrm>
            <a:custGeom>
              <a:pathLst>
                <a:path extrusionOk="0" h="120000" w="120000">
                  <a:moveTo>
                    <a:pt x="114958" y="84074"/>
                  </a:moveTo>
                  <a:lnTo>
                    <a:pt x="114958" y="84074"/>
                  </a:lnTo>
                  <a:cubicBezTo>
                    <a:pt x="111774" y="91343"/>
                    <a:pt x="107180" y="97908"/>
                    <a:pt x="101441" y="103389"/>
                  </a:cubicBezTo>
                </a:path>
              </a:pathLst>
            </a:custGeom>
            <a:noFill/>
            <a:ln cap="flat" cmpd="sng" w="9525">
              <a:solidFill>
                <a:srgbClr val="FFC00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  <p:sp>
          <p:nvSpPr>
            <p:cNvPr id="303" name="Shape 303"/>
            <p:cNvSpPr/>
            <p:nvPr/>
          </p:nvSpPr>
          <p:spPr>
            <a:xfrm>
              <a:off x="4049244" y="4453614"/>
              <a:ext cx="1909500" cy="8196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A6B6DE"/>
                </a:gs>
                <a:gs pos="50000">
                  <a:srgbClr val="97AAD8"/>
                </a:gs>
                <a:gs pos="100000">
                  <a:srgbClr val="859CD6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  <p:sp>
          <p:nvSpPr>
            <p:cNvPr id="304" name="Shape 304"/>
            <p:cNvSpPr txBox="1"/>
            <p:nvPr/>
          </p:nvSpPr>
          <p:spPr>
            <a:xfrm>
              <a:off x="4089260" y="4493630"/>
              <a:ext cx="1829400" cy="739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3325" lIns="53325" spcFirstLastPara="1" rIns="53325" wrap="square" tIns="53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00000"/>
                  </a:solidFill>
                </a:rPr>
                <a:t>poczucie izolacji </a:t>
              </a:r>
              <a:endParaRPr sz="1200"/>
            </a:p>
          </p:txBody>
        </p:sp>
        <p:sp>
          <p:nvSpPr>
            <p:cNvPr id="305" name="Shape 305"/>
            <p:cNvSpPr/>
            <p:nvPr/>
          </p:nvSpPr>
          <p:spPr>
            <a:xfrm>
              <a:off x="1646707" y="412563"/>
              <a:ext cx="4682700" cy="4682700"/>
            </a:xfrm>
            <a:custGeom>
              <a:pathLst>
                <a:path extrusionOk="0" h="120000" w="120000">
                  <a:moveTo>
                    <a:pt x="61495" y="119981"/>
                  </a:moveTo>
                  <a:lnTo>
                    <a:pt x="61495" y="119981"/>
                  </a:lnTo>
                  <a:cubicBezTo>
                    <a:pt x="59152" y="120039"/>
                    <a:pt x="56808" y="119960"/>
                    <a:pt x="54474" y="119745"/>
                  </a:cubicBezTo>
                </a:path>
              </a:pathLst>
            </a:custGeom>
            <a:noFill/>
            <a:ln cap="flat" cmpd="sng" w="9525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  <p:sp>
          <p:nvSpPr>
            <p:cNvPr id="306" name="Shape 306"/>
            <p:cNvSpPr/>
            <p:nvPr/>
          </p:nvSpPr>
          <p:spPr>
            <a:xfrm>
              <a:off x="2174728" y="4453614"/>
              <a:ext cx="1595100" cy="8196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B4D4A5"/>
                </a:gs>
                <a:gs pos="50000">
                  <a:srgbClr val="A8CD97"/>
                </a:gs>
                <a:gs pos="100000">
                  <a:srgbClr val="9BC985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  <p:sp>
          <p:nvSpPr>
            <p:cNvPr id="307" name="Shape 307"/>
            <p:cNvSpPr txBox="1"/>
            <p:nvPr/>
          </p:nvSpPr>
          <p:spPr>
            <a:xfrm>
              <a:off x="2214744" y="4493630"/>
              <a:ext cx="1515000" cy="739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3325" lIns="53325" spcFirstLastPara="1" rIns="53325" wrap="square" tIns="53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00000"/>
                  </a:solidFill>
                </a:rPr>
                <a:t>poczucie osamotnienia</a:t>
              </a:r>
              <a:endParaRPr sz="1200"/>
            </a:p>
          </p:txBody>
        </p:sp>
        <p:sp>
          <p:nvSpPr>
            <p:cNvPr id="308" name="Shape 308"/>
            <p:cNvSpPr/>
            <p:nvPr/>
          </p:nvSpPr>
          <p:spPr>
            <a:xfrm>
              <a:off x="1646707" y="412563"/>
              <a:ext cx="4682700" cy="4682700"/>
            </a:xfrm>
            <a:custGeom>
              <a:pathLst>
                <a:path extrusionOk="0" h="120000" w="120000">
                  <a:moveTo>
                    <a:pt x="18558" y="103389"/>
                  </a:moveTo>
                  <a:lnTo>
                    <a:pt x="18558" y="103389"/>
                  </a:lnTo>
                  <a:cubicBezTo>
                    <a:pt x="12819" y="97908"/>
                    <a:pt x="8225" y="91343"/>
                    <a:pt x="5041" y="84074"/>
                  </a:cubicBezTo>
                </a:path>
              </a:pathLst>
            </a:custGeom>
            <a:noFill/>
            <a:ln cap="flat" cmpd="sng" w="9525">
              <a:solidFill>
                <a:srgbClr val="70AD47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  <p:sp>
          <p:nvSpPr>
            <p:cNvPr id="309" name="Shape 309"/>
            <p:cNvSpPr/>
            <p:nvPr/>
          </p:nvSpPr>
          <p:spPr>
            <a:xfrm>
              <a:off x="899368" y="2865101"/>
              <a:ext cx="1612200" cy="8196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F7BCA2"/>
                </a:gs>
                <a:gs pos="50000">
                  <a:srgbClr val="F4B093"/>
                </a:gs>
                <a:gs pos="100000">
                  <a:srgbClr val="F7A47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  <p:sp>
          <p:nvSpPr>
            <p:cNvPr id="310" name="Shape 310"/>
            <p:cNvSpPr txBox="1"/>
            <p:nvPr/>
          </p:nvSpPr>
          <p:spPr>
            <a:xfrm>
              <a:off x="939398" y="2905105"/>
              <a:ext cx="1595100" cy="739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3325" lIns="53325" spcFirstLastPara="1" rIns="53325" wrap="square" tIns="53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00000"/>
                  </a:solidFill>
                </a:rPr>
                <a:t>negatywne postawy wobec współpracownik</a:t>
              </a:r>
              <a:r>
                <a:rPr lang="pl-PL" sz="1200"/>
                <a:t>ó</a:t>
              </a:r>
              <a:r>
                <a:rPr lang="pl-PL" sz="1200">
                  <a:solidFill>
                    <a:srgbClr val="000000"/>
                  </a:solidFill>
                </a:rPr>
                <a:t>w i klientów</a:t>
              </a:r>
              <a:endParaRPr sz="1200">
                <a:solidFill>
                  <a:srgbClr val="000000"/>
                </a:solidFill>
              </a:endParaRPr>
            </a:p>
          </p:txBody>
        </p:sp>
        <p:sp>
          <p:nvSpPr>
            <p:cNvPr id="311" name="Shape 311"/>
            <p:cNvSpPr/>
            <p:nvPr/>
          </p:nvSpPr>
          <p:spPr>
            <a:xfrm>
              <a:off x="1648997" y="564168"/>
              <a:ext cx="4682700" cy="4682700"/>
            </a:xfrm>
            <a:custGeom>
              <a:pathLst>
                <a:path extrusionOk="0" h="120000" w="120000">
                  <a:moveTo>
                    <a:pt x="13" y="58718"/>
                  </a:moveTo>
                  <a:lnTo>
                    <a:pt x="13" y="58718"/>
                  </a:lnTo>
                  <a:cubicBezTo>
                    <a:pt x="186" y="50630"/>
                    <a:pt x="1992" y="42661"/>
                    <a:pt x="5324" y="35289"/>
                  </a:cubicBezTo>
                </a:path>
              </a:pathLst>
            </a:custGeom>
            <a:noFill/>
            <a:ln cap="flat" cmpd="sng" w="9525">
              <a:solidFill>
                <a:srgbClr val="ED7D3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  <p:sp>
          <p:nvSpPr>
            <p:cNvPr id="312" name="Shape 312"/>
            <p:cNvSpPr/>
            <p:nvPr/>
          </p:nvSpPr>
          <p:spPr>
            <a:xfrm>
              <a:off x="1321756" y="1112822"/>
              <a:ext cx="1493700" cy="8196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D1D1D1"/>
                </a:gs>
                <a:gs pos="50000">
                  <a:srgbClr val="C7C7C7"/>
                </a:gs>
                <a:gs pos="100000">
                  <a:srgbClr val="C0C0C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  <p:sp>
          <p:nvSpPr>
            <p:cNvPr id="313" name="Shape 313"/>
            <p:cNvSpPr txBox="1"/>
            <p:nvPr/>
          </p:nvSpPr>
          <p:spPr>
            <a:xfrm>
              <a:off x="1361772" y="1152838"/>
              <a:ext cx="1413600" cy="739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3325" lIns="53325" spcFirstLastPara="1" rIns="53325" wrap="square" tIns="53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00000"/>
                  </a:solidFill>
                </a:rPr>
                <a:t>uczucie zawodu wobec samego siebie</a:t>
              </a:r>
              <a:endParaRPr sz="1200"/>
            </a:p>
          </p:txBody>
        </p:sp>
        <p:sp>
          <p:nvSpPr>
            <p:cNvPr id="314" name="Shape 314"/>
            <p:cNvSpPr/>
            <p:nvPr/>
          </p:nvSpPr>
          <p:spPr>
            <a:xfrm>
              <a:off x="1785184" y="358067"/>
              <a:ext cx="4682700" cy="4682700"/>
            </a:xfrm>
            <a:custGeom>
              <a:pathLst>
                <a:path extrusionOk="0" h="120000" w="120000">
                  <a:moveTo>
                    <a:pt x="16053" y="19150"/>
                  </a:moveTo>
                  <a:lnTo>
                    <a:pt x="16053" y="19150"/>
                  </a:lnTo>
                  <a:cubicBezTo>
                    <a:pt x="21897" y="12863"/>
                    <a:pt x="29023" y="7902"/>
                    <a:pt x="36948" y="4604"/>
                  </a:cubicBezTo>
                </a:path>
              </a:pathLst>
            </a:custGeom>
            <a:noFill/>
            <a:ln cap="flat" cmpd="sng" w="9525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9" name="Shape 319"/>
          <p:cNvGrpSpPr/>
          <p:nvPr/>
        </p:nvGrpSpPr>
        <p:grpSpPr>
          <a:xfrm>
            <a:off x="834301" y="951099"/>
            <a:ext cx="11181703" cy="4103768"/>
            <a:chOff x="-1910015" y="74708"/>
            <a:chExt cx="16109643" cy="5912358"/>
          </a:xfrm>
        </p:grpSpPr>
        <p:sp>
          <p:nvSpPr>
            <p:cNvPr id="320" name="Shape 320"/>
            <p:cNvSpPr txBox="1"/>
            <p:nvPr/>
          </p:nvSpPr>
          <p:spPr>
            <a:xfrm>
              <a:off x="-1910015" y="3668139"/>
              <a:ext cx="4711800" cy="1807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76200" lIns="76200" spcFirstLastPara="1" rIns="76200" wrap="square" tIns="76200">
              <a:noAutofit/>
            </a:bodyPr>
            <a:lstStyle/>
            <a:p>
              <a:pPr indent="-215900" lvl="1" marL="228600" marR="0" rtl="0" algn="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pl-PL" sz="1800" u="none" cap="none" strike="noStrike">
                  <a:solidFill>
                    <a:schemeClr val="dk1"/>
                  </a:solidFill>
                </a:rPr>
                <a:t>medytacja</a:t>
              </a:r>
              <a:endParaRPr sz="1800" u="none" cap="none" strike="noStrike">
                <a:solidFill>
                  <a:schemeClr val="dk1"/>
                </a:solidFill>
              </a:endParaRPr>
            </a:p>
            <a:p>
              <a:pPr indent="-215900" lvl="1" marL="228600" marR="0" rtl="0" algn="r">
                <a:lnSpc>
                  <a:spcPct val="9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pl-PL" sz="1800" u="none" cap="none" strike="noStrike">
                  <a:solidFill>
                    <a:schemeClr val="dk1"/>
                  </a:solidFill>
                </a:rPr>
                <a:t>mindfulness</a:t>
              </a:r>
              <a:endParaRPr sz="1800" u="none" cap="none" strike="noStrike">
                <a:solidFill>
                  <a:schemeClr val="dk1"/>
                </a:solidFill>
              </a:endParaRPr>
            </a:p>
            <a:p>
              <a:pPr indent="-215900" lvl="1" marL="228600" marR="0" rtl="0" algn="r">
                <a:lnSpc>
                  <a:spcPct val="9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pl-PL" sz="1800" u="none" cap="none" strike="noStrike">
                  <a:solidFill>
                    <a:schemeClr val="dk1"/>
                  </a:solidFill>
                </a:rPr>
                <a:t>duchowość/religijność</a:t>
              </a:r>
              <a:endParaRPr sz="1800" u="none" cap="none" strike="noStrike">
                <a:solidFill>
                  <a:schemeClr val="dk1"/>
                </a:solidFill>
              </a:endParaRPr>
            </a:p>
            <a:p>
              <a:pPr indent="-215900" lvl="1" marL="228600" marR="0" rtl="0" algn="r">
                <a:lnSpc>
                  <a:spcPct val="9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pl-PL" sz="1800" u="none" cap="none" strike="noStrike">
                  <a:solidFill>
                    <a:schemeClr val="dk1"/>
                  </a:solidFill>
                </a:rPr>
                <a:t>zmieniaj nawyki</a:t>
              </a:r>
              <a:endParaRPr sz="1800" u="none" cap="none" strike="noStrike">
                <a:solidFill>
                  <a:schemeClr val="dk1"/>
                </a:solidFill>
              </a:endParaRPr>
            </a:p>
          </p:txBody>
        </p:sp>
        <p:sp>
          <p:nvSpPr>
            <p:cNvPr id="321" name="Shape 321"/>
            <p:cNvSpPr txBox="1"/>
            <p:nvPr/>
          </p:nvSpPr>
          <p:spPr>
            <a:xfrm>
              <a:off x="8622328" y="3579139"/>
              <a:ext cx="5577300" cy="1943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76200" lIns="76200" spcFirstLastPara="1" rIns="76200" wrap="square" tIns="76200">
              <a:noAutofit/>
            </a:bodyPr>
            <a:lstStyle/>
            <a:p>
              <a:pPr indent="-215900" lvl="1" marL="2286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pl-PL" sz="1800" u="none" cap="none" strike="noStrike">
                  <a:solidFill>
                    <a:schemeClr val="dk1"/>
                  </a:solidFill>
                </a:rPr>
                <a:t>zadbaj o swoje miejsce pracy</a:t>
              </a:r>
              <a:endParaRPr sz="1800" u="none" cap="none" strike="noStrike">
                <a:solidFill>
                  <a:schemeClr val="dk1"/>
                </a:solidFill>
              </a:endParaRPr>
            </a:p>
            <a:p>
              <a:pPr indent="-215900" lvl="1" marL="228600" marR="0" rtl="0" algn="l">
                <a:lnSpc>
                  <a:spcPct val="9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pl-PL" sz="1800" u="none" cap="none" strike="noStrike">
                  <a:solidFill>
                    <a:schemeClr val="dk1"/>
                  </a:solidFill>
                </a:rPr>
                <a:t>wyznacz miejsce do relaksu</a:t>
              </a:r>
              <a:endParaRPr sz="1800" u="none" cap="none" strike="noStrike">
                <a:solidFill>
                  <a:schemeClr val="dk1"/>
                </a:solidFill>
              </a:endParaRPr>
            </a:p>
            <a:p>
              <a:pPr indent="-215900" lvl="1" marL="228600" marR="0" rtl="0" algn="l">
                <a:lnSpc>
                  <a:spcPct val="9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pl-PL" sz="1800" u="none" cap="none" strike="noStrike">
                  <a:solidFill>
                    <a:schemeClr val="dk1"/>
                  </a:solidFill>
                </a:rPr>
                <a:t>przebywaj na świeżym powietrzu</a:t>
              </a:r>
              <a:endParaRPr sz="1800" u="none" cap="none" strike="noStrike">
                <a:solidFill>
                  <a:schemeClr val="dk1"/>
                </a:solidFill>
              </a:endParaRPr>
            </a:p>
            <a:p>
              <a:pPr indent="-215900" lvl="1" marL="228600" marR="0" rtl="0" algn="l">
                <a:lnSpc>
                  <a:spcPct val="9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pl-PL" sz="1800" u="none" cap="none" strike="noStrike">
                  <a:solidFill>
                    <a:schemeClr val="dk1"/>
                  </a:solidFill>
                </a:rPr>
                <a:t>dobieraj ludzi, z którymi spędzasz czas</a:t>
              </a:r>
              <a:endParaRPr sz="1800" u="none" cap="none" strike="noStrike">
                <a:solidFill>
                  <a:schemeClr val="dk1"/>
                </a:solidFill>
              </a:endParaRPr>
            </a:p>
          </p:txBody>
        </p:sp>
        <p:sp>
          <p:nvSpPr>
            <p:cNvPr id="322" name="Shape 322"/>
            <p:cNvSpPr txBox="1"/>
            <p:nvPr/>
          </p:nvSpPr>
          <p:spPr>
            <a:xfrm>
              <a:off x="8872004" y="1273672"/>
              <a:ext cx="4825800" cy="1608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76200" lIns="76200" spcFirstLastPara="1" rIns="76200" wrap="square" tIns="76200">
              <a:noAutofit/>
            </a:bodyPr>
            <a:lstStyle/>
            <a:p>
              <a:pPr indent="-215900" lvl="1" marL="2286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pl-PL" sz="1800" u="none" cap="none" strike="noStrike">
                  <a:solidFill>
                    <a:schemeClr val="dk1"/>
                  </a:solidFill>
                </a:rPr>
                <a:t>sport</a:t>
              </a:r>
              <a:endParaRPr sz="1800" u="none" cap="none" strike="noStrike">
                <a:solidFill>
                  <a:schemeClr val="dk1"/>
                </a:solidFill>
              </a:endParaRPr>
            </a:p>
            <a:p>
              <a:pPr indent="-215900" lvl="1" marL="228600" marR="0" rtl="0" algn="l">
                <a:lnSpc>
                  <a:spcPct val="9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pl-PL" sz="1800" u="none" cap="none" strike="noStrike">
                  <a:solidFill>
                    <a:schemeClr val="dk1"/>
                  </a:solidFill>
                </a:rPr>
                <a:t>ćwiczenia oddechowe</a:t>
              </a:r>
              <a:endParaRPr sz="1800" u="none" cap="none" strike="noStrike">
                <a:solidFill>
                  <a:schemeClr val="dk1"/>
                </a:solidFill>
              </a:endParaRPr>
            </a:p>
            <a:p>
              <a:pPr indent="-215900" lvl="1" marL="228600" marR="0" rtl="0" algn="l">
                <a:lnSpc>
                  <a:spcPct val="9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pl-PL" sz="1800" u="none" cap="none" strike="noStrike">
                  <a:solidFill>
                    <a:schemeClr val="dk1"/>
                  </a:solidFill>
                </a:rPr>
                <a:t>treningi relaksacyjne</a:t>
              </a:r>
              <a:endParaRPr sz="1800" u="none" cap="none" strike="noStrike">
                <a:solidFill>
                  <a:schemeClr val="dk1"/>
                </a:solidFill>
              </a:endParaRPr>
            </a:p>
            <a:p>
              <a:pPr indent="-19050" lvl="1" marL="114300" marR="0" rtl="0" algn="l">
                <a:lnSpc>
                  <a:spcPct val="9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Calibri"/>
                <a:buNone/>
              </a:pPr>
              <a:r>
                <a:t/>
              </a:r>
              <a:endParaRPr sz="1800" u="none" cap="none" strike="noStrike">
                <a:solidFill>
                  <a:schemeClr val="dk1"/>
                </a:solidFill>
              </a:endParaRPr>
            </a:p>
            <a:p>
              <a:pPr indent="-19050" lvl="1" marL="114300" marR="0" rtl="0" algn="l">
                <a:lnSpc>
                  <a:spcPct val="90000"/>
                </a:lnSpc>
                <a:spcBef>
                  <a:spcPts val="225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Calibri"/>
                <a:buNone/>
              </a:pPr>
              <a:r>
                <a:t/>
              </a:r>
              <a:endParaRPr sz="1800" u="none" cap="none" strike="noStrike">
                <a:solidFill>
                  <a:schemeClr val="dk1"/>
                </a:solidFill>
              </a:endParaRPr>
            </a:p>
          </p:txBody>
        </p:sp>
        <p:sp>
          <p:nvSpPr>
            <p:cNvPr id="323" name="Shape 323"/>
            <p:cNvSpPr/>
            <p:nvPr/>
          </p:nvSpPr>
          <p:spPr>
            <a:xfrm>
              <a:off x="2474895" y="74708"/>
              <a:ext cx="3192582" cy="3027433"/>
            </a:xfrm>
            <a:custGeom>
              <a:pathLst>
                <a:path extrusionOk="0" h="120000" w="120000">
                  <a:moveTo>
                    <a:pt x="0" y="120000"/>
                  </a:moveTo>
                  <a:lnTo>
                    <a:pt x="0" y="120000"/>
                  </a:lnTo>
                  <a:cubicBezTo>
                    <a:pt x="0" y="53726"/>
                    <a:pt x="53726" y="0"/>
                    <a:pt x="120000" y="0"/>
                  </a:cubicBezTo>
                  <a:lnTo>
                    <a:pt x="120000" y="120000"/>
                  </a:lnTo>
                  <a:close/>
                </a:path>
              </a:pathLst>
            </a:custGeom>
            <a:solidFill>
              <a:srgbClr val="A6B6DE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4" name="Shape 324"/>
            <p:cNvSpPr txBox="1"/>
            <p:nvPr/>
          </p:nvSpPr>
          <p:spPr>
            <a:xfrm>
              <a:off x="2912600" y="961433"/>
              <a:ext cx="2754900" cy="2140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63575" lIns="163575" spcFirstLastPara="1" rIns="163575" wrap="square" tIns="163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pl-PL" sz="1600">
                  <a:solidFill>
                    <a:schemeClr val="dk1"/>
                  </a:solidFill>
                </a:rPr>
                <a:t>CO ROBIĆ,BY NIE DOSZŁO DO WYPALENIA ZAWODOWEGO </a:t>
              </a:r>
              <a:endParaRPr b="1" i="0" sz="1600">
                <a:solidFill>
                  <a:schemeClr val="dk1"/>
                </a:solidFill>
              </a:endParaRPr>
            </a:p>
          </p:txBody>
        </p:sp>
        <p:sp>
          <p:nvSpPr>
            <p:cNvPr id="325" name="Shape 325"/>
            <p:cNvSpPr/>
            <p:nvPr/>
          </p:nvSpPr>
          <p:spPr>
            <a:xfrm rot="5400000">
              <a:off x="5917174" y="451832"/>
              <a:ext cx="2705142" cy="2705142"/>
            </a:xfrm>
            <a:custGeom>
              <a:pathLst>
                <a:path extrusionOk="0" h="120000" w="120000">
                  <a:moveTo>
                    <a:pt x="0" y="120000"/>
                  </a:moveTo>
                  <a:lnTo>
                    <a:pt x="0" y="120000"/>
                  </a:lnTo>
                  <a:cubicBezTo>
                    <a:pt x="0" y="53726"/>
                    <a:pt x="53726" y="0"/>
                    <a:pt x="120000" y="0"/>
                  </a:cubicBezTo>
                  <a:lnTo>
                    <a:pt x="120000" y="120000"/>
                  </a:lnTo>
                  <a:close/>
                </a:path>
              </a:pathLst>
            </a:custGeom>
            <a:solidFill>
              <a:srgbClr val="B3CAE7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6" name="Shape 326"/>
            <p:cNvSpPr txBox="1"/>
            <p:nvPr/>
          </p:nvSpPr>
          <p:spPr>
            <a:xfrm>
              <a:off x="5917206" y="859503"/>
              <a:ext cx="1912800" cy="1912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6450" lIns="156450" spcFirstLastPara="1" rIns="156450" wrap="square" tIns="1564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600">
                  <a:solidFill>
                    <a:schemeClr val="dk1"/>
                  </a:solidFill>
                </a:rPr>
                <a:t>OBSZAR CIAŁA</a:t>
              </a:r>
              <a:endParaRPr sz="1600">
                <a:solidFill>
                  <a:schemeClr val="dk1"/>
                </a:solidFill>
              </a:endParaRPr>
            </a:p>
          </p:txBody>
        </p:sp>
        <p:sp>
          <p:nvSpPr>
            <p:cNvPr id="327" name="Shape 327"/>
            <p:cNvSpPr/>
            <p:nvPr/>
          </p:nvSpPr>
          <p:spPr>
            <a:xfrm rot="10800000">
              <a:off x="5917174" y="3281924"/>
              <a:ext cx="2705142" cy="2705142"/>
            </a:xfrm>
            <a:custGeom>
              <a:pathLst>
                <a:path extrusionOk="0" h="120000" w="120000">
                  <a:moveTo>
                    <a:pt x="0" y="120000"/>
                  </a:moveTo>
                  <a:lnTo>
                    <a:pt x="0" y="120000"/>
                  </a:lnTo>
                  <a:cubicBezTo>
                    <a:pt x="0" y="53726"/>
                    <a:pt x="53726" y="0"/>
                    <a:pt x="120000" y="0"/>
                  </a:cubicBezTo>
                  <a:lnTo>
                    <a:pt x="120000" y="120000"/>
                  </a:lnTo>
                  <a:close/>
                </a:path>
              </a:pathLst>
            </a:custGeom>
            <a:solidFill>
              <a:srgbClr val="B3CAE7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8" name="Shape 328"/>
            <p:cNvSpPr txBox="1"/>
            <p:nvPr/>
          </p:nvSpPr>
          <p:spPr>
            <a:xfrm>
              <a:off x="5777277" y="3167959"/>
              <a:ext cx="2705100" cy="1912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6450" lIns="156450" spcFirstLastPara="1" rIns="156450" wrap="square" tIns="1564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600">
                  <a:solidFill>
                    <a:schemeClr val="dk1"/>
                  </a:solidFill>
                </a:rPr>
                <a:t>OBSZAR ŚRODOWISKA</a:t>
              </a:r>
              <a:endParaRPr sz="1600">
                <a:solidFill>
                  <a:schemeClr val="dk1"/>
                </a:solidFill>
              </a:endParaRPr>
            </a:p>
          </p:txBody>
        </p:sp>
        <p:sp>
          <p:nvSpPr>
            <p:cNvPr id="329" name="Shape 329"/>
            <p:cNvSpPr/>
            <p:nvPr/>
          </p:nvSpPr>
          <p:spPr>
            <a:xfrm rot="-5400000">
              <a:off x="3087082" y="3281924"/>
              <a:ext cx="2705142" cy="2705142"/>
            </a:xfrm>
            <a:custGeom>
              <a:pathLst>
                <a:path extrusionOk="0" h="120000" w="120000">
                  <a:moveTo>
                    <a:pt x="0" y="120000"/>
                  </a:moveTo>
                  <a:lnTo>
                    <a:pt x="0" y="120000"/>
                  </a:lnTo>
                  <a:cubicBezTo>
                    <a:pt x="0" y="53726"/>
                    <a:pt x="53726" y="0"/>
                    <a:pt x="120000" y="0"/>
                  </a:cubicBezTo>
                  <a:lnTo>
                    <a:pt x="120000" y="120000"/>
                  </a:lnTo>
                  <a:close/>
                </a:path>
              </a:pathLst>
            </a:custGeom>
            <a:solidFill>
              <a:srgbClr val="B3CAE7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0" name="Shape 330"/>
            <p:cNvSpPr txBox="1"/>
            <p:nvPr/>
          </p:nvSpPr>
          <p:spPr>
            <a:xfrm>
              <a:off x="3354752" y="3053963"/>
              <a:ext cx="2437500" cy="2140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6450" lIns="156450" spcFirstLastPara="1" rIns="156450" wrap="square" tIns="1564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600">
                  <a:solidFill>
                    <a:schemeClr val="dk1"/>
                  </a:solidFill>
                </a:rPr>
                <a:t>OBSZAR UMYSŁU</a:t>
              </a:r>
              <a:endParaRPr sz="1600">
                <a:solidFill>
                  <a:schemeClr val="dk1"/>
                </a:solidFill>
              </a:endParaRPr>
            </a:p>
          </p:txBody>
        </p:sp>
        <p:sp>
          <p:nvSpPr>
            <p:cNvPr id="331" name="Shape 331"/>
            <p:cNvSpPr/>
            <p:nvPr/>
          </p:nvSpPr>
          <p:spPr>
            <a:xfrm>
              <a:off x="5387703" y="2657180"/>
              <a:ext cx="933992" cy="812167"/>
            </a:xfrm>
            <a:custGeom>
              <a:pathLst>
                <a:path extrusionOk="0" h="120000" w="120000">
                  <a:moveTo>
                    <a:pt x="6522" y="60000"/>
                  </a:moveTo>
                  <a:lnTo>
                    <a:pt x="6522" y="60000"/>
                  </a:lnTo>
                  <a:cubicBezTo>
                    <a:pt x="6522" y="34374"/>
                    <a:pt x="25367" y="12492"/>
                    <a:pt x="51107" y="8231"/>
                  </a:cubicBezTo>
                  <a:cubicBezTo>
                    <a:pt x="76848" y="3970"/>
                    <a:pt x="101961" y="18574"/>
                    <a:pt x="110521" y="42783"/>
                  </a:cubicBezTo>
                  <a:lnTo>
                    <a:pt x="116427" y="42783"/>
                  </a:lnTo>
                  <a:lnTo>
                    <a:pt x="106957" y="60000"/>
                  </a:lnTo>
                  <a:lnTo>
                    <a:pt x="90340" y="42783"/>
                  </a:lnTo>
                  <a:lnTo>
                    <a:pt x="95921" y="42783"/>
                  </a:lnTo>
                  <a:lnTo>
                    <a:pt x="95921" y="42783"/>
                  </a:lnTo>
                  <a:cubicBezTo>
                    <a:pt x="87358" y="27416"/>
                    <a:pt x="68572" y="19475"/>
                    <a:pt x="50448" y="23561"/>
                  </a:cubicBezTo>
                  <a:cubicBezTo>
                    <a:pt x="32324" y="27648"/>
                    <a:pt x="19565" y="42702"/>
                    <a:pt x="19565" y="60000"/>
                  </a:cubicBezTo>
                  <a:close/>
                </a:path>
              </a:pathLst>
            </a:custGeom>
            <a:solidFill>
              <a:schemeClr val="accent2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2" name="Shape 332"/>
            <p:cNvSpPr/>
            <p:nvPr/>
          </p:nvSpPr>
          <p:spPr>
            <a:xfrm rot="10800000">
              <a:off x="5387703" y="2969552"/>
              <a:ext cx="933992" cy="812167"/>
            </a:xfrm>
            <a:custGeom>
              <a:pathLst>
                <a:path extrusionOk="0" h="120000" w="120000">
                  <a:moveTo>
                    <a:pt x="6522" y="60000"/>
                  </a:moveTo>
                  <a:lnTo>
                    <a:pt x="6522" y="60000"/>
                  </a:lnTo>
                  <a:cubicBezTo>
                    <a:pt x="6522" y="34374"/>
                    <a:pt x="25367" y="12492"/>
                    <a:pt x="51107" y="8231"/>
                  </a:cubicBezTo>
                  <a:cubicBezTo>
                    <a:pt x="76848" y="3970"/>
                    <a:pt x="101961" y="18574"/>
                    <a:pt x="110521" y="42783"/>
                  </a:cubicBezTo>
                  <a:lnTo>
                    <a:pt x="116427" y="42783"/>
                  </a:lnTo>
                  <a:lnTo>
                    <a:pt x="106957" y="60000"/>
                  </a:lnTo>
                  <a:lnTo>
                    <a:pt x="90340" y="42783"/>
                  </a:lnTo>
                  <a:lnTo>
                    <a:pt x="95921" y="42783"/>
                  </a:lnTo>
                  <a:lnTo>
                    <a:pt x="95921" y="42783"/>
                  </a:lnTo>
                  <a:cubicBezTo>
                    <a:pt x="87358" y="27416"/>
                    <a:pt x="68572" y="19475"/>
                    <a:pt x="50448" y="23561"/>
                  </a:cubicBezTo>
                  <a:cubicBezTo>
                    <a:pt x="32324" y="27648"/>
                    <a:pt x="19565" y="42702"/>
                    <a:pt x="19565" y="60000"/>
                  </a:cubicBezTo>
                  <a:close/>
                </a:path>
              </a:pathLst>
            </a:custGeom>
            <a:solidFill>
              <a:schemeClr val="accent2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33" name="Shape 333"/>
          <p:cNvSpPr txBox="1"/>
          <p:nvPr/>
        </p:nvSpPr>
        <p:spPr>
          <a:xfrm>
            <a:off x="3177575" y="5378591"/>
            <a:ext cx="2997300" cy="25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wg Michała Pasterskiego</a:t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Shape 338"/>
          <p:cNvSpPr txBox="1"/>
          <p:nvPr>
            <p:ph idx="1" type="body"/>
          </p:nvPr>
        </p:nvSpPr>
        <p:spPr>
          <a:xfrm>
            <a:off x="717500" y="1752050"/>
            <a:ext cx="10382400" cy="458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Urlop -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dobrze zaplanowany i przyjemny, przeznaczony na aktywność inną niż w pracy. Badania wskazują, że aby dobrze wypocząć i zregenerować siły na urlopie należy spędzić na nim 2-3 tygodnie.</a:t>
            </a:r>
            <a:b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Przerwy w pracy -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weekend i wolne dni przeznacz na odpoczynek , na aktywność inną  niż w pracy.</a:t>
            </a:r>
            <a:b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Codzienna chwila przyjemności -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 swoim planie dnia znajdź czas, w którym możesz zrobić coś tylko dla siebie – coś odprężającego, wyciszającego (np. słuchanie muzyki, gorąca kąpiel przy świecach, dobra książka, itp.).</a:t>
            </a:r>
            <a:endParaRPr sz="2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9" name="Shape 339"/>
          <p:cNvSpPr txBox="1"/>
          <p:nvPr/>
        </p:nvSpPr>
        <p:spPr>
          <a:xfrm>
            <a:off x="858125" y="317025"/>
            <a:ext cx="10100700" cy="67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3600">
                <a:solidFill>
                  <a:srgbClr val="0C0C0C"/>
                </a:solidFill>
              </a:rPr>
              <a:t>Jak pokonać wypalenie?</a:t>
            </a:r>
            <a:endParaRPr sz="3600">
              <a:solidFill>
                <a:srgbClr val="0C0C0C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Shape 344"/>
          <p:cNvSpPr txBox="1"/>
          <p:nvPr>
            <p:ph idx="1" type="body"/>
          </p:nvPr>
        </p:nvSpPr>
        <p:spPr>
          <a:xfrm>
            <a:off x="650750" y="1714500"/>
            <a:ext cx="10398000" cy="48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Spotykaj się z ludźmi -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ważne jest, by stworzyć wokół siebie sieć wsparcia w postaci zaufanych osób, którzy potrafią wysłuchać </a:t>
            </a:r>
            <a:b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 pomóc.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Szukaj okazji do śmiechu –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uśmiech niesie za sobą same korzyści – nie tylko wpływa pozytywnie na nasze relacje z innymi, ale również poprawia humor osobie, która się uśmiecha.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Bądź aktywny fizycznie -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ćwiczenia fizyczne poprawiają nastrój, kondycję i obniżają ryzyko chorób metabolicznych oraz sercowo – naczyniowych. Ważne jest, by wykonywać je regularnie. Wystarczy już 20 minut ćwiczeń 3 razy w tygodniu, by lepiej radzić sobie ze stresem.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5" name="Shape 345"/>
          <p:cNvSpPr txBox="1"/>
          <p:nvPr/>
        </p:nvSpPr>
        <p:spPr>
          <a:xfrm>
            <a:off x="858125" y="317025"/>
            <a:ext cx="10100700" cy="67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3600">
                <a:solidFill>
                  <a:srgbClr val="0C0C0C"/>
                </a:solidFill>
              </a:rPr>
              <a:t>Jak pokonać wypalenie?</a:t>
            </a:r>
            <a:endParaRPr sz="3600">
              <a:solidFill>
                <a:srgbClr val="0C0C0C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Shape 350"/>
          <p:cNvSpPr txBox="1"/>
          <p:nvPr>
            <p:ph idx="1" type="body"/>
          </p:nvPr>
        </p:nvSpPr>
        <p:spPr>
          <a:xfrm>
            <a:off x="600700" y="1568500"/>
            <a:ext cx="10346700" cy="445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Zadbaj o swój sen -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staraj się kłaść spać o stałych porach, a przed snem spróbuj się wyciszyć (np. poprzez czytanie lub ciepły prysznic), wyeliminuj z łóżka korzystanie z urządzeń kojarzących ci się z pracą (np. komórka, laptop itp.).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Nie tłum w sobie emocji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–ważne jest byś otwierał się na rozmowę</a:t>
            </a:r>
            <a:b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 innymi i dzielił się swoimi zmartwieniami, gdyż tłumienie nieprzyjemnych emocji wzmaga napięcie i uniemożliwia rozluźnienie. 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Pracuj rozsądną ilość godzin -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staraj się nie zabierać pracy do domu.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1" name="Shape 351"/>
          <p:cNvSpPr txBox="1"/>
          <p:nvPr/>
        </p:nvSpPr>
        <p:spPr>
          <a:xfrm>
            <a:off x="858125" y="317025"/>
            <a:ext cx="10100700" cy="67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3600">
                <a:solidFill>
                  <a:srgbClr val="0C0C0C"/>
                </a:solidFill>
              </a:rPr>
              <a:t>Jak pokonać wypalenie?</a:t>
            </a:r>
            <a:endParaRPr sz="3600">
              <a:solidFill>
                <a:srgbClr val="0C0C0C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Shape 356"/>
          <p:cNvSpPr txBox="1"/>
          <p:nvPr>
            <p:ph idx="1" type="body"/>
          </p:nvPr>
        </p:nvSpPr>
        <p:spPr>
          <a:xfrm>
            <a:off x="634075" y="1635250"/>
            <a:ext cx="10643400" cy="454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Skorzystaj z treningu komunikacji interpersonalnej i społecznej–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pozwoli ci to lepiej radzić sobie w kontaktach z przełożonymi oraz  współpracownikami.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Weź udział w treningu asertywności lub zwiększenia odporności na stres-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pozwoli ci to nabyć umiejętności z zakresu radzenia sobie z problemami oraz ze sposobami rozwiązywania konfliktów</a:t>
            </a: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Dokonuj indywidualnej weryfikacji celów, ustalaj priorytety we własnej pracy –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może się to przyczynić do zapewnienia poczucia swobody w działaniu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Rozwijaj swoje umiejętności poprzez </a:t>
            </a: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doskonalenie zawodowe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7" name="Shape 357"/>
          <p:cNvSpPr txBox="1"/>
          <p:nvPr/>
        </p:nvSpPr>
        <p:spPr>
          <a:xfrm>
            <a:off x="858125" y="317025"/>
            <a:ext cx="10100700" cy="67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3600">
                <a:solidFill>
                  <a:srgbClr val="0C0C0C"/>
                </a:solidFill>
              </a:rPr>
              <a:t>Jak pokonać wypalenie?</a:t>
            </a:r>
            <a:endParaRPr sz="3600">
              <a:solidFill>
                <a:srgbClr val="0C0C0C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6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Shape 362"/>
          <p:cNvSpPr txBox="1"/>
          <p:nvPr>
            <p:ph idx="1" type="body"/>
          </p:nvPr>
        </p:nvSpPr>
        <p:spPr>
          <a:xfrm>
            <a:off x="656200" y="1601875"/>
            <a:ext cx="10100700" cy="457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Znajdź dla siebie hobby -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będzie to dla Ciebie dobra odskocznia od zajęć zawodowych, np. nauka tańca, robótki ręczne, sport, gry planszowe/ komputerowe, kino, książki, etc.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Spędzaj swój czas wolny w formie zorganizowanej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(śpiewaj </a:t>
            </a:r>
            <a:b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 chórze, spotykaj się ze znajomymi, idź na kurs rysunku, kurs gotowania, etc.)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Korzystaj ze zorganizowanych grup wsparcia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3" name="Shape 363"/>
          <p:cNvSpPr txBox="1"/>
          <p:nvPr/>
        </p:nvSpPr>
        <p:spPr>
          <a:xfrm>
            <a:off x="858125" y="317025"/>
            <a:ext cx="10100700" cy="67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3600">
                <a:solidFill>
                  <a:srgbClr val="0C0C0C"/>
                </a:solidFill>
              </a:rPr>
              <a:t>Jak pokonać wypalenie?</a:t>
            </a:r>
            <a:endParaRPr sz="3600">
              <a:solidFill>
                <a:srgbClr val="0C0C0C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>
            <p:ph type="title"/>
          </p:nvPr>
        </p:nvSpPr>
        <p:spPr>
          <a:xfrm>
            <a:off x="838200" y="365128"/>
            <a:ext cx="10515600" cy="45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Podstawowe definicje</a:t>
            </a:r>
            <a:endParaRPr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838200" y="1985650"/>
            <a:ext cx="10604400" cy="419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„Wypalenie zawodowe to  stan wyczerpania jednostki spowodowany nadmiernymi zadaniami stawianymi jej przez fizyczne lub społeczne środowisko pracy”.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(Herbert J. Freudenberger)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„Wypalenie zawodowe jest stanem fizycznym, emocjonalnego i psychicznego wyczerpania, powodowanego przez długotrwałe zaangażowanie w sytuacje, które są obciążające pod względem emocjonalnym”.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(E. Aronson) 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67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Shape 368"/>
          <p:cNvSpPr txBox="1"/>
          <p:nvPr>
            <p:ph idx="1" type="body"/>
          </p:nvPr>
        </p:nvSpPr>
        <p:spPr>
          <a:xfrm>
            <a:off x="656200" y="1601875"/>
            <a:ext cx="10100700" cy="457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b="1" lang="pl-PL" sz="2000">
                <a:latin typeface="Arial"/>
                <a:ea typeface="Arial"/>
                <a:cs typeface="Arial"/>
                <a:sym typeface="Arial"/>
              </a:rPr>
              <a:t>Korzystaj ze zorganizowanych grup wsparcia lub terapeutycznego </a:t>
            </a:r>
            <a:br>
              <a:rPr b="1" lang="pl-PL" sz="2000">
                <a:latin typeface="Arial"/>
                <a:ea typeface="Arial"/>
                <a:cs typeface="Arial"/>
                <a:sym typeface="Arial"/>
              </a:rPr>
            </a:br>
            <a:r>
              <a:rPr b="1" lang="pl-PL" sz="2000">
                <a:latin typeface="Arial"/>
                <a:ea typeface="Arial"/>
                <a:cs typeface="Arial"/>
                <a:sym typeface="Arial"/>
              </a:rPr>
              <a:t>3-miesięcznego oddziału dziennego.</a:t>
            </a:r>
            <a:endParaRPr b="1"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b="1" lang="pl-PL" sz="2000">
                <a:latin typeface="Arial"/>
                <a:ea typeface="Arial"/>
                <a:cs typeface="Arial"/>
                <a:sym typeface="Arial"/>
              </a:rPr>
              <a:t>Skorzystaj z możliwości pójścia do psychologa </a:t>
            </a:r>
            <a:r>
              <a:rPr lang="pl-PL" sz="2000">
                <a:latin typeface="Arial"/>
                <a:ea typeface="Arial"/>
                <a:cs typeface="Arial"/>
                <a:sym typeface="Arial"/>
              </a:rPr>
              <a:t>na tzw. debrifing, nazywany też wentylacją emocji.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2000"/>
              <a:buFont typeface="Arial"/>
              <a:buChar char="•"/>
            </a:pPr>
            <a:r>
              <a:rPr b="1" lang="pl-PL" sz="2000">
                <a:latin typeface="Arial"/>
                <a:ea typeface="Arial"/>
                <a:cs typeface="Arial"/>
                <a:sym typeface="Arial"/>
              </a:rPr>
              <a:t>Wyjedź na turnus antystresowy. </a:t>
            </a:r>
            <a:endParaRPr b="1" sz="2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9" name="Shape 369"/>
          <p:cNvSpPr txBox="1"/>
          <p:nvPr/>
        </p:nvSpPr>
        <p:spPr>
          <a:xfrm>
            <a:off x="858125" y="317025"/>
            <a:ext cx="10100700" cy="67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3600">
                <a:solidFill>
                  <a:srgbClr val="0C0C0C"/>
                </a:solidFill>
              </a:rPr>
              <a:t>Jak pokonać wypalenie?</a:t>
            </a:r>
            <a:endParaRPr sz="3600">
              <a:solidFill>
                <a:srgbClr val="0C0C0C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73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Shape 374"/>
          <p:cNvSpPr txBox="1"/>
          <p:nvPr>
            <p:ph type="title"/>
          </p:nvPr>
        </p:nvSpPr>
        <p:spPr>
          <a:xfrm>
            <a:off x="1439075" y="417150"/>
            <a:ext cx="10515600" cy="5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Kiedy warto zgłosić się do specjalisty?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5" name="Shape 375"/>
          <p:cNvSpPr txBox="1"/>
          <p:nvPr>
            <p:ph idx="1" type="body"/>
          </p:nvPr>
        </p:nvSpPr>
        <p:spPr>
          <a:xfrm>
            <a:off x="749300" y="1785425"/>
            <a:ext cx="10744200" cy="445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Kiedy czuje się niechęć do obowiązków, które sprawiały nam zawsze satysfakcję, pojawiają się objawy wypalenia i nie możemy  już sobie sami z tym poradzić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None/>
            </a:pPr>
            <a:r>
              <a:rPr i="0" lang="pl-PL" sz="2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wskazana jest konsultacja 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 psychologiem</a:t>
            </a:r>
            <a:r>
              <a:rPr i="0" lang="pl-PL" sz="20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lub</a:t>
            </a:r>
            <a:r>
              <a:rPr i="0" lang="pl-PL" sz="20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psychoterapeutą,  który pomoże nam zidentyfikować źródło problemu i je wyeliminować lub zmniejszyć, albo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 lekarzem psychiatrą, który w razie potrzeby rozpocznie leczenie farmakologiczne, które może wesprzeć psychoterapię.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79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0" name="Shape 380"/>
          <p:cNvGrpSpPr/>
          <p:nvPr/>
        </p:nvGrpSpPr>
        <p:grpSpPr>
          <a:xfrm>
            <a:off x="2725539" y="1656674"/>
            <a:ext cx="7512017" cy="4166841"/>
            <a:chOff x="381143" y="57925"/>
            <a:chExt cx="9640679" cy="5347589"/>
          </a:xfrm>
        </p:grpSpPr>
        <p:sp>
          <p:nvSpPr>
            <p:cNvPr id="381" name="Shape 381"/>
            <p:cNvSpPr/>
            <p:nvPr/>
          </p:nvSpPr>
          <p:spPr>
            <a:xfrm rot="5186122">
              <a:off x="5170701" y="3524854"/>
              <a:ext cx="275032" cy="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</a:path>
              </a:pathLst>
            </a:custGeom>
            <a:noFill/>
            <a:ln cap="flat" cmpd="sng" w="12700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382" name="Shape 382"/>
            <p:cNvSpPr/>
            <p:nvPr/>
          </p:nvSpPr>
          <p:spPr>
            <a:xfrm rot="-5421689">
              <a:off x="5157318" y="1937554"/>
              <a:ext cx="190204" cy="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</a:path>
              </a:pathLst>
            </a:custGeom>
            <a:noFill/>
            <a:ln cap="flat" cmpd="sng" w="12700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383" name="Shape 383"/>
            <p:cNvSpPr/>
            <p:nvPr/>
          </p:nvSpPr>
          <p:spPr>
            <a:xfrm>
              <a:off x="4137073" y="2032653"/>
              <a:ext cx="2241600" cy="13548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chemeClr val="accent3"/>
                </a:gs>
                <a:gs pos="50000">
                  <a:schemeClr val="accent3"/>
                </a:gs>
                <a:gs pos="99000">
                  <a:srgbClr val="D8D8D8"/>
                </a:gs>
                <a:gs pos="100000">
                  <a:srgbClr val="919191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4" name="Shape 384"/>
            <p:cNvSpPr txBox="1"/>
            <p:nvPr/>
          </p:nvSpPr>
          <p:spPr>
            <a:xfrm>
              <a:off x="4203216" y="2098796"/>
              <a:ext cx="2109300" cy="1222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C0C0C"/>
                  </a:solidFill>
                </a:rPr>
                <a:t>Konsekwencje</a:t>
              </a:r>
              <a:endParaRPr sz="1200"/>
            </a:p>
          </p:txBody>
        </p:sp>
        <p:sp>
          <p:nvSpPr>
            <p:cNvPr id="385" name="Shape 385"/>
            <p:cNvSpPr/>
            <p:nvPr/>
          </p:nvSpPr>
          <p:spPr>
            <a:xfrm>
              <a:off x="4381875" y="1111107"/>
              <a:ext cx="1734300" cy="7314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00B050"/>
                </a:gs>
                <a:gs pos="95000">
                  <a:srgbClr val="00B050"/>
                </a:gs>
                <a:gs pos="100000">
                  <a:srgbClr val="968383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6" name="Shape 386"/>
            <p:cNvSpPr txBox="1"/>
            <p:nvPr/>
          </p:nvSpPr>
          <p:spPr>
            <a:xfrm>
              <a:off x="4417579" y="1146811"/>
              <a:ext cx="1662900" cy="66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C0C0C"/>
                  </a:solidFill>
                </a:rPr>
                <a:t>Indywidualne</a:t>
              </a:r>
              <a:endParaRPr sz="1200"/>
            </a:p>
          </p:txBody>
        </p:sp>
        <p:sp>
          <p:nvSpPr>
            <p:cNvPr id="387" name="Shape 387"/>
            <p:cNvSpPr/>
            <p:nvPr/>
          </p:nvSpPr>
          <p:spPr>
            <a:xfrm rot="10692823">
              <a:off x="2900114" y="1526865"/>
              <a:ext cx="1482120" cy="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</a:path>
              </a:pathLst>
            </a:custGeom>
            <a:noFill/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388" name="Shape 388"/>
            <p:cNvSpPr/>
            <p:nvPr/>
          </p:nvSpPr>
          <p:spPr>
            <a:xfrm>
              <a:off x="1263259" y="1209571"/>
              <a:ext cx="1637100" cy="7314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92D050"/>
                </a:gs>
                <a:gs pos="100000">
                  <a:srgbClr val="92D050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9" name="Shape 389"/>
            <p:cNvSpPr txBox="1"/>
            <p:nvPr/>
          </p:nvSpPr>
          <p:spPr>
            <a:xfrm>
              <a:off x="1298963" y="1245275"/>
              <a:ext cx="1565700" cy="66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C0C0C"/>
                  </a:solidFill>
                </a:rPr>
                <a:t>Zaburzenia psychiczne</a:t>
              </a:r>
              <a:endParaRPr sz="1200"/>
            </a:p>
          </p:txBody>
        </p:sp>
        <p:sp>
          <p:nvSpPr>
            <p:cNvPr id="390" name="Shape 390"/>
            <p:cNvSpPr/>
            <p:nvPr/>
          </p:nvSpPr>
          <p:spPr>
            <a:xfrm rot="-9213117">
              <a:off x="3828668" y="950157"/>
              <a:ext cx="722743" cy="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</a:path>
              </a:pathLst>
            </a:custGeom>
            <a:noFill/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391" name="Shape 391"/>
            <p:cNvSpPr/>
            <p:nvPr/>
          </p:nvSpPr>
          <p:spPr>
            <a:xfrm>
              <a:off x="2357122" y="57925"/>
              <a:ext cx="1547400" cy="7314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92D050"/>
                </a:gs>
                <a:gs pos="100000">
                  <a:srgbClr val="92D050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2" name="Shape 392"/>
            <p:cNvSpPr txBox="1"/>
            <p:nvPr/>
          </p:nvSpPr>
          <p:spPr>
            <a:xfrm>
              <a:off x="2392826" y="93629"/>
              <a:ext cx="1476000" cy="66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C0C0C"/>
                  </a:solidFill>
                </a:rPr>
                <a:t>Uzależnienie        </a:t>
              </a:r>
              <a:endParaRPr sz="1200"/>
            </a:p>
          </p:txBody>
        </p:sp>
        <p:sp>
          <p:nvSpPr>
            <p:cNvPr id="393" name="Shape 393"/>
            <p:cNvSpPr/>
            <p:nvPr/>
          </p:nvSpPr>
          <p:spPr>
            <a:xfrm rot="-1768076">
              <a:off x="5854364" y="950157"/>
              <a:ext cx="654353" cy="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</a:path>
              </a:pathLst>
            </a:custGeom>
            <a:noFill/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394" name="Shape 394"/>
            <p:cNvSpPr/>
            <p:nvPr/>
          </p:nvSpPr>
          <p:spPr>
            <a:xfrm>
              <a:off x="6372547" y="57938"/>
              <a:ext cx="1483200" cy="7314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92D050"/>
                </a:gs>
                <a:gs pos="100000">
                  <a:srgbClr val="92D050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5" name="Shape 395"/>
            <p:cNvSpPr txBox="1"/>
            <p:nvPr/>
          </p:nvSpPr>
          <p:spPr>
            <a:xfrm>
              <a:off x="6408251" y="93642"/>
              <a:ext cx="1411800" cy="66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C0C0C"/>
                  </a:solidFill>
                </a:rPr>
                <a:t>Depresja</a:t>
              </a:r>
              <a:endParaRPr sz="1200"/>
            </a:p>
          </p:txBody>
        </p:sp>
        <p:sp>
          <p:nvSpPr>
            <p:cNvPr id="396" name="Shape 396"/>
            <p:cNvSpPr/>
            <p:nvPr/>
          </p:nvSpPr>
          <p:spPr>
            <a:xfrm rot="60245">
              <a:off x="6116204" y="1505208"/>
              <a:ext cx="1506531" cy="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</a:path>
              </a:pathLst>
            </a:custGeom>
            <a:noFill/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397" name="Shape 397"/>
            <p:cNvSpPr/>
            <p:nvPr/>
          </p:nvSpPr>
          <p:spPr>
            <a:xfrm>
              <a:off x="7622594" y="1167375"/>
              <a:ext cx="1671900" cy="7314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92D050"/>
                </a:gs>
                <a:gs pos="100000">
                  <a:srgbClr val="92D050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8" name="Shape 398"/>
            <p:cNvSpPr txBox="1"/>
            <p:nvPr/>
          </p:nvSpPr>
          <p:spPr>
            <a:xfrm>
              <a:off x="7658298" y="1203079"/>
              <a:ext cx="1600500" cy="66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C0C0C"/>
                  </a:solidFill>
                </a:rPr>
                <a:t>Zaburzenia lękowe </a:t>
              </a:r>
              <a:endParaRPr sz="1200"/>
            </a:p>
          </p:txBody>
        </p:sp>
        <p:sp>
          <p:nvSpPr>
            <p:cNvPr id="399" name="Shape 399"/>
            <p:cNvSpPr/>
            <p:nvPr/>
          </p:nvSpPr>
          <p:spPr>
            <a:xfrm>
              <a:off x="4299212" y="3662149"/>
              <a:ext cx="2079900" cy="7314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FFC000"/>
                </a:gs>
                <a:gs pos="100000">
                  <a:srgbClr val="FFC000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0" name="Shape 400"/>
            <p:cNvSpPr txBox="1"/>
            <p:nvPr/>
          </p:nvSpPr>
          <p:spPr>
            <a:xfrm>
              <a:off x="4334916" y="3697853"/>
              <a:ext cx="2008500" cy="66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C0C0C"/>
                  </a:solidFill>
                </a:rPr>
                <a:t>Społeczne</a:t>
              </a:r>
              <a:endParaRPr sz="1200"/>
            </a:p>
          </p:txBody>
        </p:sp>
        <p:sp>
          <p:nvSpPr>
            <p:cNvPr id="401" name="Shape 401"/>
            <p:cNvSpPr/>
            <p:nvPr/>
          </p:nvSpPr>
          <p:spPr>
            <a:xfrm rot="25861">
              <a:off x="6379231" y="4042172"/>
              <a:ext cx="1714849" cy="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</a:path>
              </a:pathLst>
            </a:custGeom>
            <a:noFill/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402" name="Shape 402"/>
            <p:cNvSpPr/>
            <p:nvPr/>
          </p:nvSpPr>
          <p:spPr>
            <a:xfrm>
              <a:off x="8094022" y="3690308"/>
              <a:ext cx="1927800" cy="7314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FEE599"/>
                </a:gs>
                <a:gs pos="100000">
                  <a:srgbClr val="FEE599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3" name="Shape 403"/>
            <p:cNvSpPr txBox="1"/>
            <p:nvPr/>
          </p:nvSpPr>
          <p:spPr>
            <a:xfrm>
              <a:off x="8094055" y="3726011"/>
              <a:ext cx="1892100" cy="66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C0C0C"/>
                  </a:solidFill>
                </a:rPr>
                <a:t>Obniżenie jakości </a:t>
              </a:r>
              <a:br>
                <a:rPr lang="pl-PL" sz="1200">
                  <a:solidFill>
                    <a:srgbClr val="0C0C0C"/>
                  </a:solidFill>
                </a:rPr>
              </a:br>
              <a:r>
                <a:rPr lang="pl-PL" sz="1200">
                  <a:solidFill>
                    <a:srgbClr val="0C0C0C"/>
                  </a:solidFill>
                </a:rPr>
                <a:t>i wydajności pracy</a:t>
              </a:r>
              <a:endParaRPr sz="1200"/>
            </a:p>
          </p:txBody>
        </p:sp>
        <p:sp>
          <p:nvSpPr>
            <p:cNvPr id="404" name="Shape 404"/>
            <p:cNvSpPr/>
            <p:nvPr/>
          </p:nvSpPr>
          <p:spPr>
            <a:xfrm rot="1414899">
              <a:off x="6147626" y="4533794"/>
              <a:ext cx="701153" cy="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</a:path>
              </a:pathLst>
            </a:custGeom>
            <a:noFill/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405" name="Shape 405"/>
            <p:cNvSpPr/>
            <p:nvPr/>
          </p:nvSpPr>
          <p:spPr>
            <a:xfrm>
              <a:off x="6336372" y="4674104"/>
              <a:ext cx="2641800" cy="7314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FEE599"/>
                </a:gs>
                <a:gs pos="100000">
                  <a:srgbClr val="FEE599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6" name="Shape 406"/>
            <p:cNvSpPr txBox="1"/>
            <p:nvPr/>
          </p:nvSpPr>
          <p:spPr>
            <a:xfrm>
              <a:off x="6372076" y="4709808"/>
              <a:ext cx="2570400" cy="66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C0C0C"/>
                  </a:solidFill>
                </a:rPr>
                <a:t>Obniżona skuteczność zawodowa        </a:t>
              </a:r>
              <a:endParaRPr sz="1200"/>
            </a:p>
          </p:txBody>
        </p:sp>
        <p:sp>
          <p:nvSpPr>
            <p:cNvPr id="407" name="Shape 407"/>
            <p:cNvSpPr/>
            <p:nvPr/>
          </p:nvSpPr>
          <p:spPr>
            <a:xfrm rot="9142033">
              <a:off x="4070586" y="4533795"/>
              <a:ext cx="604783" cy="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19999" y="0"/>
                  </a:lnTo>
                </a:path>
              </a:pathLst>
            </a:custGeom>
            <a:noFill/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408" name="Shape 408"/>
            <p:cNvSpPr/>
            <p:nvPr/>
          </p:nvSpPr>
          <p:spPr>
            <a:xfrm>
              <a:off x="1972355" y="4674114"/>
              <a:ext cx="2868900" cy="7314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FEE599"/>
                </a:gs>
                <a:gs pos="100000">
                  <a:srgbClr val="FEE599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9" name="Shape 409"/>
            <p:cNvSpPr txBox="1"/>
            <p:nvPr/>
          </p:nvSpPr>
          <p:spPr>
            <a:xfrm>
              <a:off x="2008059" y="4709818"/>
              <a:ext cx="2797200" cy="66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C0C0C"/>
                  </a:solidFill>
                </a:rPr>
                <a:t>Skłonność do konfliktów        </a:t>
              </a:r>
              <a:endParaRPr sz="1200"/>
            </a:p>
          </p:txBody>
        </p:sp>
        <p:sp>
          <p:nvSpPr>
            <p:cNvPr id="410" name="Shape 410"/>
            <p:cNvSpPr/>
            <p:nvPr/>
          </p:nvSpPr>
          <p:spPr>
            <a:xfrm rot="10800000">
              <a:off x="3208712" y="4027844"/>
              <a:ext cx="1090500" cy="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</a:path>
              </a:pathLst>
            </a:custGeom>
            <a:noFill/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411" name="Shape 411"/>
            <p:cNvSpPr/>
            <p:nvPr/>
          </p:nvSpPr>
          <p:spPr>
            <a:xfrm>
              <a:off x="381143" y="3662141"/>
              <a:ext cx="2827500" cy="7314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FEE599"/>
                </a:gs>
                <a:gs pos="100000">
                  <a:srgbClr val="FEE599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2" name="Shape 412"/>
            <p:cNvSpPr txBox="1"/>
            <p:nvPr/>
          </p:nvSpPr>
          <p:spPr>
            <a:xfrm>
              <a:off x="416853" y="3697957"/>
              <a:ext cx="2797200" cy="66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C0C0C"/>
                  </a:solidFill>
                </a:rPr>
                <a:t>Mniejsze zaangażowanie</a:t>
              </a:r>
              <a:br>
                <a:rPr lang="pl-PL" sz="1200">
                  <a:solidFill>
                    <a:srgbClr val="0C0C0C"/>
                  </a:solidFill>
                </a:rPr>
              </a:br>
              <a:r>
                <a:rPr lang="pl-PL" sz="1200">
                  <a:solidFill>
                    <a:srgbClr val="0C0C0C"/>
                  </a:solidFill>
                </a:rPr>
                <a:t> w pracę</a:t>
              </a:r>
              <a:endParaRPr sz="1200"/>
            </a:p>
          </p:txBody>
        </p:sp>
      </p:grpSp>
      <p:sp>
        <p:nvSpPr>
          <p:cNvPr id="413" name="Shape 413"/>
          <p:cNvSpPr txBox="1"/>
          <p:nvPr>
            <p:ph type="title"/>
          </p:nvPr>
        </p:nvSpPr>
        <p:spPr>
          <a:xfrm>
            <a:off x="1155602" y="242790"/>
            <a:ext cx="110364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Skutki nie korzystania z dostępnych </a:t>
            </a:r>
            <a:b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form wsparcia 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17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Shape 418"/>
          <p:cNvSpPr txBox="1"/>
          <p:nvPr>
            <p:ph type="title"/>
          </p:nvPr>
        </p:nvSpPr>
        <p:spPr>
          <a:xfrm>
            <a:off x="767550" y="882375"/>
            <a:ext cx="104361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Bibliografia</a:t>
            </a:r>
            <a:r>
              <a:rPr b="1" lang="pl-PL" sz="2000">
                <a:latin typeface="Arial"/>
                <a:ea typeface="Arial"/>
                <a:cs typeface="Arial"/>
                <a:sym typeface="Arial"/>
              </a:rPr>
              <a:t>:</a:t>
            </a:r>
            <a:endParaRPr sz="2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9" name="Shape 419"/>
          <p:cNvSpPr txBox="1"/>
          <p:nvPr>
            <p:ph idx="1" type="body"/>
          </p:nvPr>
        </p:nvSpPr>
        <p:spPr>
          <a:xfrm>
            <a:off x="767550" y="1485075"/>
            <a:ext cx="10586400" cy="469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-165100" lvl="0" marL="228600" rtl="0" algn="just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</a:pPr>
            <a:r>
              <a:rPr lang="pl-PL" sz="1600">
                <a:latin typeface="Arial"/>
                <a:ea typeface="Arial"/>
                <a:cs typeface="Arial"/>
                <a:sym typeface="Arial"/>
              </a:rPr>
              <a:t>Anczewska, A., Świtaj, P., Roszczyńska, J. (2005). </a:t>
            </a:r>
            <a:r>
              <a:rPr i="1" lang="pl-PL" sz="1600">
                <a:latin typeface="Arial"/>
                <a:ea typeface="Arial"/>
                <a:cs typeface="Arial"/>
                <a:sym typeface="Arial"/>
              </a:rPr>
              <a:t>Wypalenie zawodowe</a:t>
            </a:r>
            <a:r>
              <a:rPr lang="pl-PL" sz="1600">
                <a:latin typeface="Arial"/>
                <a:ea typeface="Arial"/>
                <a:cs typeface="Arial"/>
                <a:sym typeface="Arial"/>
              </a:rPr>
              <a:t>. [W:] Postępy Psychiatrii i Neurologii 2005, 14(2), s. 67-7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-165100" lvl="0" marL="228600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</a:pPr>
            <a:r>
              <a:rPr lang="pl-PL" sz="1600">
                <a:latin typeface="Arial"/>
                <a:ea typeface="Arial"/>
                <a:cs typeface="Arial"/>
                <a:sym typeface="Arial"/>
              </a:rPr>
              <a:t>Florkowski A. (2015). Wypalenie zawodowe u przedstawicieli służb mundurowych. Referat wygłoszony na Ogólnopolskiej Konferencji Naukowo – Szkoleniowej w Łodzi dotyczącej  „Bezpieczeństwo zdrowotne żołnierzy, funkcjonariuszy, weteranów służby w MON, MSW i MS oraz ich najbliższych”. 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-165100" lvl="0" marL="228600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</a:pPr>
            <a:r>
              <a:rPr lang="pl-PL" sz="1600">
                <a:latin typeface="Arial"/>
                <a:ea typeface="Arial"/>
                <a:cs typeface="Arial"/>
                <a:sym typeface="Arial"/>
              </a:rPr>
              <a:t>Piotrowski, A. (2014). </a:t>
            </a:r>
            <a:r>
              <a:rPr i="1" lang="pl-PL" sz="1600">
                <a:latin typeface="Arial"/>
                <a:ea typeface="Arial"/>
                <a:cs typeface="Arial"/>
                <a:sym typeface="Arial"/>
              </a:rPr>
              <a:t>Stres w warunkach zawodowej służby wojskowej</a:t>
            </a:r>
            <a:r>
              <a:rPr lang="pl-PL" sz="1600">
                <a:latin typeface="Arial"/>
                <a:ea typeface="Arial"/>
                <a:cs typeface="Arial"/>
                <a:sym typeface="Arial"/>
              </a:rPr>
              <a:t>. [W:] Przegląd Naukowo-Metodyczny. Edukacja dla Bezpieczeństwa 2014, 1, s. 327-336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-165100" lvl="0" marL="228600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</a:pPr>
            <a:r>
              <a:rPr lang="pl-PL" sz="1600">
                <a:latin typeface="Arial"/>
                <a:ea typeface="Arial"/>
                <a:cs typeface="Arial"/>
                <a:sym typeface="Arial"/>
              </a:rPr>
              <a:t>Sęk, H. (2012). </a:t>
            </a:r>
            <a:r>
              <a:rPr i="1" lang="pl-PL" sz="1600">
                <a:latin typeface="Arial"/>
                <a:ea typeface="Arial"/>
                <a:cs typeface="Arial"/>
                <a:sym typeface="Arial"/>
              </a:rPr>
              <a:t>Wypalenie zawodowe. Przyczyny i zapobieganie. </a:t>
            </a:r>
            <a:r>
              <a:rPr lang="pl-PL" sz="1600">
                <a:latin typeface="Arial"/>
                <a:ea typeface="Arial"/>
                <a:cs typeface="Arial"/>
                <a:sym typeface="Arial"/>
              </a:rPr>
              <a:t>Warszawa: Wydawnictwo Naukowe PWN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pl-PL" sz="1600">
                <a:latin typeface="Arial"/>
                <a:ea typeface="Arial"/>
                <a:cs typeface="Arial"/>
                <a:sym typeface="Arial"/>
              </a:rPr>
              <a:t>Źródła internetowe:</a:t>
            </a:r>
            <a:endParaRPr b="1" sz="1600">
              <a:latin typeface="Arial"/>
              <a:ea typeface="Arial"/>
              <a:cs typeface="Arial"/>
              <a:sym typeface="Arial"/>
            </a:endParaRPr>
          </a:p>
          <a:p>
            <a:pPr indent="-165100" lvl="0" marL="228600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</a:pPr>
            <a:r>
              <a:rPr lang="pl-PL" sz="16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http://przystaneknauka.us.edu.pl/artykul/stres-w-mundurze</a:t>
            </a:r>
            <a:endParaRPr sz="1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23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4" name="Shape 4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003400" y="1681325"/>
            <a:ext cx="4333875" cy="2990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" name="Shape 98"/>
          <p:cNvGrpSpPr/>
          <p:nvPr/>
        </p:nvGrpSpPr>
        <p:grpSpPr>
          <a:xfrm>
            <a:off x="-3549599" y="1447849"/>
            <a:ext cx="14937452" cy="5438700"/>
            <a:chOff x="-4565598" y="-698451"/>
            <a:chExt cx="14937452" cy="5438700"/>
          </a:xfrm>
        </p:grpSpPr>
        <p:sp>
          <p:nvSpPr>
            <p:cNvPr id="99" name="Shape 99"/>
            <p:cNvSpPr/>
            <p:nvPr/>
          </p:nvSpPr>
          <p:spPr>
            <a:xfrm>
              <a:off x="-4565598" y="-698451"/>
              <a:ext cx="5438700" cy="5438700"/>
            </a:xfrm>
            <a:prstGeom prst="blockArc">
              <a:avLst>
                <a:gd fmla="val 18900000" name="adj1"/>
                <a:gd fmla="val 2700000" name="adj2"/>
                <a:gd fmla="val 397" name="adj3"/>
              </a:avLst>
            </a:prstGeom>
            <a:solidFill>
              <a:schemeClr val="accent2"/>
            </a:solidFill>
            <a:ln cap="flat" cmpd="sng" w="12700">
              <a:solidFill>
                <a:srgbClr val="487AA8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00" name="Shape 100"/>
            <p:cNvSpPr/>
            <p:nvPr/>
          </p:nvSpPr>
          <p:spPr>
            <a:xfrm>
              <a:off x="326051" y="240874"/>
              <a:ext cx="10045800" cy="425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01" name="Shape 101"/>
            <p:cNvSpPr txBox="1"/>
            <p:nvPr/>
          </p:nvSpPr>
          <p:spPr>
            <a:xfrm>
              <a:off x="326051" y="231438"/>
              <a:ext cx="8544300" cy="344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5875" lIns="337475" spcFirstLastPara="1" rIns="55875" wrap="square" tIns="558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rgbClr val="FFFFFF"/>
                  </a:solidFill>
                </a:rPr>
                <a:t>perfekcjonizm i nadgorliwość,</a:t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02" name="Shape 102"/>
            <p:cNvSpPr/>
            <p:nvPr/>
          </p:nvSpPr>
          <p:spPr>
            <a:xfrm>
              <a:off x="60314" y="161112"/>
              <a:ext cx="531600" cy="5316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rgbClr val="599BD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03" name="Shape 103"/>
            <p:cNvSpPr/>
            <p:nvPr/>
          </p:nvSpPr>
          <p:spPr>
            <a:xfrm>
              <a:off x="675797" y="851955"/>
              <a:ext cx="9696000" cy="425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04" name="Shape 104"/>
            <p:cNvSpPr txBox="1"/>
            <p:nvPr/>
          </p:nvSpPr>
          <p:spPr>
            <a:xfrm>
              <a:off x="675797" y="851955"/>
              <a:ext cx="9696000" cy="425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5875" lIns="337475" spcFirstLastPara="1" rIns="55875" wrap="square" tIns="558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rgbClr val="FFFFFF"/>
                  </a:solidFill>
                </a:rPr>
                <a:t>konserwatyzm</a:t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05" name="Shape 105"/>
            <p:cNvSpPr/>
            <p:nvPr/>
          </p:nvSpPr>
          <p:spPr>
            <a:xfrm>
              <a:off x="410057" y="798807"/>
              <a:ext cx="531600" cy="5316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rgbClr val="599BD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06" name="Shape 106"/>
            <p:cNvSpPr/>
            <p:nvPr/>
          </p:nvSpPr>
          <p:spPr>
            <a:xfrm>
              <a:off x="835725" y="1489650"/>
              <a:ext cx="9536100" cy="425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07" name="Shape 107"/>
            <p:cNvSpPr txBox="1"/>
            <p:nvPr/>
          </p:nvSpPr>
          <p:spPr>
            <a:xfrm>
              <a:off x="835725" y="1489650"/>
              <a:ext cx="9536100" cy="425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5875" lIns="337475" spcFirstLastPara="1" rIns="55875" wrap="square" tIns="558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rgbClr val="FFFFFF"/>
                  </a:solidFill>
                </a:rPr>
                <a:t>nieumiejętność współpracy</a:t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08" name="Shape 108"/>
            <p:cNvSpPr/>
            <p:nvPr/>
          </p:nvSpPr>
          <p:spPr>
            <a:xfrm>
              <a:off x="569986" y="1436502"/>
              <a:ext cx="531600" cy="5316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rgbClr val="599BD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09" name="Shape 109"/>
            <p:cNvSpPr/>
            <p:nvPr/>
          </p:nvSpPr>
          <p:spPr>
            <a:xfrm>
              <a:off x="835725" y="2126941"/>
              <a:ext cx="9536100" cy="425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10" name="Shape 110"/>
            <p:cNvSpPr txBox="1"/>
            <p:nvPr/>
          </p:nvSpPr>
          <p:spPr>
            <a:xfrm>
              <a:off x="835725" y="2126941"/>
              <a:ext cx="9536100" cy="425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5875" lIns="337475" spcFirstLastPara="1" rIns="55875" wrap="square" tIns="558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rgbClr val="FFFFFF"/>
                  </a:solidFill>
                </a:rPr>
                <a:t>identyfikowanie się tylko z pracą i z firmą</a:t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11" name="Shape 111"/>
            <p:cNvSpPr/>
            <p:nvPr/>
          </p:nvSpPr>
          <p:spPr>
            <a:xfrm>
              <a:off x="569986" y="2073793"/>
              <a:ext cx="531600" cy="5316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rgbClr val="599BD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12" name="Shape 112"/>
            <p:cNvSpPr/>
            <p:nvPr/>
          </p:nvSpPr>
          <p:spPr>
            <a:xfrm>
              <a:off x="675797" y="2764636"/>
              <a:ext cx="9696000" cy="425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13" name="Shape 113"/>
            <p:cNvSpPr txBox="1"/>
            <p:nvPr/>
          </p:nvSpPr>
          <p:spPr>
            <a:xfrm>
              <a:off x="675797" y="2764636"/>
              <a:ext cx="9696000" cy="425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5875" lIns="337475" spcFirstLastPara="1" rIns="55875" wrap="square" tIns="558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rgbClr val="FFFFFF"/>
                  </a:solidFill>
                </a:rPr>
                <a:t>brak dystansu wobec problemów zawodowych</a:t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14" name="Shape 114"/>
            <p:cNvSpPr/>
            <p:nvPr/>
          </p:nvSpPr>
          <p:spPr>
            <a:xfrm>
              <a:off x="410057" y="2711488"/>
              <a:ext cx="531600" cy="5316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rgbClr val="599BD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15" name="Shape 115"/>
            <p:cNvSpPr/>
            <p:nvPr/>
          </p:nvSpPr>
          <p:spPr>
            <a:xfrm>
              <a:off x="326054" y="3402331"/>
              <a:ext cx="10045800" cy="425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16" name="Shape 116"/>
            <p:cNvSpPr txBox="1"/>
            <p:nvPr/>
          </p:nvSpPr>
          <p:spPr>
            <a:xfrm>
              <a:off x="326054" y="3402331"/>
              <a:ext cx="10045800" cy="425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5875" lIns="337475" spcFirstLastPara="1" rIns="55875" wrap="square" tIns="558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rgbClr val="FFFFFF"/>
                  </a:solidFill>
                </a:rPr>
                <a:t>poczucie kontroli zewnętrznej</a:t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17" name="Shape 117"/>
            <p:cNvSpPr/>
            <p:nvPr/>
          </p:nvSpPr>
          <p:spPr>
            <a:xfrm>
              <a:off x="60314" y="3349183"/>
              <a:ext cx="531600" cy="5316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rgbClr val="599BD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</p:grpSp>
      <p:sp>
        <p:nvSpPr>
          <p:cNvPr id="118" name="Shape 118"/>
          <p:cNvSpPr txBox="1"/>
          <p:nvPr/>
        </p:nvSpPr>
        <p:spPr>
          <a:xfrm>
            <a:off x="838200" y="1651925"/>
            <a:ext cx="8544300" cy="4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l-PL" sz="2000" u="none" cap="none" strike="noStrike">
                <a:solidFill>
                  <a:schemeClr val="dk1"/>
                </a:solidFill>
              </a:rPr>
              <a:t>cechy osobowości:</a:t>
            </a:r>
            <a:endParaRPr sz="2000"/>
          </a:p>
        </p:txBody>
      </p:sp>
      <p:sp>
        <p:nvSpPr>
          <p:cNvPr id="119" name="Shape 119"/>
          <p:cNvSpPr txBox="1"/>
          <p:nvPr>
            <p:ph type="title"/>
          </p:nvPr>
        </p:nvSpPr>
        <p:spPr>
          <a:xfrm>
            <a:off x="838200" y="317025"/>
            <a:ext cx="10515600" cy="124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Czynniki indywidualne sprzyjające zespołowi wypalenia zawodowego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4" name="Shape 124"/>
          <p:cNvGrpSpPr/>
          <p:nvPr/>
        </p:nvGrpSpPr>
        <p:grpSpPr>
          <a:xfrm>
            <a:off x="-3903644" y="1280773"/>
            <a:ext cx="15808294" cy="5780100"/>
            <a:chOff x="-4852969" y="-743727"/>
            <a:chExt cx="15808294" cy="5780100"/>
          </a:xfrm>
        </p:grpSpPr>
        <p:sp>
          <p:nvSpPr>
            <p:cNvPr id="125" name="Shape 125"/>
            <p:cNvSpPr/>
            <p:nvPr/>
          </p:nvSpPr>
          <p:spPr>
            <a:xfrm>
              <a:off x="-4852969" y="-743727"/>
              <a:ext cx="5780100" cy="5780100"/>
            </a:xfrm>
            <a:prstGeom prst="blockArc">
              <a:avLst>
                <a:gd fmla="val 18900000" name="adj1"/>
                <a:gd fmla="val 2700000" name="adj2"/>
                <a:gd fmla="val 374" name="adj3"/>
              </a:avLst>
            </a:prstGeom>
            <a:solidFill>
              <a:schemeClr val="accent2"/>
            </a:solidFill>
            <a:ln cap="flat" cmpd="sng" w="12700">
              <a:solidFill>
                <a:srgbClr val="487AA8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6" name="Shape 126"/>
            <p:cNvSpPr/>
            <p:nvPr/>
          </p:nvSpPr>
          <p:spPr>
            <a:xfrm>
              <a:off x="405662" y="268201"/>
              <a:ext cx="10549500" cy="536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7" name="Shape 127"/>
            <p:cNvSpPr txBox="1"/>
            <p:nvPr/>
          </p:nvSpPr>
          <p:spPr>
            <a:xfrm>
              <a:off x="405662" y="268201"/>
              <a:ext cx="10549500" cy="536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71100" lIns="426025" spcFirstLastPara="1" rIns="71100" wrap="square" tIns="711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800">
                  <a:solidFill>
                    <a:schemeClr val="lt1"/>
                  </a:solidFill>
                </a:rPr>
                <a:t>za dużo pracy, za mało czasu wolnego</a:t>
              </a:r>
              <a:endParaRPr sz="1800"/>
            </a:p>
          </p:txBody>
        </p:sp>
        <p:sp>
          <p:nvSpPr>
            <p:cNvPr id="128" name="Shape 128"/>
            <p:cNvSpPr/>
            <p:nvPr/>
          </p:nvSpPr>
          <p:spPr>
            <a:xfrm>
              <a:off x="70195" y="201108"/>
              <a:ext cx="670800" cy="6708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rgbClr val="599BD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9" name="Shape 129"/>
            <p:cNvSpPr/>
            <p:nvPr/>
          </p:nvSpPr>
          <p:spPr>
            <a:xfrm>
              <a:off x="790279" y="1073064"/>
              <a:ext cx="10164900" cy="536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0" name="Shape 130"/>
            <p:cNvSpPr txBox="1"/>
            <p:nvPr/>
          </p:nvSpPr>
          <p:spPr>
            <a:xfrm>
              <a:off x="790279" y="1073064"/>
              <a:ext cx="10164900" cy="536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71100" lIns="426025" spcFirstLastPara="1" rIns="71100" wrap="square" tIns="711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800">
                  <a:solidFill>
                    <a:schemeClr val="lt1"/>
                  </a:solidFill>
                </a:rPr>
                <a:t>za mało snu</a:t>
              </a:r>
              <a:endParaRPr sz="1800"/>
            </a:p>
          </p:txBody>
        </p:sp>
        <p:sp>
          <p:nvSpPr>
            <p:cNvPr id="131" name="Shape 131"/>
            <p:cNvSpPr/>
            <p:nvPr/>
          </p:nvSpPr>
          <p:spPr>
            <a:xfrm>
              <a:off x="454812" y="1005970"/>
              <a:ext cx="670800" cy="6708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rgbClr val="599BD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2" name="Shape 132"/>
            <p:cNvSpPr/>
            <p:nvPr/>
          </p:nvSpPr>
          <p:spPr>
            <a:xfrm>
              <a:off x="908325" y="1877926"/>
              <a:ext cx="10047000" cy="536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3" name="Shape 133"/>
            <p:cNvSpPr txBox="1"/>
            <p:nvPr/>
          </p:nvSpPr>
          <p:spPr>
            <a:xfrm>
              <a:off x="908325" y="1877926"/>
              <a:ext cx="10047000" cy="536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71100" lIns="426025" spcFirstLastPara="1" rIns="71100" wrap="square" tIns="711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800">
                  <a:solidFill>
                    <a:schemeClr val="lt1"/>
                  </a:solidFill>
                </a:rPr>
                <a:t>angażowanie się w zbyt wiele działań</a:t>
              </a:r>
              <a:endParaRPr sz="1800"/>
            </a:p>
          </p:txBody>
        </p:sp>
        <p:sp>
          <p:nvSpPr>
            <p:cNvPr id="134" name="Shape 134"/>
            <p:cNvSpPr/>
            <p:nvPr/>
          </p:nvSpPr>
          <p:spPr>
            <a:xfrm>
              <a:off x="572859" y="1810833"/>
              <a:ext cx="670800" cy="6708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rgbClr val="599BD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5" name="Shape 135"/>
            <p:cNvSpPr/>
            <p:nvPr/>
          </p:nvSpPr>
          <p:spPr>
            <a:xfrm>
              <a:off x="790279" y="2682789"/>
              <a:ext cx="10164900" cy="536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6" name="Shape 136"/>
            <p:cNvSpPr txBox="1"/>
            <p:nvPr/>
          </p:nvSpPr>
          <p:spPr>
            <a:xfrm>
              <a:off x="790279" y="2682789"/>
              <a:ext cx="10164900" cy="536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71100" lIns="426025" spcFirstLastPara="1" rIns="71100" wrap="square" tIns="711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800">
                  <a:solidFill>
                    <a:schemeClr val="lt1"/>
                  </a:solidFill>
                </a:rPr>
                <a:t>negatywny wpływ służby na życie rodzinne</a:t>
              </a:r>
              <a:endParaRPr sz="1800">
                <a:solidFill>
                  <a:schemeClr val="lt1"/>
                </a:solidFill>
              </a:endParaRPr>
            </a:p>
          </p:txBody>
        </p:sp>
        <p:sp>
          <p:nvSpPr>
            <p:cNvPr id="137" name="Shape 137"/>
            <p:cNvSpPr/>
            <p:nvPr/>
          </p:nvSpPr>
          <p:spPr>
            <a:xfrm>
              <a:off x="454812" y="2615695"/>
              <a:ext cx="670800" cy="6708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rgbClr val="599BD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8" name="Shape 138"/>
            <p:cNvSpPr/>
            <p:nvPr/>
          </p:nvSpPr>
          <p:spPr>
            <a:xfrm>
              <a:off x="405662" y="3487651"/>
              <a:ext cx="10549500" cy="536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9" name="Shape 139"/>
            <p:cNvSpPr txBox="1"/>
            <p:nvPr/>
          </p:nvSpPr>
          <p:spPr>
            <a:xfrm>
              <a:off x="405662" y="3487651"/>
              <a:ext cx="10549500" cy="536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71100" lIns="426025" spcFirstLastPara="1" rIns="71100" wrap="square" tIns="711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800">
                  <a:solidFill>
                    <a:schemeClr val="lt1"/>
                  </a:solidFill>
                </a:rPr>
                <a:t>myślenie o pracy w domu</a:t>
              </a:r>
              <a:endParaRPr sz="1800"/>
            </a:p>
          </p:txBody>
        </p:sp>
        <p:sp>
          <p:nvSpPr>
            <p:cNvPr id="140" name="Shape 140"/>
            <p:cNvSpPr/>
            <p:nvPr/>
          </p:nvSpPr>
          <p:spPr>
            <a:xfrm>
              <a:off x="70195" y="3420558"/>
              <a:ext cx="670800" cy="6708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rgbClr val="599BD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141" name="Shape 141"/>
          <p:cNvSpPr txBox="1"/>
          <p:nvPr/>
        </p:nvSpPr>
        <p:spPr>
          <a:xfrm>
            <a:off x="771378" y="1653088"/>
            <a:ext cx="92241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2000">
                <a:solidFill>
                  <a:schemeClr val="dk1"/>
                </a:solidFill>
              </a:rPr>
              <a:t>styl życia:</a:t>
            </a:r>
            <a:endParaRPr b="1" sz="2000">
              <a:solidFill>
                <a:schemeClr val="dk1"/>
              </a:solidFill>
            </a:endParaRPr>
          </a:p>
        </p:txBody>
      </p:sp>
      <p:sp>
        <p:nvSpPr>
          <p:cNvPr id="142" name="Shape 142"/>
          <p:cNvSpPr txBox="1"/>
          <p:nvPr>
            <p:ph type="title"/>
          </p:nvPr>
        </p:nvSpPr>
        <p:spPr>
          <a:xfrm>
            <a:off x="838200" y="317025"/>
            <a:ext cx="10515600" cy="124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Czynniki indywidualne sprzyjające zespołowi wypalenia zawodowego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7" name="Shape 147"/>
          <p:cNvGrpSpPr/>
          <p:nvPr/>
        </p:nvGrpSpPr>
        <p:grpSpPr>
          <a:xfrm>
            <a:off x="-4254606" y="964366"/>
            <a:ext cx="15916084" cy="6127800"/>
            <a:chOff x="-5143606" y="-788234"/>
            <a:chExt cx="15916084" cy="6127800"/>
          </a:xfrm>
        </p:grpSpPr>
        <p:sp>
          <p:nvSpPr>
            <p:cNvPr id="148" name="Shape 148"/>
            <p:cNvSpPr/>
            <p:nvPr/>
          </p:nvSpPr>
          <p:spPr>
            <a:xfrm>
              <a:off x="-5143606" y="-788234"/>
              <a:ext cx="6127800" cy="6127800"/>
            </a:xfrm>
            <a:prstGeom prst="blockArc">
              <a:avLst>
                <a:gd fmla="val 18900000" name="adj1"/>
                <a:gd fmla="val 2700000" name="adj2"/>
                <a:gd fmla="val 352" name="adj3"/>
              </a:avLst>
            </a:prstGeom>
            <a:solidFill>
              <a:schemeClr val="accent2"/>
            </a:solidFill>
            <a:ln cap="flat" cmpd="sng" w="12700">
              <a:solidFill>
                <a:srgbClr val="82828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49" name="Shape 149"/>
            <p:cNvSpPr/>
            <p:nvPr/>
          </p:nvSpPr>
          <p:spPr>
            <a:xfrm>
              <a:off x="319278" y="206904"/>
              <a:ext cx="10453200" cy="413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50" name="Shape 150"/>
            <p:cNvSpPr txBox="1"/>
            <p:nvPr/>
          </p:nvSpPr>
          <p:spPr>
            <a:xfrm>
              <a:off x="319278" y="206904"/>
              <a:ext cx="10453200" cy="413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8250" lIns="328300" spcFirstLastPara="1" rIns="48250" wrap="square" tIns="482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800">
                  <a:solidFill>
                    <a:srgbClr val="FFFFFF"/>
                  </a:solidFill>
                </a:rPr>
                <a:t>zaangażowanie i dystans emocjonalny</a:t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51" name="Shape 151"/>
            <p:cNvSpPr/>
            <p:nvPr/>
          </p:nvSpPr>
          <p:spPr>
            <a:xfrm>
              <a:off x="60760" y="155201"/>
              <a:ext cx="516900" cy="5169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52" name="Shape 152"/>
            <p:cNvSpPr/>
            <p:nvPr/>
          </p:nvSpPr>
          <p:spPr>
            <a:xfrm>
              <a:off x="693855" y="827710"/>
              <a:ext cx="10078500" cy="413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53" name="Shape 153"/>
            <p:cNvSpPr txBox="1"/>
            <p:nvPr/>
          </p:nvSpPr>
          <p:spPr>
            <a:xfrm>
              <a:off x="693855" y="827710"/>
              <a:ext cx="10078500" cy="413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8250" lIns="328300" spcFirstLastPara="1" rIns="48250" wrap="square" tIns="482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800">
                  <a:solidFill>
                    <a:srgbClr val="FFFFFF"/>
                  </a:solidFill>
                </a:rPr>
                <a:t>brak szacunku i wzajemnego zaufania</a:t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54" name="Shape 154"/>
            <p:cNvSpPr/>
            <p:nvPr/>
          </p:nvSpPr>
          <p:spPr>
            <a:xfrm>
              <a:off x="435337" y="776007"/>
              <a:ext cx="516900" cy="5169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55" name="Shape 155"/>
            <p:cNvSpPr/>
            <p:nvPr/>
          </p:nvSpPr>
          <p:spPr>
            <a:xfrm>
              <a:off x="899121" y="1448061"/>
              <a:ext cx="9873300" cy="413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56" name="Shape 156"/>
            <p:cNvSpPr txBox="1"/>
            <p:nvPr/>
          </p:nvSpPr>
          <p:spPr>
            <a:xfrm>
              <a:off x="899121" y="1448061"/>
              <a:ext cx="9873300" cy="413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8250" lIns="328300" spcFirstLastPara="1" rIns="48250" wrap="square" tIns="482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800">
                  <a:solidFill>
                    <a:srgbClr val="FFFFFF"/>
                  </a:solidFill>
                </a:rPr>
                <a:t>koncentracja na tragicznych przeżyciach innych ludzi</a:t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57" name="Shape 157"/>
            <p:cNvSpPr/>
            <p:nvPr/>
          </p:nvSpPr>
          <p:spPr>
            <a:xfrm>
              <a:off x="640604" y="1396358"/>
              <a:ext cx="516900" cy="5169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58" name="Shape 158"/>
            <p:cNvSpPr/>
            <p:nvPr/>
          </p:nvSpPr>
          <p:spPr>
            <a:xfrm>
              <a:off x="964661" y="2068867"/>
              <a:ext cx="9807600" cy="413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59" name="Shape 159"/>
            <p:cNvSpPr txBox="1"/>
            <p:nvPr/>
          </p:nvSpPr>
          <p:spPr>
            <a:xfrm>
              <a:off x="964661" y="2068867"/>
              <a:ext cx="9807600" cy="413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8250" lIns="328300" spcFirstLastPara="1" rIns="48250" wrap="square" tIns="482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800">
                  <a:solidFill>
                    <a:srgbClr val="FFFFFF"/>
                  </a:solidFill>
                </a:rPr>
                <a:t>stykanie się z przejawami okrucieństwa</a:t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60" name="Shape 160"/>
            <p:cNvSpPr/>
            <p:nvPr/>
          </p:nvSpPr>
          <p:spPr>
            <a:xfrm>
              <a:off x="706143" y="2017164"/>
              <a:ext cx="516900" cy="5169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61" name="Shape 161"/>
            <p:cNvSpPr/>
            <p:nvPr/>
          </p:nvSpPr>
          <p:spPr>
            <a:xfrm>
              <a:off x="899121" y="2689673"/>
              <a:ext cx="9873300" cy="413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62" name="Shape 162"/>
            <p:cNvSpPr txBox="1"/>
            <p:nvPr/>
          </p:nvSpPr>
          <p:spPr>
            <a:xfrm>
              <a:off x="899121" y="2689673"/>
              <a:ext cx="9873300" cy="413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8250" lIns="328300" spcFirstLastPara="1" rIns="48250" wrap="square" tIns="482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600">
                  <a:solidFill>
                    <a:srgbClr val="FFFFFF"/>
                  </a:solidFill>
                </a:rPr>
                <a:t>konsekwencje błędu lub zaniedbania grożące utratą zdrowia lub życia swojego lub innych osób</a:t>
              </a:r>
              <a:endParaRPr sz="1600">
                <a:solidFill>
                  <a:srgbClr val="FFFFFF"/>
                </a:solidFill>
              </a:endParaRPr>
            </a:p>
          </p:txBody>
        </p:sp>
        <p:sp>
          <p:nvSpPr>
            <p:cNvPr id="163" name="Shape 163"/>
            <p:cNvSpPr/>
            <p:nvPr/>
          </p:nvSpPr>
          <p:spPr>
            <a:xfrm>
              <a:off x="640604" y="2637969"/>
              <a:ext cx="516900" cy="5169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64" name="Shape 164"/>
            <p:cNvSpPr/>
            <p:nvPr/>
          </p:nvSpPr>
          <p:spPr>
            <a:xfrm>
              <a:off x="693855" y="3310024"/>
              <a:ext cx="10078500" cy="413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65" name="Shape 165"/>
            <p:cNvSpPr txBox="1"/>
            <p:nvPr/>
          </p:nvSpPr>
          <p:spPr>
            <a:xfrm>
              <a:off x="693855" y="3310024"/>
              <a:ext cx="10078500" cy="413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8250" lIns="328300" spcFirstLastPara="1" rIns="48250" wrap="square" tIns="482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800">
                  <a:solidFill>
                    <a:srgbClr val="FFFFFF"/>
                  </a:solidFill>
                </a:rPr>
                <a:t>niski prestiż społeczny</a:t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66" name="Shape 166"/>
            <p:cNvSpPr/>
            <p:nvPr/>
          </p:nvSpPr>
          <p:spPr>
            <a:xfrm>
              <a:off x="435337" y="3258320"/>
              <a:ext cx="516900" cy="5169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67" name="Shape 167"/>
            <p:cNvSpPr/>
            <p:nvPr/>
          </p:nvSpPr>
          <p:spPr>
            <a:xfrm>
              <a:off x="319278" y="3930830"/>
              <a:ext cx="10453200" cy="413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68" name="Shape 168"/>
            <p:cNvSpPr txBox="1"/>
            <p:nvPr/>
          </p:nvSpPr>
          <p:spPr>
            <a:xfrm>
              <a:off x="319278" y="3930830"/>
              <a:ext cx="10453200" cy="413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8250" lIns="328300" spcFirstLastPara="1" rIns="48250" wrap="square" tIns="482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800">
                  <a:solidFill>
                    <a:srgbClr val="FFFFFF"/>
                  </a:solidFill>
                </a:rPr>
                <a:t>konflikty z osobami z zewnątrz związane z pełnioną rolą zawodową</a:t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69" name="Shape 169"/>
            <p:cNvSpPr/>
            <p:nvPr/>
          </p:nvSpPr>
          <p:spPr>
            <a:xfrm>
              <a:off x="60760" y="3879126"/>
              <a:ext cx="516900" cy="5169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</p:grpSp>
      <p:sp>
        <p:nvSpPr>
          <p:cNvPr id="170" name="Shape 170"/>
          <p:cNvSpPr txBox="1"/>
          <p:nvPr/>
        </p:nvSpPr>
        <p:spPr>
          <a:xfrm>
            <a:off x="838200" y="1485075"/>
            <a:ext cx="11062200" cy="46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2000">
                <a:solidFill>
                  <a:schemeClr val="dk1"/>
                </a:solidFill>
              </a:rPr>
              <a:t>kontakty pracownik – klient:</a:t>
            </a:r>
            <a:endParaRPr sz="2000"/>
          </a:p>
        </p:txBody>
      </p:sp>
      <p:sp>
        <p:nvSpPr>
          <p:cNvPr id="171" name="Shape 171"/>
          <p:cNvSpPr txBox="1"/>
          <p:nvPr>
            <p:ph type="title"/>
          </p:nvPr>
        </p:nvSpPr>
        <p:spPr>
          <a:xfrm>
            <a:off x="838200" y="317025"/>
            <a:ext cx="10515600" cy="124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Czynniki indywidualne sprzyjające zespołowi wypalenia zawodowego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6" name="Shape 176"/>
          <p:cNvGrpSpPr/>
          <p:nvPr/>
        </p:nvGrpSpPr>
        <p:grpSpPr>
          <a:xfrm>
            <a:off x="-4260601" y="971191"/>
            <a:ext cx="15528894" cy="6074400"/>
            <a:chOff x="-5098800" y="-781408"/>
            <a:chExt cx="15528894" cy="6074400"/>
          </a:xfrm>
        </p:grpSpPr>
        <p:sp>
          <p:nvSpPr>
            <p:cNvPr id="177" name="Shape 177"/>
            <p:cNvSpPr/>
            <p:nvPr/>
          </p:nvSpPr>
          <p:spPr>
            <a:xfrm>
              <a:off x="-5098800" y="-781408"/>
              <a:ext cx="6074400" cy="6074400"/>
            </a:xfrm>
            <a:prstGeom prst="blockArc">
              <a:avLst>
                <a:gd fmla="val 18900000" name="adj1"/>
                <a:gd fmla="val 2700000" name="adj2"/>
                <a:gd fmla="val 356" name="adj3"/>
              </a:avLst>
            </a:prstGeom>
            <a:solidFill>
              <a:schemeClr val="accent2"/>
            </a:solidFill>
            <a:ln cap="flat" cmpd="sng" w="12700">
              <a:solidFill>
                <a:srgbClr val="82828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78" name="Shape 178"/>
            <p:cNvSpPr/>
            <p:nvPr/>
          </p:nvSpPr>
          <p:spPr>
            <a:xfrm>
              <a:off x="316494" y="205100"/>
              <a:ext cx="10113600" cy="410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79" name="Shape 179"/>
            <p:cNvSpPr txBox="1"/>
            <p:nvPr/>
          </p:nvSpPr>
          <p:spPr>
            <a:xfrm>
              <a:off x="316494" y="205100"/>
              <a:ext cx="10113600" cy="410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0800" lIns="32545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800">
                  <a:solidFill>
                    <a:srgbClr val="FFFFFF"/>
                  </a:solidFill>
                </a:rPr>
                <a:t>konflikty interpersonalne, rywalizacja</a:t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80" name="Shape 180"/>
            <p:cNvSpPr/>
            <p:nvPr/>
          </p:nvSpPr>
          <p:spPr>
            <a:xfrm>
              <a:off x="60230" y="153848"/>
              <a:ext cx="512400" cy="5124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81" name="Shape 181"/>
            <p:cNvSpPr/>
            <p:nvPr/>
          </p:nvSpPr>
          <p:spPr>
            <a:xfrm>
              <a:off x="687804" y="820493"/>
              <a:ext cx="9742200" cy="410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82" name="Shape 182"/>
            <p:cNvSpPr txBox="1"/>
            <p:nvPr/>
          </p:nvSpPr>
          <p:spPr>
            <a:xfrm>
              <a:off x="687804" y="820493"/>
              <a:ext cx="9742200" cy="410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0800" lIns="32545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800">
                  <a:solidFill>
                    <a:srgbClr val="FFFFFF"/>
                  </a:solidFill>
                </a:rPr>
                <a:t>brak wzajemnego zaufania, zaburzona komunikacja</a:t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83" name="Shape 183"/>
            <p:cNvSpPr/>
            <p:nvPr/>
          </p:nvSpPr>
          <p:spPr>
            <a:xfrm>
              <a:off x="431541" y="769240"/>
              <a:ext cx="512400" cy="5124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84" name="Shape 184"/>
            <p:cNvSpPr/>
            <p:nvPr/>
          </p:nvSpPr>
          <p:spPr>
            <a:xfrm>
              <a:off x="891281" y="1435434"/>
              <a:ext cx="9538800" cy="410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85" name="Shape 185"/>
            <p:cNvSpPr txBox="1"/>
            <p:nvPr/>
          </p:nvSpPr>
          <p:spPr>
            <a:xfrm>
              <a:off x="891281" y="1435434"/>
              <a:ext cx="9538800" cy="410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0800" lIns="32545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800">
                  <a:solidFill>
                    <a:srgbClr val="FFFFFF"/>
                  </a:solidFill>
                </a:rPr>
                <a:t>przemoc psychiczna, agresja werbalna, mobbing</a:t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86" name="Shape 186"/>
            <p:cNvSpPr/>
            <p:nvPr/>
          </p:nvSpPr>
          <p:spPr>
            <a:xfrm>
              <a:off x="635018" y="1384181"/>
              <a:ext cx="512400" cy="5124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87" name="Shape 187"/>
            <p:cNvSpPr/>
            <p:nvPr/>
          </p:nvSpPr>
          <p:spPr>
            <a:xfrm>
              <a:off x="956249" y="2050826"/>
              <a:ext cx="9473700" cy="410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88" name="Shape 188"/>
            <p:cNvSpPr txBox="1"/>
            <p:nvPr/>
          </p:nvSpPr>
          <p:spPr>
            <a:xfrm>
              <a:off x="956249" y="2050826"/>
              <a:ext cx="9473700" cy="410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0800" lIns="32545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800">
                  <a:solidFill>
                    <a:srgbClr val="FFFFFF"/>
                  </a:solidFill>
                </a:rPr>
                <a:t>surowe konsekwencje służbowe i prawne błędu</a:t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89" name="Shape 189"/>
            <p:cNvSpPr/>
            <p:nvPr/>
          </p:nvSpPr>
          <p:spPr>
            <a:xfrm>
              <a:off x="699986" y="1999574"/>
              <a:ext cx="512400" cy="5124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90" name="Shape 190"/>
            <p:cNvSpPr/>
            <p:nvPr/>
          </p:nvSpPr>
          <p:spPr>
            <a:xfrm>
              <a:off x="891281" y="2666219"/>
              <a:ext cx="9538800" cy="410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91" name="Shape 191"/>
            <p:cNvSpPr txBox="1"/>
            <p:nvPr/>
          </p:nvSpPr>
          <p:spPr>
            <a:xfrm>
              <a:off x="891281" y="2666219"/>
              <a:ext cx="9538800" cy="410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0800" lIns="32545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800">
                  <a:solidFill>
                    <a:srgbClr val="FFFFFF"/>
                  </a:solidFill>
                </a:rPr>
                <a:t>godzenie sprzecznych oczekiwań i interesów (np. wyższego przełożonego i podwładnych)</a:t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92" name="Shape 192"/>
            <p:cNvSpPr/>
            <p:nvPr/>
          </p:nvSpPr>
          <p:spPr>
            <a:xfrm>
              <a:off x="635018" y="2614966"/>
              <a:ext cx="512400" cy="5124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93" name="Shape 193"/>
            <p:cNvSpPr/>
            <p:nvPr/>
          </p:nvSpPr>
          <p:spPr>
            <a:xfrm>
              <a:off x="687804" y="3281160"/>
              <a:ext cx="9742200" cy="410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94" name="Shape 194"/>
            <p:cNvSpPr txBox="1"/>
            <p:nvPr/>
          </p:nvSpPr>
          <p:spPr>
            <a:xfrm>
              <a:off x="687804" y="3281160"/>
              <a:ext cx="9742200" cy="410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0800" lIns="32545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800">
                  <a:solidFill>
                    <a:srgbClr val="FFFFFF"/>
                  </a:solidFill>
                </a:rPr>
                <a:t>niedocenianie przez przełożonych</a:t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95" name="Shape 195"/>
            <p:cNvSpPr/>
            <p:nvPr/>
          </p:nvSpPr>
          <p:spPr>
            <a:xfrm>
              <a:off x="431541" y="3229908"/>
              <a:ext cx="512400" cy="5124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96" name="Shape 196"/>
            <p:cNvSpPr/>
            <p:nvPr/>
          </p:nvSpPr>
          <p:spPr>
            <a:xfrm>
              <a:off x="316494" y="3896553"/>
              <a:ext cx="10113600" cy="410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97" name="Shape 197"/>
            <p:cNvSpPr txBox="1"/>
            <p:nvPr/>
          </p:nvSpPr>
          <p:spPr>
            <a:xfrm>
              <a:off x="316494" y="3896553"/>
              <a:ext cx="10113600" cy="410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0800" lIns="32545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800">
                  <a:solidFill>
                    <a:srgbClr val="FFFFFF"/>
                  </a:solidFill>
                </a:rPr>
                <a:t>brak pomocy i wsparcia ze strony przełożonych</a:t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98" name="Shape 198"/>
            <p:cNvSpPr/>
            <p:nvPr/>
          </p:nvSpPr>
          <p:spPr>
            <a:xfrm>
              <a:off x="60230" y="3845300"/>
              <a:ext cx="512400" cy="5124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</p:grpSp>
      <p:sp>
        <p:nvSpPr>
          <p:cNvPr id="199" name="Shape 199"/>
          <p:cNvSpPr txBox="1"/>
          <p:nvPr/>
        </p:nvSpPr>
        <p:spPr>
          <a:xfrm>
            <a:off x="838200" y="1451703"/>
            <a:ext cx="10969500" cy="46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2000">
                <a:solidFill>
                  <a:schemeClr val="dk1"/>
                </a:solidFill>
              </a:rPr>
              <a:t>kontakty z przełożonymi i współpracownikami:</a:t>
            </a:r>
            <a:endParaRPr sz="2000"/>
          </a:p>
        </p:txBody>
      </p:sp>
      <p:sp>
        <p:nvSpPr>
          <p:cNvPr id="200" name="Shape 200"/>
          <p:cNvSpPr txBox="1"/>
          <p:nvPr>
            <p:ph type="title"/>
          </p:nvPr>
        </p:nvSpPr>
        <p:spPr>
          <a:xfrm>
            <a:off x="838200" y="317025"/>
            <a:ext cx="10515600" cy="124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Czynniki indywidualne sprzyjające zespołowi wypalenia zawodowego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" name="Shape 205"/>
          <p:cNvGrpSpPr/>
          <p:nvPr/>
        </p:nvGrpSpPr>
        <p:grpSpPr>
          <a:xfrm>
            <a:off x="-4394772" y="847444"/>
            <a:ext cx="16018080" cy="6321900"/>
            <a:chOff x="-5309171" y="-813081"/>
            <a:chExt cx="16018080" cy="6321900"/>
          </a:xfrm>
        </p:grpSpPr>
        <p:sp>
          <p:nvSpPr>
            <p:cNvPr id="206" name="Shape 206"/>
            <p:cNvSpPr/>
            <p:nvPr/>
          </p:nvSpPr>
          <p:spPr>
            <a:xfrm>
              <a:off x="-5309171" y="-813081"/>
              <a:ext cx="6321900" cy="6321900"/>
            </a:xfrm>
            <a:prstGeom prst="blockArc">
              <a:avLst>
                <a:gd fmla="val 18900000" name="adj1"/>
                <a:gd fmla="val 2700000" name="adj2"/>
                <a:gd fmla="val 342" name="adj3"/>
              </a:avLst>
            </a:prstGeom>
            <a:solidFill>
              <a:schemeClr val="accent2"/>
            </a:solidFill>
            <a:ln cap="flat" cmpd="sng" w="12700">
              <a:solidFill>
                <a:srgbClr val="82828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07" name="Shape 207"/>
            <p:cNvSpPr/>
            <p:nvPr/>
          </p:nvSpPr>
          <p:spPr>
            <a:xfrm>
              <a:off x="377650" y="247282"/>
              <a:ext cx="10331100" cy="494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08" name="Shape 208"/>
            <p:cNvSpPr txBox="1"/>
            <p:nvPr/>
          </p:nvSpPr>
          <p:spPr>
            <a:xfrm>
              <a:off x="377650" y="247282"/>
              <a:ext cx="10331100" cy="494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3325" lIns="392400" spcFirstLastPara="1" rIns="53325" wrap="square" tIns="533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800">
                  <a:solidFill>
                    <a:schemeClr val="lt1"/>
                  </a:solidFill>
                </a:rPr>
                <a:t>nadmierna  odpowiedzialność i ilość obowiązków</a:t>
              </a:r>
              <a:endParaRPr sz="1800"/>
            </a:p>
          </p:txBody>
        </p:sp>
        <p:sp>
          <p:nvSpPr>
            <p:cNvPr id="209" name="Shape 209"/>
            <p:cNvSpPr/>
            <p:nvPr/>
          </p:nvSpPr>
          <p:spPr>
            <a:xfrm>
              <a:off x="68665" y="185485"/>
              <a:ext cx="618000" cy="6180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10" name="Shape 210"/>
            <p:cNvSpPr/>
            <p:nvPr/>
          </p:nvSpPr>
          <p:spPr>
            <a:xfrm>
              <a:off x="784309" y="988752"/>
              <a:ext cx="9924600" cy="494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11" name="Shape 211"/>
            <p:cNvSpPr txBox="1"/>
            <p:nvPr/>
          </p:nvSpPr>
          <p:spPr>
            <a:xfrm>
              <a:off x="784309" y="988752"/>
              <a:ext cx="9924600" cy="494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3325" lIns="392400" spcFirstLastPara="1" rIns="53325" wrap="square" tIns="533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800">
                  <a:solidFill>
                    <a:schemeClr val="lt1"/>
                  </a:solidFill>
                </a:rPr>
                <a:t>wymagania nie do zrealizowania</a:t>
              </a:r>
              <a:endParaRPr sz="1800"/>
            </a:p>
          </p:txBody>
        </p:sp>
        <p:sp>
          <p:nvSpPr>
            <p:cNvPr id="212" name="Shape 212"/>
            <p:cNvSpPr/>
            <p:nvPr/>
          </p:nvSpPr>
          <p:spPr>
            <a:xfrm>
              <a:off x="475323" y="926955"/>
              <a:ext cx="618000" cy="6180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13" name="Shape 213"/>
            <p:cNvSpPr/>
            <p:nvPr/>
          </p:nvSpPr>
          <p:spPr>
            <a:xfrm>
              <a:off x="970263" y="1730223"/>
              <a:ext cx="9738600" cy="494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14" name="Shape 214"/>
            <p:cNvSpPr txBox="1"/>
            <p:nvPr/>
          </p:nvSpPr>
          <p:spPr>
            <a:xfrm>
              <a:off x="970263" y="1730223"/>
              <a:ext cx="9738600" cy="494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3325" lIns="392400" spcFirstLastPara="1" rIns="53325" wrap="square" tIns="533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800">
                  <a:solidFill>
                    <a:schemeClr val="lt1"/>
                  </a:solidFill>
                </a:rPr>
                <a:t>brak wpływu na organizację pracy</a:t>
              </a:r>
              <a:endParaRPr sz="1800"/>
            </a:p>
          </p:txBody>
        </p:sp>
        <p:sp>
          <p:nvSpPr>
            <p:cNvPr id="215" name="Shape 215"/>
            <p:cNvSpPr/>
            <p:nvPr/>
          </p:nvSpPr>
          <p:spPr>
            <a:xfrm>
              <a:off x="661278" y="1668426"/>
              <a:ext cx="618000" cy="6180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16" name="Shape 216"/>
            <p:cNvSpPr/>
            <p:nvPr/>
          </p:nvSpPr>
          <p:spPr>
            <a:xfrm>
              <a:off x="970263" y="2471224"/>
              <a:ext cx="9738600" cy="494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17" name="Shape 217"/>
            <p:cNvSpPr txBox="1"/>
            <p:nvPr/>
          </p:nvSpPr>
          <p:spPr>
            <a:xfrm>
              <a:off x="970263" y="2471224"/>
              <a:ext cx="9738600" cy="494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3325" lIns="392400" spcFirstLastPara="1" rIns="53325" wrap="square" tIns="533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800">
                  <a:solidFill>
                    <a:schemeClr val="lt1"/>
                  </a:solidFill>
                </a:rPr>
                <a:t>cele instytucji są sprzeczne z wartościami i normami uznawanymi przez pracownika</a:t>
              </a:r>
              <a:endParaRPr sz="1800">
                <a:solidFill>
                  <a:schemeClr val="lt1"/>
                </a:solidFill>
              </a:endParaRPr>
            </a:p>
          </p:txBody>
        </p:sp>
        <p:sp>
          <p:nvSpPr>
            <p:cNvPr id="218" name="Shape 218"/>
            <p:cNvSpPr/>
            <p:nvPr/>
          </p:nvSpPr>
          <p:spPr>
            <a:xfrm>
              <a:off x="661278" y="2409427"/>
              <a:ext cx="618000" cy="6180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19" name="Shape 219"/>
            <p:cNvSpPr/>
            <p:nvPr/>
          </p:nvSpPr>
          <p:spPr>
            <a:xfrm>
              <a:off x="784309" y="3212695"/>
              <a:ext cx="9924600" cy="494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20" name="Shape 220"/>
            <p:cNvSpPr txBox="1"/>
            <p:nvPr/>
          </p:nvSpPr>
          <p:spPr>
            <a:xfrm>
              <a:off x="784309" y="3212695"/>
              <a:ext cx="9924600" cy="494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3325" lIns="392400" spcFirstLastPara="1" rIns="53325" wrap="square" tIns="533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800">
                  <a:solidFill>
                    <a:schemeClr val="lt1"/>
                  </a:solidFill>
                </a:rPr>
                <a:t>otrzymywana kwota  wynagrodzenia</a:t>
              </a:r>
              <a:endParaRPr sz="1800">
                <a:solidFill>
                  <a:schemeClr val="lt1"/>
                </a:solidFill>
              </a:endParaRPr>
            </a:p>
          </p:txBody>
        </p:sp>
        <p:sp>
          <p:nvSpPr>
            <p:cNvPr id="221" name="Shape 221"/>
            <p:cNvSpPr/>
            <p:nvPr/>
          </p:nvSpPr>
          <p:spPr>
            <a:xfrm>
              <a:off x="475323" y="3150898"/>
              <a:ext cx="618000" cy="6180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22" name="Shape 222"/>
            <p:cNvSpPr/>
            <p:nvPr/>
          </p:nvSpPr>
          <p:spPr>
            <a:xfrm>
              <a:off x="377650" y="3954166"/>
              <a:ext cx="10331100" cy="494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23" name="Shape 223"/>
            <p:cNvSpPr txBox="1"/>
            <p:nvPr/>
          </p:nvSpPr>
          <p:spPr>
            <a:xfrm>
              <a:off x="377650" y="3954166"/>
              <a:ext cx="10331100" cy="494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3325" lIns="392400" spcFirstLastPara="1" rIns="53325" wrap="square" tIns="533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800">
                  <a:solidFill>
                    <a:schemeClr val="lt1"/>
                  </a:solidFill>
                </a:rPr>
                <a:t>praca w godzinach nadliczbowych</a:t>
              </a:r>
              <a:endParaRPr sz="1800">
                <a:solidFill>
                  <a:schemeClr val="lt1"/>
                </a:solidFill>
              </a:endParaRPr>
            </a:p>
          </p:txBody>
        </p:sp>
        <p:sp>
          <p:nvSpPr>
            <p:cNvPr id="224" name="Shape 224"/>
            <p:cNvSpPr/>
            <p:nvPr/>
          </p:nvSpPr>
          <p:spPr>
            <a:xfrm>
              <a:off x="68665" y="3892369"/>
              <a:ext cx="618000" cy="6180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225" name="Shape 225"/>
          <p:cNvSpPr txBox="1"/>
          <p:nvPr>
            <p:ph type="title"/>
          </p:nvPr>
        </p:nvSpPr>
        <p:spPr>
          <a:xfrm>
            <a:off x="838200" y="200226"/>
            <a:ext cx="10515600" cy="143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</a:pPr>
            <a:r>
              <a:rPr b="1" i="0" lang="pl-PL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Czynniki organizacyjne </a:t>
            </a:r>
            <a: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sprzyjające zespołowi wypalenia zawodowego</a:t>
            </a:r>
            <a:endParaRPr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6" name="Shape 226"/>
          <p:cNvSpPr txBox="1"/>
          <p:nvPr>
            <p:ph idx="2" type="body"/>
          </p:nvPr>
        </p:nvSpPr>
        <p:spPr>
          <a:xfrm>
            <a:off x="838200" y="1418325"/>
            <a:ext cx="10515600" cy="43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pl-PL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warunki i organizacja pracy: 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 txBox="1"/>
          <p:nvPr>
            <p:ph idx="2" type="body"/>
          </p:nvPr>
        </p:nvSpPr>
        <p:spPr>
          <a:xfrm>
            <a:off x="812800" y="1384950"/>
            <a:ext cx="10515600" cy="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pl-PL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warunki i organizacja pracy: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50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2" name="Shape 232"/>
          <p:cNvSpPr txBox="1"/>
          <p:nvPr>
            <p:ph type="title"/>
          </p:nvPr>
        </p:nvSpPr>
        <p:spPr>
          <a:xfrm>
            <a:off x="838200" y="200226"/>
            <a:ext cx="10515600" cy="143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</a:pPr>
            <a:r>
              <a:rPr b="1" i="0" lang="pl-PL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Czynniki organizacyjne </a:t>
            </a:r>
            <a: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sprzyjające zespołowi wypalenia zawodowego</a:t>
            </a:r>
            <a:endParaRPr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33" name="Shape 233"/>
          <p:cNvGrpSpPr/>
          <p:nvPr/>
        </p:nvGrpSpPr>
        <p:grpSpPr>
          <a:xfrm>
            <a:off x="-4483817" y="785718"/>
            <a:ext cx="15692386" cy="6240900"/>
            <a:chOff x="-5238592" y="-802706"/>
            <a:chExt cx="15692386" cy="6240900"/>
          </a:xfrm>
        </p:grpSpPr>
        <p:sp>
          <p:nvSpPr>
            <p:cNvPr id="234" name="Shape 234"/>
            <p:cNvSpPr/>
            <p:nvPr/>
          </p:nvSpPr>
          <p:spPr>
            <a:xfrm>
              <a:off x="-5238592" y="-802706"/>
              <a:ext cx="6240900" cy="6240900"/>
            </a:xfrm>
            <a:prstGeom prst="blockArc">
              <a:avLst>
                <a:gd fmla="val 18900000" name="adj1"/>
                <a:gd fmla="val 2700000" name="adj2"/>
                <a:gd fmla="val 346" name="adj3"/>
              </a:avLst>
            </a:prstGeom>
            <a:solidFill>
              <a:schemeClr val="accent2"/>
            </a:solidFill>
            <a:ln cap="flat" cmpd="sng" w="12700">
              <a:solidFill>
                <a:srgbClr val="82828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235" name="Shape 235"/>
            <p:cNvSpPr/>
            <p:nvPr/>
          </p:nvSpPr>
          <p:spPr>
            <a:xfrm>
              <a:off x="325180" y="210729"/>
              <a:ext cx="10128600" cy="421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236" name="Shape 236"/>
            <p:cNvSpPr txBox="1"/>
            <p:nvPr/>
          </p:nvSpPr>
          <p:spPr>
            <a:xfrm>
              <a:off x="325180" y="210729"/>
              <a:ext cx="10128600" cy="421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0800" lIns="334375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rgbClr val="FFFFFF"/>
                  </a:solidFill>
                </a:rPr>
                <a:t>hałas, zatłoczenie, źle dopasowane sprzęty lub ich brak, itp. </a:t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237" name="Shape 237"/>
            <p:cNvSpPr/>
            <p:nvPr/>
          </p:nvSpPr>
          <p:spPr>
            <a:xfrm>
              <a:off x="61883" y="158070"/>
              <a:ext cx="526500" cy="5265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238" name="Shape 238"/>
            <p:cNvSpPr/>
            <p:nvPr/>
          </p:nvSpPr>
          <p:spPr>
            <a:xfrm>
              <a:off x="706682" y="843012"/>
              <a:ext cx="9747000" cy="421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239" name="Shape 239"/>
            <p:cNvSpPr txBox="1"/>
            <p:nvPr/>
          </p:nvSpPr>
          <p:spPr>
            <a:xfrm>
              <a:off x="706682" y="843012"/>
              <a:ext cx="9747000" cy="421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0800" lIns="334375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rgbClr val="FFFFFF"/>
                  </a:solidFill>
                </a:rPr>
                <a:t>niepewność i brak informacji niezbędnych do wykonywania czynności służbowych,</a:t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240" name="Shape 240"/>
            <p:cNvSpPr/>
            <p:nvPr/>
          </p:nvSpPr>
          <p:spPr>
            <a:xfrm>
              <a:off x="443385" y="790352"/>
              <a:ext cx="526500" cy="5265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241" name="Shape 241"/>
            <p:cNvSpPr/>
            <p:nvPr/>
          </p:nvSpPr>
          <p:spPr>
            <a:xfrm>
              <a:off x="915743" y="1474830"/>
              <a:ext cx="9537900" cy="421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242" name="Shape 242"/>
            <p:cNvSpPr txBox="1"/>
            <p:nvPr/>
          </p:nvSpPr>
          <p:spPr>
            <a:xfrm>
              <a:off x="915743" y="1474830"/>
              <a:ext cx="9537900" cy="421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0800" lIns="334375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rgbClr val="FFFFFF"/>
                  </a:solidFill>
                </a:rPr>
                <a:t>nieoczekiwane zadania do wykonania,</a:t>
              </a:r>
              <a:endParaRPr i="0" sz="1800" u="none" cap="none" strike="noStrike">
                <a:solidFill>
                  <a:srgbClr val="FFFFFF"/>
                </a:solidFill>
              </a:endParaRPr>
            </a:p>
          </p:txBody>
        </p:sp>
        <p:sp>
          <p:nvSpPr>
            <p:cNvPr id="243" name="Shape 243"/>
            <p:cNvSpPr/>
            <p:nvPr/>
          </p:nvSpPr>
          <p:spPr>
            <a:xfrm>
              <a:off x="652446" y="1422171"/>
              <a:ext cx="526500" cy="5265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244" name="Shape 244"/>
            <p:cNvSpPr/>
            <p:nvPr/>
          </p:nvSpPr>
          <p:spPr>
            <a:xfrm>
              <a:off x="982494" y="2107113"/>
              <a:ext cx="9471300" cy="421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245" name="Shape 245"/>
            <p:cNvSpPr txBox="1"/>
            <p:nvPr/>
          </p:nvSpPr>
          <p:spPr>
            <a:xfrm>
              <a:off x="982494" y="2107113"/>
              <a:ext cx="9471300" cy="421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0800" lIns="334375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rgbClr val="FFFFFF"/>
                  </a:solidFill>
                </a:rPr>
                <a:t>wykonywanie pracy przy braku niezbędnych środków,</a:t>
              </a:r>
              <a:endParaRPr i="0" sz="1800" u="none" cap="none" strike="noStrike">
                <a:solidFill>
                  <a:srgbClr val="FFFFFF"/>
                </a:solidFill>
              </a:endParaRPr>
            </a:p>
          </p:txBody>
        </p:sp>
        <p:sp>
          <p:nvSpPr>
            <p:cNvPr id="246" name="Shape 246"/>
            <p:cNvSpPr/>
            <p:nvPr/>
          </p:nvSpPr>
          <p:spPr>
            <a:xfrm>
              <a:off x="719197" y="2054454"/>
              <a:ext cx="526500" cy="5265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247" name="Shape 247"/>
            <p:cNvSpPr/>
            <p:nvPr/>
          </p:nvSpPr>
          <p:spPr>
            <a:xfrm>
              <a:off x="915743" y="2739395"/>
              <a:ext cx="9537900" cy="421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248" name="Shape 248"/>
            <p:cNvSpPr txBox="1"/>
            <p:nvPr/>
          </p:nvSpPr>
          <p:spPr>
            <a:xfrm>
              <a:off x="915743" y="2739395"/>
              <a:ext cx="9537900" cy="421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0800" lIns="334375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rgbClr val="FFFFFF"/>
                  </a:solidFill>
                </a:rPr>
                <a:t>pozostawanie w całodobowej dyspozycyjności,</a:t>
              </a:r>
              <a:endParaRPr i="0" sz="1800" u="none" cap="none" strike="noStrike">
                <a:solidFill>
                  <a:srgbClr val="FFFFFF"/>
                </a:solidFill>
              </a:endParaRPr>
            </a:p>
          </p:txBody>
        </p:sp>
        <p:sp>
          <p:nvSpPr>
            <p:cNvPr id="249" name="Shape 249"/>
            <p:cNvSpPr/>
            <p:nvPr/>
          </p:nvSpPr>
          <p:spPr>
            <a:xfrm>
              <a:off x="652446" y="2686736"/>
              <a:ext cx="526500" cy="5265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250" name="Shape 250"/>
            <p:cNvSpPr/>
            <p:nvPr/>
          </p:nvSpPr>
          <p:spPr>
            <a:xfrm>
              <a:off x="706682" y="3371214"/>
              <a:ext cx="9747000" cy="421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251" name="Shape 251"/>
            <p:cNvSpPr txBox="1"/>
            <p:nvPr/>
          </p:nvSpPr>
          <p:spPr>
            <a:xfrm>
              <a:off x="706682" y="3371214"/>
              <a:ext cx="9747000" cy="421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0800" lIns="334375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rgbClr val="FFFFFF"/>
                  </a:solidFill>
                </a:rPr>
                <a:t>zmienność i różnorodność czynności koniecznych do wykonania w jednostce czasu,</a:t>
              </a:r>
              <a:endParaRPr i="0" sz="1800" u="none" cap="none" strike="noStrike">
                <a:solidFill>
                  <a:srgbClr val="FFFFFF"/>
                </a:solidFill>
              </a:endParaRPr>
            </a:p>
          </p:txBody>
        </p:sp>
        <p:sp>
          <p:nvSpPr>
            <p:cNvPr id="252" name="Shape 252"/>
            <p:cNvSpPr/>
            <p:nvPr/>
          </p:nvSpPr>
          <p:spPr>
            <a:xfrm>
              <a:off x="443385" y="3318555"/>
              <a:ext cx="526500" cy="5265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253" name="Shape 253"/>
            <p:cNvSpPr/>
            <p:nvPr/>
          </p:nvSpPr>
          <p:spPr>
            <a:xfrm>
              <a:off x="325180" y="4003496"/>
              <a:ext cx="10128600" cy="421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254" name="Shape 254"/>
            <p:cNvSpPr txBox="1"/>
            <p:nvPr/>
          </p:nvSpPr>
          <p:spPr>
            <a:xfrm>
              <a:off x="325180" y="4003496"/>
              <a:ext cx="10128600" cy="421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0800" lIns="334375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rgbClr val="FFFFFF"/>
                  </a:solidFill>
                </a:rPr>
                <a:t>przeciążenie ilością pracy związane z niedoborami kadrowymi.</a:t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255" name="Shape 255"/>
            <p:cNvSpPr/>
            <p:nvPr/>
          </p:nvSpPr>
          <p:spPr>
            <a:xfrm>
              <a:off x="61883" y="3950837"/>
              <a:ext cx="526500" cy="5265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 txBox="1"/>
          <p:nvPr>
            <p:ph type="title"/>
          </p:nvPr>
        </p:nvSpPr>
        <p:spPr>
          <a:xfrm>
            <a:off x="1398600" y="491177"/>
            <a:ext cx="1051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b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Typowe objawy wypalenia zawodowego  </a:t>
            </a:r>
            <a:b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b="1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61" name="Shape 261"/>
          <p:cNvGrpSpPr/>
          <p:nvPr/>
        </p:nvGrpSpPr>
        <p:grpSpPr>
          <a:xfrm>
            <a:off x="1017608" y="2590016"/>
            <a:ext cx="10043278" cy="1493176"/>
            <a:chOff x="2977" y="848809"/>
            <a:chExt cx="10043278" cy="1493176"/>
          </a:xfrm>
        </p:grpSpPr>
        <p:sp>
          <p:nvSpPr>
            <p:cNvPr id="262" name="Shape 262"/>
            <p:cNvSpPr/>
            <p:nvPr/>
          </p:nvSpPr>
          <p:spPr>
            <a:xfrm>
              <a:off x="2977" y="891017"/>
              <a:ext cx="3627421" cy="1450968"/>
            </a:xfrm>
            <a:prstGeom prst="chevron">
              <a:avLst>
                <a:gd fmla="val 5000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63" name="Shape 263"/>
            <p:cNvSpPr txBox="1"/>
            <p:nvPr/>
          </p:nvSpPr>
          <p:spPr>
            <a:xfrm>
              <a:off x="728461" y="891017"/>
              <a:ext cx="2176453" cy="1450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26650" lIns="80000" spcFirstLastPara="1" rIns="26650" wrap="square" tIns="266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chemeClr val="lt1"/>
                  </a:solidFill>
                </a:rPr>
                <a:t>WYCZERPANIE</a:t>
              </a:r>
              <a:r>
                <a:rPr lang="pl-PL" sz="1800"/>
                <a:t> </a:t>
              </a:r>
              <a:r>
                <a:rPr i="0" lang="pl-PL" sz="1800" u="none" cap="none" strike="noStrike">
                  <a:solidFill>
                    <a:schemeClr val="lt1"/>
                  </a:solidFill>
                </a:rPr>
                <a:t>FIZYCZNE</a:t>
              </a:r>
              <a:r>
                <a:rPr lang="pl-PL" sz="1800"/>
                <a:t> </a:t>
              </a:r>
              <a:br>
                <a:rPr lang="pl-PL" sz="1800"/>
              </a:br>
              <a:r>
                <a:rPr i="0" lang="pl-PL" sz="1800" u="none" cap="none" strike="noStrike">
                  <a:solidFill>
                    <a:schemeClr val="lt1"/>
                  </a:solidFill>
                </a:rPr>
                <a:t>I EMOCJONALNE</a:t>
              </a:r>
              <a:endParaRPr sz="180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6418834" y="854192"/>
              <a:ext cx="3627421" cy="1450968"/>
            </a:xfrm>
            <a:prstGeom prst="chevron">
              <a:avLst>
                <a:gd fmla="val 5000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5" name="Shape 265"/>
            <p:cNvSpPr txBox="1"/>
            <p:nvPr/>
          </p:nvSpPr>
          <p:spPr>
            <a:xfrm>
              <a:off x="7144319" y="854193"/>
              <a:ext cx="2176500" cy="145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6650" lIns="80000" spcFirstLastPara="1" rIns="26650" wrap="square" tIns="266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chemeClr val="lt1"/>
                  </a:solidFill>
                </a:rPr>
                <a:t>OBNIŻONE POCZUCIE DOKONAŃ OSOBISTYCH</a:t>
              </a:r>
              <a:endParaRPr sz="1800"/>
            </a:p>
          </p:txBody>
        </p:sp>
        <p:sp>
          <p:nvSpPr>
            <p:cNvPr id="266" name="Shape 266"/>
            <p:cNvSpPr/>
            <p:nvPr/>
          </p:nvSpPr>
          <p:spPr>
            <a:xfrm>
              <a:off x="3226412" y="848809"/>
              <a:ext cx="3627421" cy="1450968"/>
            </a:xfrm>
            <a:prstGeom prst="chevron">
              <a:avLst>
                <a:gd fmla="val 5000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7" name="Shape 267"/>
            <p:cNvSpPr txBox="1"/>
            <p:nvPr/>
          </p:nvSpPr>
          <p:spPr>
            <a:xfrm>
              <a:off x="3951894" y="848818"/>
              <a:ext cx="2725800" cy="145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6650" lIns="80000" spcFirstLastPara="1" rIns="26650" wrap="square" tIns="266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chemeClr val="lt1"/>
                  </a:solidFill>
                </a:rPr>
                <a:t>DEPERSONALIZACJA</a:t>
              </a:r>
              <a:endParaRPr sz="1800"/>
            </a:p>
          </p:txBody>
        </p:sp>
      </p:grpSp>
      <p:sp>
        <p:nvSpPr>
          <p:cNvPr id="268" name="Shape 268"/>
          <p:cNvSpPr txBox="1"/>
          <p:nvPr/>
        </p:nvSpPr>
        <p:spPr>
          <a:xfrm>
            <a:off x="1322363" y="4740812"/>
            <a:ext cx="901739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0" lang="pl-PL" sz="1800" u="none" cap="none" strike="noStrike">
                <a:solidFill>
                  <a:schemeClr val="dk1"/>
                </a:solidFill>
              </a:rPr>
              <a:t>Trójwymiarowa teoria wypalenia Christiny Maslach</a:t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yw pakietu Office">
  <a:themeElements>
    <a:clrScheme name="Pakiet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