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slide" Target="slides/slide20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Shape 2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Shape 26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Shape 3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Shape 31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 rot="5400000">
            <a:off x="7133402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1799402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831851" y="1709742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31851" y="4589467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839788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83978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83978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6172202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4" type="body"/>
          </p:nvPr>
        </p:nvSpPr>
        <p:spPr>
          <a:xfrm>
            <a:off x="6172202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5" name="Shape 65"/>
          <p:cNvSpPr/>
          <p:nvPr>
            <p:ph idx="2" type="pic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42625" y="6033225"/>
            <a:ext cx="10106749" cy="82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750" y="100925"/>
            <a:ext cx="1877825" cy="8576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spd="slow"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i="0" lang="pl-PL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538125" y="3602050"/>
            <a:ext cx="111999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Prezentacja dla pracowników medycznych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3538663" y="250275"/>
            <a:ext cx="59775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2C3039"/>
                </a:solidFill>
              </a:rPr>
              <a:t>Pierwsze sygnały</a:t>
            </a:r>
            <a:r>
              <a:rPr i="0" lang="pl-PL" sz="3600" u="none" cap="none" strike="noStrike">
                <a:solidFill>
                  <a:srgbClr val="2C3039"/>
                </a:solidFill>
              </a:rPr>
              <a:t>    </a:t>
            </a:r>
            <a:endParaRPr i="0" sz="3600" u="none" cap="none" strike="noStrike">
              <a:solidFill>
                <a:schemeClr val="dk1"/>
              </a:solidFill>
            </a:endParaRPr>
          </a:p>
        </p:txBody>
      </p:sp>
      <p:pic>
        <p:nvPicPr>
          <p:cNvPr descr="orange-light-alarm-hi" id="190" name="Shape 1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61933" y="7"/>
            <a:ext cx="940192" cy="9401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1" name="Shape 191"/>
          <p:cNvGrpSpPr/>
          <p:nvPr/>
        </p:nvGrpSpPr>
        <p:grpSpPr>
          <a:xfrm>
            <a:off x="3676775" y="1137050"/>
            <a:ext cx="5673961" cy="4712354"/>
            <a:chOff x="899368" y="355"/>
            <a:chExt cx="6348843" cy="5272859"/>
          </a:xfrm>
        </p:grpSpPr>
        <p:sp>
          <p:nvSpPr>
            <p:cNvPr id="192" name="Shape 192"/>
            <p:cNvSpPr/>
            <p:nvPr/>
          </p:nvSpPr>
          <p:spPr>
            <a:xfrm>
              <a:off x="3236374" y="355"/>
              <a:ext cx="15543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93" name="Shape 193"/>
            <p:cNvSpPr txBox="1"/>
            <p:nvPr/>
          </p:nvSpPr>
          <p:spPr>
            <a:xfrm>
              <a:off x="3276390" y="40371"/>
              <a:ext cx="14742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 poczucie przepracowania</a:t>
              </a:r>
              <a:endParaRPr sz="1200"/>
            </a:p>
          </p:txBody>
        </p:sp>
        <p:sp>
          <p:nvSpPr>
            <p:cNvPr id="194" name="Shape 194"/>
            <p:cNvSpPr/>
            <p:nvPr/>
          </p:nvSpPr>
          <p:spPr>
            <a:xfrm>
              <a:off x="1618785" y="399531"/>
              <a:ext cx="4682700" cy="4682700"/>
            </a:xfrm>
            <a:custGeom>
              <a:pathLst>
                <a:path extrusionOk="0" h="120000" w="120000">
                  <a:moveTo>
                    <a:pt x="81537" y="3998"/>
                  </a:moveTo>
                  <a:lnTo>
                    <a:pt x="81537" y="3998"/>
                  </a:lnTo>
                  <a:cubicBezTo>
                    <a:pt x="90021" y="7261"/>
                    <a:pt x="97653" y="12409"/>
                    <a:pt x="103856" y="19053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95" name="Shape 195"/>
            <p:cNvSpPr/>
            <p:nvPr/>
          </p:nvSpPr>
          <p:spPr>
            <a:xfrm>
              <a:off x="5136524" y="1150910"/>
              <a:ext cx="1705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5176540" y="1190926"/>
              <a:ext cx="1625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brak chęci do pracy</a:t>
              </a:r>
              <a:endParaRPr sz="1200"/>
            </a:p>
          </p:txBody>
        </p:sp>
        <p:sp>
          <p:nvSpPr>
            <p:cNvPr id="197" name="Shape 197"/>
            <p:cNvSpPr/>
            <p:nvPr/>
          </p:nvSpPr>
          <p:spPr>
            <a:xfrm>
              <a:off x="1645469" y="442721"/>
              <a:ext cx="4682700" cy="4682700"/>
            </a:xfrm>
            <a:custGeom>
              <a:pathLst>
                <a:path extrusionOk="0" h="120000" w="120000">
                  <a:moveTo>
                    <a:pt x="116342" y="39371"/>
                  </a:moveTo>
                  <a:cubicBezTo>
                    <a:pt x="118975" y="46561"/>
                    <a:pt x="120206" y="54189"/>
                    <a:pt x="119971" y="61842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98" name="Shape 198"/>
            <p:cNvSpPr/>
            <p:nvPr/>
          </p:nvSpPr>
          <p:spPr>
            <a:xfrm>
              <a:off x="5293411" y="2865101"/>
              <a:ext cx="19548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99" name="Shape 199"/>
            <p:cNvSpPr txBox="1"/>
            <p:nvPr/>
          </p:nvSpPr>
          <p:spPr>
            <a:xfrm>
              <a:off x="5333427" y="2905117"/>
              <a:ext cx="18747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niechęć do wychodzenia </a:t>
              </a:r>
              <a:br>
                <a:rPr lang="pl-PL" sz="1200">
                  <a:solidFill>
                    <a:srgbClr val="000000"/>
                  </a:solidFill>
                </a:rPr>
              </a:br>
              <a:r>
                <a:rPr lang="pl-PL" sz="1200">
                  <a:solidFill>
                    <a:srgbClr val="000000"/>
                  </a:solidFill>
                </a:rPr>
                <a:t>do pracy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14958" y="84074"/>
                  </a:moveTo>
                  <a:lnTo>
                    <a:pt x="114958" y="84074"/>
                  </a:lnTo>
                  <a:cubicBezTo>
                    <a:pt x="111774" y="91343"/>
                    <a:pt x="107180" y="97908"/>
                    <a:pt x="101441" y="103389"/>
                  </a:cubicBezTo>
                </a:path>
              </a:pathLst>
            </a:custGeom>
            <a:noFill/>
            <a:ln cap="flat" cmpd="sng" w="9525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01" name="Shape 201"/>
            <p:cNvSpPr/>
            <p:nvPr/>
          </p:nvSpPr>
          <p:spPr>
            <a:xfrm>
              <a:off x="4049244" y="4453614"/>
              <a:ext cx="1909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6B6DE"/>
                </a:gs>
                <a:gs pos="50000">
                  <a:srgbClr val="97AAD8"/>
                </a:gs>
                <a:gs pos="100000">
                  <a:srgbClr val="859CD6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02" name="Shape 202"/>
            <p:cNvSpPr txBox="1"/>
            <p:nvPr/>
          </p:nvSpPr>
          <p:spPr>
            <a:xfrm>
              <a:off x="4089260" y="4493630"/>
              <a:ext cx="1829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izolacji </a:t>
              </a:r>
              <a:endParaRPr sz="1200"/>
            </a:p>
          </p:txBody>
        </p:sp>
        <p:sp>
          <p:nvSpPr>
            <p:cNvPr id="203" name="Shape 203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61495" y="119981"/>
                  </a:moveTo>
                  <a:lnTo>
                    <a:pt x="61495" y="119981"/>
                  </a:lnTo>
                  <a:cubicBezTo>
                    <a:pt x="59152" y="120039"/>
                    <a:pt x="56808" y="119960"/>
                    <a:pt x="54474" y="119745"/>
                  </a:cubicBezTo>
                </a:path>
              </a:pathLst>
            </a:custGeom>
            <a:noFill/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04" name="Shape 204"/>
            <p:cNvSpPr/>
            <p:nvPr/>
          </p:nvSpPr>
          <p:spPr>
            <a:xfrm>
              <a:off x="2174728" y="4453614"/>
              <a:ext cx="15951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B4D4A5"/>
                </a:gs>
                <a:gs pos="50000">
                  <a:srgbClr val="A8CD97"/>
                </a:gs>
                <a:gs pos="100000">
                  <a:srgbClr val="9BC985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05" name="Shape 205"/>
            <p:cNvSpPr txBox="1"/>
            <p:nvPr/>
          </p:nvSpPr>
          <p:spPr>
            <a:xfrm>
              <a:off x="2214744" y="4493630"/>
              <a:ext cx="15150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osamotnienia</a:t>
              </a:r>
              <a:endParaRPr sz="1200"/>
            </a:p>
          </p:txBody>
        </p:sp>
        <p:sp>
          <p:nvSpPr>
            <p:cNvPr id="206" name="Shape 206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8558" y="103389"/>
                  </a:moveTo>
                  <a:lnTo>
                    <a:pt x="18558" y="103389"/>
                  </a:lnTo>
                  <a:cubicBezTo>
                    <a:pt x="12819" y="97908"/>
                    <a:pt x="8225" y="91343"/>
                    <a:pt x="5041" y="84074"/>
                  </a:cubicBezTo>
                </a:path>
              </a:pathLst>
            </a:custGeom>
            <a:noFill/>
            <a:ln cap="flat" cmpd="sng" w="9525">
              <a:solidFill>
                <a:srgbClr val="70AD4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899368" y="2865101"/>
              <a:ext cx="16122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939398" y="2905105"/>
              <a:ext cx="15951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negatywne postawy wobec współpracownik</a:t>
              </a:r>
              <a:r>
                <a:rPr lang="pl-PL" sz="1200"/>
                <a:t>ó</a:t>
              </a:r>
              <a:r>
                <a:rPr lang="pl-PL" sz="1200">
                  <a:solidFill>
                    <a:srgbClr val="000000"/>
                  </a:solidFill>
                </a:rPr>
                <a:t>w i klientów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1648997" y="564168"/>
              <a:ext cx="4682700" cy="4682700"/>
            </a:xfrm>
            <a:custGeom>
              <a:pathLst>
                <a:path extrusionOk="0" h="120000" w="120000">
                  <a:moveTo>
                    <a:pt x="13" y="58718"/>
                  </a:moveTo>
                  <a:lnTo>
                    <a:pt x="13" y="58718"/>
                  </a:lnTo>
                  <a:cubicBezTo>
                    <a:pt x="186" y="50630"/>
                    <a:pt x="1992" y="42661"/>
                    <a:pt x="5324" y="35289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1321756" y="1112822"/>
              <a:ext cx="14937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11" name="Shape 211"/>
            <p:cNvSpPr txBox="1"/>
            <p:nvPr/>
          </p:nvSpPr>
          <p:spPr>
            <a:xfrm>
              <a:off x="1361772" y="1152838"/>
              <a:ext cx="14136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uczucie zawodu wobec samego siebie</a:t>
              </a:r>
              <a:endParaRPr sz="12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1785184" y="358067"/>
              <a:ext cx="4682700" cy="4682700"/>
            </a:xfrm>
            <a:custGeom>
              <a:pathLst>
                <a:path extrusionOk="0" h="120000" w="120000">
                  <a:moveTo>
                    <a:pt x="16053" y="19150"/>
                  </a:moveTo>
                  <a:lnTo>
                    <a:pt x="16053" y="19150"/>
                  </a:lnTo>
                  <a:cubicBezTo>
                    <a:pt x="21897" y="12863"/>
                    <a:pt x="29023" y="7902"/>
                    <a:pt x="36948" y="4604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Shape 217"/>
          <p:cNvGrpSpPr/>
          <p:nvPr/>
        </p:nvGrpSpPr>
        <p:grpSpPr>
          <a:xfrm>
            <a:off x="834301" y="951099"/>
            <a:ext cx="11181703" cy="4103768"/>
            <a:chOff x="-1910015" y="74708"/>
            <a:chExt cx="16109643" cy="5912358"/>
          </a:xfrm>
        </p:grpSpPr>
        <p:sp>
          <p:nvSpPr>
            <p:cNvPr id="218" name="Shape 218"/>
            <p:cNvSpPr txBox="1"/>
            <p:nvPr/>
          </p:nvSpPr>
          <p:spPr>
            <a:xfrm>
              <a:off x="-1910015" y="3668139"/>
              <a:ext cx="4711800" cy="180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medytacja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mindfulness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duchowość/religijność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zmieniaj nawyki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219" name="Shape 219"/>
            <p:cNvSpPr txBox="1"/>
            <p:nvPr/>
          </p:nvSpPr>
          <p:spPr>
            <a:xfrm>
              <a:off x="8622328" y="3579139"/>
              <a:ext cx="5577300" cy="19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zadbaj o swoje miejsce pracy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wyznacz miejsce do relaksu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przebywaj na świeżym powietrzu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dobieraj ludzi, z którymi spędzasz czas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8872004" y="1273672"/>
              <a:ext cx="4825800" cy="160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sport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ćwiczenia oddechowe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treningi relaksacyjne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2474895" y="74708"/>
              <a:ext cx="3192582" cy="3027433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6B6D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Shape 222"/>
            <p:cNvSpPr txBox="1"/>
            <p:nvPr/>
          </p:nvSpPr>
          <p:spPr>
            <a:xfrm>
              <a:off x="2912600" y="961433"/>
              <a:ext cx="27549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575" lIns="163575" spcFirstLastPara="1" rIns="163575" wrap="square" tIns="163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l-PL" sz="1600">
                  <a:solidFill>
                    <a:schemeClr val="dk1"/>
                  </a:solidFill>
                </a:rPr>
                <a:t>CO ROBIĆ,BY NIE DOSZŁO DO WYPALENIA ZAWODOWEGO </a:t>
              </a:r>
              <a:endParaRPr b="1" i="0" sz="1600">
                <a:solidFill>
                  <a:schemeClr val="dk1"/>
                </a:solidFill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 rot="5400000">
              <a:off x="5917174" y="451832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Shape 224"/>
            <p:cNvSpPr txBox="1"/>
            <p:nvPr/>
          </p:nvSpPr>
          <p:spPr>
            <a:xfrm>
              <a:off x="5917206" y="859503"/>
              <a:ext cx="19128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CIAŁA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225" name="Shape 225"/>
            <p:cNvSpPr/>
            <p:nvPr/>
          </p:nvSpPr>
          <p:spPr>
            <a:xfrm rot="10800000">
              <a:off x="5917174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Shape 226"/>
            <p:cNvSpPr txBox="1"/>
            <p:nvPr/>
          </p:nvSpPr>
          <p:spPr>
            <a:xfrm>
              <a:off x="5777277" y="3167959"/>
              <a:ext cx="27051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ŚRODOWISKA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227" name="Shape 227"/>
            <p:cNvSpPr/>
            <p:nvPr/>
          </p:nvSpPr>
          <p:spPr>
            <a:xfrm rot="-5400000">
              <a:off x="3087082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Shape 228"/>
            <p:cNvSpPr txBox="1"/>
            <p:nvPr/>
          </p:nvSpPr>
          <p:spPr>
            <a:xfrm>
              <a:off x="3354752" y="3053963"/>
              <a:ext cx="24375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UMYSŁU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>
              <a:off x="5387703" y="2657180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 rot="10800000">
              <a:off x="5387703" y="2969552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1" name="Shape 231"/>
          <p:cNvSpPr txBox="1"/>
          <p:nvPr/>
        </p:nvSpPr>
        <p:spPr>
          <a:xfrm>
            <a:off x="3177575" y="5378591"/>
            <a:ext cx="29973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wg Michała Pasterskiego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" type="body"/>
          </p:nvPr>
        </p:nvSpPr>
        <p:spPr>
          <a:xfrm>
            <a:off x="717500" y="1752050"/>
            <a:ext cx="10382400" cy="45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Urlop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dobrze zaplanowany i przyjemny, przeznaczony na aktywność inną niż w pracy. Badania wskazują, że aby dobrze wypocząć i zregenerować siły na urlopie należy spędzić na nim 2-3 tygodnie.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Przerwy w pracy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weekend i wolne dni przeznacz na odpoczynek , na aktywność inną  niż w pracy.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Codzienna chwila przyjemności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swoim planie dnia znajdź czas, w którym możesz zrobić coś tylko dla siebie – coś odprężającego, wyciszającego (np. słuchanie muzyki, gorąca kąpiel przy świecach, dobra książka, itp.).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Shape 237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idx="1" type="body"/>
          </p:nvPr>
        </p:nvSpPr>
        <p:spPr>
          <a:xfrm>
            <a:off x="650750" y="1714500"/>
            <a:ext cx="103980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Spotykaj się z ludźmi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ważne jest, by stworzyć wokół siebie sieć wsparcia w postaci zaufanych osób, którzy potrafią wysłuchać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pomóc.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Szukaj okazji do śmiechu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uśmiech niesie za sobą same korzyści – nie tylko wpływa pozytywnie na nasze relacje z innymi, ale również poprawia humor osobie, która się uśmiecha.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Bądź aktywny fizycznie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ćwiczenia fizyczne poprawiają nastrój, kondycję i obniżają ryzyko chorób metabolicznych oraz sercowo – naczyniowych. Ważne jest, by wykonywać je regularnie. Wystarczy już 20 minut ćwiczeń 3 razy w tygodniu, by lepiej radzić sobie ze stresem.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idx="1" type="body"/>
          </p:nvPr>
        </p:nvSpPr>
        <p:spPr>
          <a:xfrm>
            <a:off x="600700" y="1568500"/>
            <a:ext cx="10346700" cy="4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Zadbaj o swój sen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staraj się kłaść spać o stałych porach, a przed snem spróbuj się wyciszyć (np. poprzez czytanie lub ciepły prysznic), wyeliminuj z łóżka korzystanie z urządzeń kojarzących ci się z pracą (np. komórka, laptop itp.).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 tłum w sobie emocji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–ważne jest byś otwierał się na rozmowę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innymi i dzielił się swoimi zmartwieniami, gdyż tłumienie nieprzyjemnych emocji wzmaga napięcie i uniemożliwia rozluźnienie.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Pracuj rozsądną ilość godzin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staraj się nie zabierać pracy do domu.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x="634075" y="1635250"/>
            <a:ext cx="10643400" cy="4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Skorzystaj z treningu komunikacji interpersonalnej i społecznej–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pozwoli ci to lepiej radzić sobie w kontaktach z przełożonymi oraz  współpracownikami.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Weź udział w treningu asertywności lub zwiększenia odporności na stres-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pozwoli ci to nabyć umiejętności z zakresu radzenia sobie z problemami oraz ze sposobami rozwiązywania konfliktów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Dokonuj indywidualnej weryfikacji celów, ustalaj priorytety we własnej pracy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może się to przyczynić do zapewnienia poczucia swobody w działaniu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Rozwijaj swoje umiejętności poprzez 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doskonalenie zawodowe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Shape 255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idx="1" type="body"/>
          </p:nvPr>
        </p:nvSpPr>
        <p:spPr>
          <a:xfrm>
            <a:off x="656200" y="1601875"/>
            <a:ext cx="10100700" cy="4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Znajdź dla siebie hobby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będzie to dla Ciebie dobra odskocznia od zajęć zawodowych, np. nauka tańca, robótki ręczne, sport, gry planszowe/ komputerowe, kino, książki, etc.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Spędzaj swój czas wolny w formie zorganizowanej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(śpiewaj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chórze, spotykaj się ze znajomymi, idź na kurs rysunku, kurs gotowania, etc.)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Korzystaj ze zorganizowanych grup wsparcia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type="title"/>
          </p:nvPr>
        </p:nvSpPr>
        <p:spPr>
          <a:xfrm>
            <a:off x="1439075" y="417150"/>
            <a:ext cx="10515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warto zgłosić się do specjalisty?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749300" y="1785425"/>
            <a:ext cx="10744200" cy="44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czuje się niechęć do obowiązków, które sprawiały nam zawsze satysfakcję, pojawiają się objawy wypalenia i nie możemy  już sobie sami z tym poradzić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i="0" lang="pl-PL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wskazana jest konsultacja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psychologiem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lub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psychoterapeutą,  który pomoże nam zidentyfikować źródło problemu i je wyeliminować lub zmniejszyć, albo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lekarzem psychiatrą, który w razie potrzeby rozpocznie leczenie farmakologiczne, które może wesprzeć psychoterapię.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Shape 272"/>
          <p:cNvGrpSpPr/>
          <p:nvPr/>
        </p:nvGrpSpPr>
        <p:grpSpPr>
          <a:xfrm>
            <a:off x="2725539" y="1656674"/>
            <a:ext cx="7512017" cy="4166841"/>
            <a:chOff x="381143" y="57925"/>
            <a:chExt cx="9640679" cy="5347589"/>
          </a:xfrm>
        </p:grpSpPr>
        <p:sp>
          <p:nvSpPr>
            <p:cNvPr id="273" name="Shape 273"/>
            <p:cNvSpPr/>
            <p:nvPr/>
          </p:nvSpPr>
          <p:spPr>
            <a:xfrm rot="5186122">
              <a:off x="5170701" y="3524854"/>
              <a:ext cx="275032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74" name="Shape 274"/>
            <p:cNvSpPr/>
            <p:nvPr/>
          </p:nvSpPr>
          <p:spPr>
            <a:xfrm rot="-5421689">
              <a:off x="5157318" y="1937554"/>
              <a:ext cx="190204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75" name="Shape 275"/>
            <p:cNvSpPr/>
            <p:nvPr/>
          </p:nvSpPr>
          <p:spPr>
            <a:xfrm>
              <a:off x="4137073" y="2032653"/>
              <a:ext cx="2241600" cy="1354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accent3"/>
                </a:gs>
                <a:gs pos="50000">
                  <a:schemeClr val="accent3"/>
                </a:gs>
                <a:gs pos="99000">
                  <a:srgbClr val="D8D8D8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Shape 276"/>
            <p:cNvSpPr txBox="1"/>
            <p:nvPr/>
          </p:nvSpPr>
          <p:spPr>
            <a:xfrm>
              <a:off x="4203216" y="2098796"/>
              <a:ext cx="2109300" cy="122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Konsekwencje</a:t>
              </a:r>
              <a:endParaRPr sz="1200"/>
            </a:p>
          </p:txBody>
        </p:sp>
        <p:sp>
          <p:nvSpPr>
            <p:cNvPr id="277" name="Shape 277"/>
            <p:cNvSpPr/>
            <p:nvPr/>
          </p:nvSpPr>
          <p:spPr>
            <a:xfrm>
              <a:off x="4381875" y="1111107"/>
              <a:ext cx="17343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00B050"/>
                </a:gs>
                <a:gs pos="95000">
                  <a:srgbClr val="00B050"/>
                </a:gs>
                <a:gs pos="100000">
                  <a:srgbClr val="968383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Shape 278"/>
            <p:cNvSpPr txBox="1"/>
            <p:nvPr/>
          </p:nvSpPr>
          <p:spPr>
            <a:xfrm>
              <a:off x="4417579" y="1146811"/>
              <a:ext cx="16629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Indywidualne</a:t>
              </a:r>
              <a:endParaRPr sz="1200"/>
            </a:p>
          </p:txBody>
        </p:sp>
        <p:sp>
          <p:nvSpPr>
            <p:cNvPr id="279" name="Shape 279"/>
            <p:cNvSpPr/>
            <p:nvPr/>
          </p:nvSpPr>
          <p:spPr>
            <a:xfrm rot="10692823">
              <a:off x="2900114" y="1526865"/>
              <a:ext cx="148212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80" name="Shape 280"/>
            <p:cNvSpPr/>
            <p:nvPr/>
          </p:nvSpPr>
          <p:spPr>
            <a:xfrm>
              <a:off x="1263259" y="1209571"/>
              <a:ext cx="16371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Shape 281"/>
            <p:cNvSpPr txBox="1"/>
            <p:nvPr/>
          </p:nvSpPr>
          <p:spPr>
            <a:xfrm>
              <a:off x="1298963" y="1245275"/>
              <a:ext cx="15657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psychiczne</a:t>
              </a:r>
              <a:endParaRPr sz="1200"/>
            </a:p>
          </p:txBody>
        </p:sp>
        <p:sp>
          <p:nvSpPr>
            <p:cNvPr id="282" name="Shape 282"/>
            <p:cNvSpPr/>
            <p:nvPr/>
          </p:nvSpPr>
          <p:spPr>
            <a:xfrm rot="-9213117">
              <a:off x="3828668" y="950157"/>
              <a:ext cx="72274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83" name="Shape 283"/>
            <p:cNvSpPr/>
            <p:nvPr/>
          </p:nvSpPr>
          <p:spPr>
            <a:xfrm>
              <a:off x="2357122" y="57925"/>
              <a:ext cx="15474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Shape 284"/>
            <p:cNvSpPr txBox="1"/>
            <p:nvPr/>
          </p:nvSpPr>
          <p:spPr>
            <a:xfrm>
              <a:off x="2392826" y="93629"/>
              <a:ext cx="14760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Uzależnienie        </a:t>
              </a:r>
              <a:endParaRPr sz="1200"/>
            </a:p>
          </p:txBody>
        </p:sp>
        <p:sp>
          <p:nvSpPr>
            <p:cNvPr id="285" name="Shape 285"/>
            <p:cNvSpPr/>
            <p:nvPr/>
          </p:nvSpPr>
          <p:spPr>
            <a:xfrm rot="-1768076">
              <a:off x="5854364" y="950157"/>
              <a:ext cx="6543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86" name="Shape 286"/>
            <p:cNvSpPr/>
            <p:nvPr/>
          </p:nvSpPr>
          <p:spPr>
            <a:xfrm>
              <a:off x="6372547" y="57938"/>
              <a:ext cx="14832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6408251" y="93642"/>
              <a:ext cx="14118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Depresja</a:t>
              </a:r>
              <a:endParaRPr sz="1200"/>
            </a:p>
          </p:txBody>
        </p:sp>
        <p:sp>
          <p:nvSpPr>
            <p:cNvPr id="288" name="Shape 288"/>
            <p:cNvSpPr/>
            <p:nvPr/>
          </p:nvSpPr>
          <p:spPr>
            <a:xfrm rot="60245">
              <a:off x="6116204" y="1505208"/>
              <a:ext cx="1506531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89" name="Shape 289"/>
            <p:cNvSpPr/>
            <p:nvPr/>
          </p:nvSpPr>
          <p:spPr>
            <a:xfrm>
              <a:off x="7622594" y="1167375"/>
              <a:ext cx="1671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Shape 290"/>
            <p:cNvSpPr txBox="1"/>
            <p:nvPr/>
          </p:nvSpPr>
          <p:spPr>
            <a:xfrm>
              <a:off x="7658298" y="1203079"/>
              <a:ext cx="1600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lękowe </a:t>
              </a:r>
              <a:endParaRPr sz="1200"/>
            </a:p>
          </p:txBody>
        </p:sp>
        <p:sp>
          <p:nvSpPr>
            <p:cNvPr id="291" name="Shape 291"/>
            <p:cNvSpPr/>
            <p:nvPr/>
          </p:nvSpPr>
          <p:spPr>
            <a:xfrm>
              <a:off x="4299212" y="3662149"/>
              <a:ext cx="2079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C000"/>
                </a:gs>
                <a:gs pos="100000">
                  <a:srgbClr val="FFC00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Shape 292"/>
            <p:cNvSpPr txBox="1"/>
            <p:nvPr/>
          </p:nvSpPr>
          <p:spPr>
            <a:xfrm>
              <a:off x="4334916" y="3697853"/>
              <a:ext cx="2008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Społeczne</a:t>
              </a:r>
              <a:endParaRPr sz="1200"/>
            </a:p>
          </p:txBody>
        </p:sp>
        <p:sp>
          <p:nvSpPr>
            <p:cNvPr id="293" name="Shape 293"/>
            <p:cNvSpPr/>
            <p:nvPr/>
          </p:nvSpPr>
          <p:spPr>
            <a:xfrm rot="25861">
              <a:off x="6379231" y="4042172"/>
              <a:ext cx="1714849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94" name="Shape 294"/>
            <p:cNvSpPr/>
            <p:nvPr/>
          </p:nvSpPr>
          <p:spPr>
            <a:xfrm>
              <a:off x="8094022" y="3690308"/>
              <a:ext cx="1927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Shape 295"/>
            <p:cNvSpPr txBox="1"/>
            <p:nvPr/>
          </p:nvSpPr>
          <p:spPr>
            <a:xfrm>
              <a:off x="8094055" y="3726011"/>
              <a:ext cx="18921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Obniżenie jakości 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i wydajności pracy</a:t>
              </a:r>
              <a:endParaRPr sz="1200"/>
            </a:p>
          </p:txBody>
        </p:sp>
        <p:sp>
          <p:nvSpPr>
            <p:cNvPr id="296" name="Shape 296"/>
            <p:cNvSpPr/>
            <p:nvPr/>
          </p:nvSpPr>
          <p:spPr>
            <a:xfrm rot="1414899">
              <a:off x="6147626" y="4533794"/>
              <a:ext cx="7011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97" name="Shape 297"/>
            <p:cNvSpPr/>
            <p:nvPr/>
          </p:nvSpPr>
          <p:spPr>
            <a:xfrm>
              <a:off x="6336372" y="4674104"/>
              <a:ext cx="2641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6372076" y="4709808"/>
              <a:ext cx="25704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Obniżona skuteczność zawodowa        </a:t>
              </a:r>
              <a:endParaRPr sz="1200"/>
            </a:p>
          </p:txBody>
        </p:sp>
        <p:sp>
          <p:nvSpPr>
            <p:cNvPr id="299" name="Shape 299"/>
            <p:cNvSpPr/>
            <p:nvPr/>
          </p:nvSpPr>
          <p:spPr>
            <a:xfrm rot="9142033">
              <a:off x="4070586" y="4533795"/>
              <a:ext cx="60478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9999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00" name="Shape 300"/>
            <p:cNvSpPr/>
            <p:nvPr/>
          </p:nvSpPr>
          <p:spPr>
            <a:xfrm>
              <a:off x="1972355" y="4674114"/>
              <a:ext cx="2868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Shape 301"/>
            <p:cNvSpPr txBox="1"/>
            <p:nvPr/>
          </p:nvSpPr>
          <p:spPr>
            <a:xfrm>
              <a:off x="2008059" y="4709818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Skłonność do konfliktów        </a:t>
              </a:r>
              <a:endParaRPr sz="1200"/>
            </a:p>
          </p:txBody>
        </p:sp>
        <p:sp>
          <p:nvSpPr>
            <p:cNvPr id="302" name="Shape 302"/>
            <p:cNvSpPr/>
            <p:nvPr/>
          </p:nvSpPr>
          <p:spPr>
            <a:xfrm rot="10800000">
              <a:off x="3208712" y="4027844"/>
              <a:ext cx="109050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03" name="Shape 303"/>
            <p:cNvSpPr/>
            <p:nvPr/>
          </p:nvSpPr>
          <p:spPr>
            <a:xfrm>
              <a:off x="381143" y="3662141"/>
              <a:ext cx="28275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416853" y="3697957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Mniejsze zaangażowanie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 w pracę</a:t>
              </a:r>
              <a:endParaRPr sz="1200"/>
            </a:p>
          </p:txBody>
        </p:sp>
      </p:grpSp>
      <p:sp>
        <p:nvSpPr>
          <p:cNvPr id="305" name="Shape 305"/>
          <p:cNvSpPr txBox="1"/>
          <p:nvPr>
            <p:ph type="title"/>
          </p:nvPr>
        </p:nvSpPr>
        <p:spPr>
          <a:xfrm>
            <a:off x="1155602" y="242790"/>
            <a:ext cx="11036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Skutki nie korzystania z dostępnych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wsparcia 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767550" y="882375"/>
            <a:ext cx="10436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Bibliografia</a:t>
            </a: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: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767550" y="1485075"/>
            <a:ext cx="10586400" cy="46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Anczewska A., Świtaj P., Roszczyńska J. (2005). </a:t>
            </a: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</a:t>
            </a: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[W:] Postępy Psychiatrii i Neurologii 2005, 14(2), s. 67-77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Sęk, H. (2012). </a:t>
            </a: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zawodowe. Przyczyny i zapobieganie. </a:t>
            </a: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Warszawa: Wydawnictwo Naukowe PWN</a:t>
            </a:r>
            <a:endParaRPr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Falba, A. (2015). </a:t>
            </a: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Zespół wypalenia zawodowego wśród personelu medycznego oddziałów chirurgicznych</a:t>
            </a: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(Rozprawa doktorska). Gdańsk: Gdański Uniwersytet Medyczny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Parużyńska, K., Nowomiejski J., Rasińska, R. (2015). </a:t>
            </a: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Analiza zjawiska wypalenia zawodowego personelu medycznego.</a:t>
            </a: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[W:] Pielęgniarstwo Polskie 2015, </a:t>
            </a: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2(56), s. 175- 180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Żurowska-Wolak, M., Wolak, B., Mikos, M., Juszczyk, G., Czerw, A. (2015). </a:t>
            </a: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Stres </a:t>
            </a:r>
            <a:b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wypalenie zawodowe w pracy ratowników medycznych. </a:t>
            </a: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Journal of Education, Health and Sport.</a:t>
            </a:r>
            <a:r>
              <a:rPr b="1"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2015, 5(7), s.43-50</a:t>
            </a:r>
            <a:endParaRPr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838200" y="365128"/>
            <a:ext cx="105156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Podstawowe definicje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838200" y="1985650"/>
            <a:ext cx="10604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to  stan wyczerpania jednostki spowodowany nadmiernymi zadaniami stawianymi jej przez fizyczne lub społeczne środowisko pracy”.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(Herbert J. Freudenberger)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jest stanem fizycznym, emocjonalnego i psychicznego wyczerpania, powodowanego przez długotrwałe zaangażowanie w sytuacje, które są obciążające pod względem emocjonalnym”.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 Aronson)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Shape 3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3400" y="1681325"/>
            <a:ext cx="4333875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9" name="Shape 99"/>
          <p:cNvGrpSpPr/>
          <p:nvPr/>
        </p:nvGrpSpPr>
        <p:grpSpPr>
          <a:xfrm>
            <a:off x="-4859546" y="515688"/>
            <a:ext cx="15880003" cy="6580011"/>
            <a:chOff x="-5747569" y="-879730"/>
            <a:chExt cx="16514146" cy="6842774"/>
          </a:xfrm>
        </p:grpSpPr>
        <p:sp>
          <p:nvSpPr>
            <p:cNvPr id="100" name="Shape 100"/>
            <p:cNvSpPr/>
            <p:nvPr/>
          </p:nvSpPr>
          <p:spPr>
            <a:xfrm>
              <a:off x="-5747569" y="-879730"/>
              <a:ext cx="6842774" cy="6842774"/>
            </a:xfrm>
            <a:prstGeom prst="blockArc">
              <a:avLst>
                <a:gd fmla="val 18900000" name="adj1"/>
                <a:gd fmla="val 2700000" name="adj2"/>
                <a:gd fmla="val 316" name="adj3"/>
              </a:avLst>
            </a:prstGeom>
            <a:solidFill>
              <a:schemeClr val="accent2"/>
            </a:solidFill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" name="Shape 101"/>
            <p:cNvSpPr/>
            <p:nvPr/>
          </p:nvSpPr>
          <p:spPr>
            <a:xfrm>
              <a:off x="478729" y="317605"/>
              <a:ext cx="10287848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" name="Shape 102"/>
            <p:cNvSpPr txBox="1"/>
            <p:nvPr/>
          </p:nvSpPr>
          <p:spPr>
            <a:xfrm>
              <a:off x="478729" y="317605"/>
              <a:ext cx="10287848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5045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powodzenia zawodowego powodujący zwątpienie</a:t>
              </a:r>
              <a:endParaRPr sz="1800"/>
            </a:p>
          </p:txBody>
        </p:sp>
        <p:sp>
          <p:nvSpPr>
            <p:cNvPr id="103" name="Shape 103"/>
            <p:cNvSpPr/>
            <p:nvPr/>
          </p:nvSpPr>
          <p:spPr>
            <a:xfrm>
              <a:off x="81468" y="238153"/>
              <a:ext cx="794521" cy="794521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" name="Shape 104"/>
            <p:cNvSpPr/>
            <p:nvPr/>
          </p:nvSpPr>
          <p:spPr>
            <a:xfrm>
              <a:off x="934193" y="1270726"/>
              <a:ext cx="9832383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" name="Shape 105"/>
            <p:cNvSpPr txBox="1"/>
            <p:nvPr/>
          </p:nvSpPr>
          <p:spPr>
            <a:xfrm>
              <a:off x="934193" y="1270726"/>
              <a:ext cx="9832383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5045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Duża ilość i różnorodność interakcji dotyczących problemów pacjentów</a:t>
              </a:r>
              <a:endParaRPr sz="1800"/>
            </a:p>
          </p:txBody>
        </p:sp>
        <p:sp>
          <p:nvSpPr>
            <p:cNvPr id="106" name="Shape 106"/>
            <p:cNvSpPr/>
            <p:nvPr/>
          </p:nvSpPr>
          <p:spPr>
            <a:xfrm>
              <a:off x="536932" y="1191274"/>
              <a:ext cx="794521" cy="794521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Shape 107"/>
            <p:cNvSpPr/>
            <p:nvPr/>
          </p:nvSpPr>
          <p:spPr>
            <a:xfrm>
              <a:off x="1073985" y="2223848"/>
              <a:ext cx="9692592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1073985" y="2223848"/>
              <a:ext cx="9692592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5045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Potrzeba zachowania profesjonalnego wizerunku kosztem skrywania niepokoju i bezsilności</a:t>
              </a:r>
              <a:endParaRPr sz="1800"/>
            </a:p>
          </p:txBody>
        </p:sp>
        <p:sp>
          <p:nvSpPr>
            <p:cNvPr id="109" name="Shape 109"/>
            <p:cNvSpPr/>
            <p:nvPr/>
          </p:nvSpPr>
          <p:spPr>
            <a:xfrm>
              <a:off x="676724" y="2144396"/>
              <a:ext cx="794521" cy="794521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" name="Shape 110"/>
            <p:cNvSpPr/>
            <p:nvPr/>
          </p:nvSpPr>
          <p:spPr>
            <a:xfrm>
              <a:off x="934193" y="3176969"/>
              <a:ext cx="9832383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934193" y="3176969"/>
              <a:ext cx="9832383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5045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Obniżenie statusu społecznego zawodów medycznych</a:t>
              </a:r>
              <a:endParaRPr sz="1800"/>
            </a:p>
          </p:txBody>
        </p:sp>
        <p:sp>
          <p:nvSpPr>
            <p:cNvPr id="112" name="Shape 112"/>
            <p:cNvSpPr/>
            <p:nvPr/>
          </p:nvSpPr>
          <p:spPr>
            <a:xfrm>
              <a:off x="536932" y="3097517"/>
              <a:ext cx="794521" cy="794521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" name="Shape 113"/>
            <p:cNvSpPr/>
            <p:nvPr/>
          </p:nvSpPr>
          <p:spPr>
            <a:xfrm>
              <a:off x="478729" y="4130090"/>
              <a:ext cx="10287848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" name="Shape 114"/>
            <p:cNvSpPr txBox="1"/>
            <p:nvPr/>
          </p:nvSpPr>
          <p:spPr>
            <a:xfrm>
              <a:off x="478729" y="4130090"/>
              <a:ext cx="10287848" cy="6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5045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„Niepewna przyszłość” wynikająca ze stanu nieustannych zmian i restrukturalizacji placówek medycznych</a:t>
              </a:r>
              <a:endParaRPr sz="1800"/>
            </a:p>
          </p:txBody>
        </p:sp>
        <p:sp>
          <p:nvSpPr>
            <p:cNvPr id="115" name="Shape 115"/>
            <p:cNvSpPr/>
            <p:nvPr/>
          </p:nvSpPr>
          <p:spPr>
            <a:xfrm>
              <a:off x="81468" y="4050638"/>
              <a:ext cx="794521" cy="794521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hape 120"/>
          <p:cNvGrpSpPr/>
          <p:nvPr/>
        </p:nvGrpSpPr>
        <p:grpSpPr>
          <a:xfrm>
            <a:off x="-4446215" y="624136"/>
            <a:ext cx="16130162" cy="6304920"/>
            <a:chOff x="-5294802" y="-810897"/>
            <a:chExt cx="16130162" cy="6304920"/>
          </a:xfrm>
        </p:grpSpPr>
        <p:sp>
          <p:nvSpPr>
            <p:cNvPr id="121" name="Shape 121"/>
            <p:cNvSpPr/>
            <p:nvPr/>
          </p:nvSpPr>
          <p:spPr>
            <a:xfrm>
              <a:off x="-5294802" y="-810897"/>
              <a:ext cx="6304920" cy="6304920"/>
            </a:xfrm>
            <a:prstGeom prst="blockArc">
              <a:avLst>
                <a:gd fmla="val 18900000" name="adj1"/>
                <a:gd fmla="val 2700000" name="adj2"/>
                <a:gd fmla="val 343" name="adj3"/>
              </a:avLst>
            </a:prstGeom>
            <a:solidFill>
              <a:schemeClr val="accent2"/>
            </a:solidFill>
            <a:ln cap="flat" cmpd="sng" w="12700">
              <a:solidFill>
                <a:srgbClr val="487AA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" name="Shape 122"/>
            <p:cNvSpPr/>
            <p:nvPr/>
          </p:nvSpPr>
          <p:spPr>
            <a:xfrm>
              <a:off x="528855" y="360038"/>
              <a:ext cx="10306505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528855" y="360038"/>
              <a:ext cx="10306505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718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Wysokie wymagania wobec pracowników, mały wpływ i małe wsparcie</a:t>
              </a:r>
              <a:endParaRPr sz="1800"/>
            </a:p>
          </p:txBody>
        </p:sp>
        <p:sp>
          <p:nvSpPr>
            <p:cNvPr id="124" name="Shape 124"/>
            <p:cNvSpPr/>
            <p:nvPr/>
          </p:nvSpPr>
          <p:spPr>
            <a:xfrm>
              <a:off x="78572" y="269982"/>
              <a:ext cx="900564" cy="900564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" name="Shape 125"/>
            <p:cNvSpPr/>
            <p:nvPr/>
          </p:nvSpPr>
          <p:spPr>
            <a:xfrm>
              <a:off x="941906" y="1440903"/>
              <a:ext cx="9893454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941906" y="1440903"/>
              <a:ext cx="9893454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718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Biologiczna podatność na stres w połączeniu z cechami temperamentu, umiejętnościami społecznymi w budowaniu relacji społecznych i z tolerancją na frustrację</a:t>
              </a:r>
              <a:endParaRPr sz="1800"/>
            </a:p>
          </p:txBody>
        </p:sp>
        <p:sp>
          <p:nvSpPr>
            <p:cNvPr id="127" name="Shape 127"/>
            <p:cNvSpPr/>
            <p:nvPr/>
          </p:nvSpPr>
          <p:spPr>
            <a:xfrm>
              <a:off x="491624" y="1350847"/>
              <a:ext cx="900564" cy="900564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" name="Shape 128"/>
            <p:cNvSpPr/>
            <p:nvPr/>
          </p:nvSpPr>
          <p:spPr>
            <a:xfrm>
              <a:off x="941906" y="2521769"/>
              <a:ext cx="9893454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Shape 129"/>
            <p:cNvSpPr txBox="1"/>
            <p:nvPr/>
          </p:nvSpPr>
          <p:spPr>
            <a:xfrm>
              <a:off x="941906" y="2521769"/>
              <a:ext cx="9893454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718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Konieczność podwyższania kwalifikacji zawodowych</a:t>
              </a:r>
              <a:endParaRPr sz="1800"/>
            </a:p>
          </p:txBody>
        </p:sp>
        <p:sp>
          <p:nvSpPr>
            <p:cNvPr id="130" name="Shape 130"/>
            <p:cNvSpPr/>
            <p:nvPr/>
          </p:nvSpPr>
          <p:spPr>
            <a:xfrm>
              <a:off x="491624" y="2431712"/>
              <a:ext cx="900564" cy="900564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" name="Shape 131"/>
            <p:cNvSpPr/>
            <p:nvPr/>
          </p:nvSpPr>
          <p:spPr>
            <a:xfrm>
              <a:off x="528855" y="3602634"/>
              <a:ext cx="10306505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Shape 132"/>
            <p:cNvSpPr txBox="1"/>
            <p:nvPr/>
          </p:nvSpPr>
          <p:spPr>
            <a:xfrm>
              <a:off x="528855" y="3602634"/>
              <a:ext cx="10306505" cy="7204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718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Sytuacje nieprzewidywalne, których konsekwencją są postępujące zmęczenie i spadek efektywności pracy oraz obniżenie komfortu psychicznego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78572" y="3512577"/>
              <a:ext cx="900564" cy="900564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34" name="Shape 134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Shape 139"/>
          <p:cNvGrpSpPr/>
          <p:nvPr/>
        </p:nvGrpSpPr>
        <p:grpSpPr>
          <a:xfrm>
            <a:off x="-4097745" y="650746"/>
            <a:ext cx="15579789" cy="5936923"/>
            <a:chOff x="-4919424" y="-753830"/>
            <a:chExt cx="15375297" cy="5858998"/>
          </a:xfrm>
        </p:grpSpPr>
        <p:sp>
          <p:nvSpPr>
            <p:cNvPr id="140" name="Shape 140"/>
            <p:cNvSpPr/>
            <p:nvPr/>
          </p:nvSpPr>
          <p:spPr>
            <a:xfrm>
              <a:off x="-4919424" y="-753830"/>
              <a:ext cx="5858998" cy="5858998"/>
            </a:xfrm>
            <a:prstGeom prst="blockArc">
              <a:avLst>
                <a:gd fmla="val 18900000" name="adj1"/>
                <a:gd fmla="val 2700000" name="adj2"/>
                <a:gd fmla="val 369" name="adj3"/>
              </a:avLst>
            </a:prstGeom>
            <a:solidFill>
              <a:schemeClr val="accent2"/>
            </a:solidFill>
            <a:ln cap="flat" cmpd="sng" w="12700">
              <a:solidFill>
                <a:srgbClr val="487AA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Shape 141"/>
            <p:cNvSpPr/>
            <p:nvPr/>
          </p:nvSpPr>
          <p:spPr>
            <a:xfrm>
              <a:off x="492024" y="334530"/>
              <a:ext cx="9963849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492024" y="334530"/>
              <a:ext cx="9963849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313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Stosunki z współpracownikami, pacjentami i ich rodzinami</a:t>
              </a:r>
              <a:endParaRPr sz="1800"/>
            </a:p>
          </p:txBody>
        </p:sp>
        <p:sp>
          <p:nvSpPr>
            <p:cNvPr id="143" name="Shape 143"/>
            <p:cNvSpPr/>
            <p:nvPr/>
          </p:nvSpPr>
          <p:spPr>
            <a:xfrm>
              <a:off x="73643" y="250854"/>
              <a:ext cx="836762" cy="836762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Shape 144"/>
            <p:cNvSpPr/>
            <p:nvPr/>
          </p:nvSpPr>
          <p:spPr>
            <a:xfrm>
              <a:off x="875812" y="1338819"/>
              <a:ext cx="9580061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Shape 145"/>
            <p:cNvSpPr txBox="1"/>
            <p:nvPr/>
          </p:nvSpPr>
          <p:spPr>
            <a:xfrm>
              <a:off x="875812" y="1338819"/>
              <a:ext cx="9580061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313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Zakłócony rytm całodobowy </a:t>
              </a:r>
              <a:endParaRPr sz="1800"/>
            </a:p>
          </p:txBody>
        </p:sp>
        <p:sp>
          <p:nvSpPr>
            <p:cNvPr id="146" name="Shape 146"/>
            <p:cNvSpPr/>
            <p:nvPr/>
          </p:nvSpPr>
          <p:spPr>
            <a:xfrm>
              <a:off x="457431" y="1255143"/>
              <a:ext cx="836762" cy="836762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Shape 147"/>
            <p:cNvSpPr/>
            <p:nvPr/>
          </p:nvSpPr>
          <p:spPr>
            <a:xfrm>
              <a:off x="875812" y="2343108"/>
              <a:ext cx="9580061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875812" y="2343108"/>
              <a:ext cx="9580061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313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Stresory o charakterze chronicznym i traumatycznym, związanym ze śmiercią</a:t>
              </a:r>
              <a:endParaRPr sz="1800"/>
            </a:p>
          </p:txBody>
        </p:sp>
        <p:sp>
          <p:nvSpPr>
            <p:cNvPr id="149" name="Shape 149"/>
            <p:cNvSpPr/>
            <p:nvPr/>
          </p:nvSpPr>
          <p:spPr>
            <a:xfrm>
              <a:off x="457431" y="2259432"/>
              <a:ext cx="836762" cy="836762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Shape 150"/>
            <p:cNvSpPr/>
            <p:nvPr/>
          </p:nvSpPr>
          <p:spPr>
            <a:xfrm>
              <a:off x="492024" y="3347397"/>
              <a:ext cx="9963849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Shape 151"/>
            <p:cNvSpPr txBox="1"/>
            <p:nvPr/>
          </p:nvSpPr>
          <p:spPr>
            <a:xfrm>
              <a:off x="492024" y="3347397"/>
              <a:ext cx="9963849" cy="6694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5313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Stresory związane z reformą opieki zdrowotnej, akcjami protestacyjnymi czy też emigracją</a:t>
              </a:r>
              <a:endParaRPr sz="1800"/>
            </a:p>
          </p:txBody>
        </p:sp>
        <p:sp>
          <p:nvSpPr>
            <p:cNvPr id="152" name="Shape 152"/>
            <p:cNvSpPr/>
            <p:nvPr/>
          </p:nvSpPr>
          <p:spPr>
            <a:xfrm>
              <a:off x="73643" y="3263721"/>
              <a:ext cx="836762" cy="836762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53" name="Shape 153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1398600" y="491177"/>
            <a:ext cx="1051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Typowe objawy wypalenia zawodowego 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9" name="Shape 159"/>
          <p:cNvGrpSpPr/>
          <p:nvPr/>
        </p:nvGrpSpPr>
        <p:grpSpPr>
          <a:xfrm>
            <a:off x="1017608" y="2590016"/>
            <a:ext cx="10043278" cy="1493176"/>
            <a:chOff x="2977" y="848809"/>
            <a:chExt cx="10043278" cy="1493176"/>
          </a:xfrm>
        </p:grpSpPr>
        <p:sp>
          <p:nvSpPr>
            <p:cNvPr id="160" name="Shape 160"/>
            <p:cNvSpPr/>
            <p:nvPr/>
          </p:nvSpPr>
          <p:spPr>
            <a:xfrm>
              <a:off x="2977" y="891017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" name="Shape 161"/>
            <p:cNvSpPr txBox="1"/>
            <p:nvPr/>
          </p:nvSpPr>
          <p:spPr>
            <a:xfrm>
              <a:off x="728461" y="891017"/>
              <a:ext cx="2176453" cy="1450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WYCZERPANIE</a:t>
              </a:r>
              <a:r>
                <a:rPr lang="pl-PL" sz="1800"/>
                <a:t>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FIZYCZNE</a:t>
              </a:r>
              <a:r>
                <a:rPr lang="pl-PL" sz="1800"/>
                <a:t> </a:t>
              </a:r>
              <a:br>
                <a:rPr lang="pl-PL" sz="1800"/>
              </a:br>
              <a:r>
                <a:rPr i="0" lang="pl-PL" sz="1800" u="none" cap="none" strike="noStrike">
                  <a:solidFill>
                    <a:schemeClr val="lt1"/>
                  </a:solidFill>
                </a:rPr>
                <a:t>I EMOCJONALNE</a:t>
              </a:r>
              <a:endParaRPr sz="1800"/>
            </a:p>
          </p:txBody>
        </p:sp>
        <p:sp>
          <p:nvSpPr>
            <p:cNvPr id="162" name="Shape 162"/>
            <p:cNvSpPr/>
            <p:nvPr/>
          </p:nvSpPr>
          <p:spPr>
            <a:xfrm>
              <a:off x="6418834" y="854192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Shape 163"/>
            <p:cNvSpPr txBox="1"/>
            <p:nvPr/>
          </p:nvSpPr>
          <p:spPr>
            <a:xfrm>
              <a:off x="7144319" y="854193"/>
              <a:ext cx="21765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OBNIŻONE POCZUCIE DOKONAŃ OSOBISTYCH</a:t>
              </a:r>
              <a:endParaRPr sz="1800"/>
            </a:p>
          </p:txBody>
        </p:sp>
        <p:sp>
          <p:nvSpPr>
            <p:cNvPr id="164" name="Shape 164"/>
            <p:cNvSpPr/>
            <p:nvPr/>
          </p:nvSpPr>
          <p:spPr>
            <a:xfrm>
              <a:off x="3226412" y="848809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3951894" y="848818"/>
              <a:ext cx="27258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DEPERSONALIZACJA</a:t>
              </a:r>
              <a:endParaRPr sz="1800"/>
            </a:p>
          </p:txBody>
        </p:sp>
      </p:grpSp>
      <p:sp>
        <p:nvSpPr>
          <p:cNvPr id="166" name="Shape 166"/>
          <p:cNvSpPr txBox="1"/>
          <p:nvPr/>
        </p:nvSpPr>
        <p:spPr>
          <a:xfrm>
            <a:off x="1322363" y="4740812"/>
            <a:ext cx="90173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l-PL" sz="1800" u="none" cap="none" strike="noStrike">
                <a:solidFill>
                  <a:schemeClr val="dk1"/>
                </a:solidFill>
              </a:rPr>
              <a:t>Trójwymiarowa teoria wypalenia Christiny Maslach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2619725" y="1825625"/>
            <a:ext cx="83913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poczucie przeciążenia pracą,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zniechęcenie do pracy,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obniżona aktywność,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pesymizm i poczucie winy,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stałe napięcie psychofizyczne,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drażliwość,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chroniczne zmęczenie, ból głowy, bezsenność,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zaburzenia gastryczne, częste przeziębienia, itp.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 txBox="1"/>
          <p:nvPr/>
        </p:nvSpPr>
        <p:spPr>
          <a:xfrm>
            <a:off x="2141800" y="350401"/>
            <a:ext cx="8975100" cy="6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2C3039"/>
                </a:solidFill>
              </a:rPr>
              <a:t>Wyczerpanie emocjonalne</a:t>
            </a:r>
            <a:r>
              <a:rPr lang="pl-PL" sz="3600">
                <a:solidFill>
                  <a:srgbClr val="2C3039"/>
                </a:solidFill>
              </a:rPr>
              <a:t> </a:t>
            </a:r>
            <a:r>
              <a:rPr b="1" lang="pl-PL" sz="3600">
                <a:solidFill>
                  <a:srgbClr val="2C3039"/>
                </a:solidFill>
              </a:rPr>
              <a:t>i fizyczne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838200" y="417150"/>
            <a:ext cx="105156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Depersonalizacja</a:t>
            </a:r>
            <a:r>
              <a:rPr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2619725" y="2369425"/>
            <a:ext cx="9989400" cy="37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obojętność, dystans i powierzchowność w kontaktach,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sformalizowanie kontaktów,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cynizm,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agresja werbalna,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obwinianie innych za niepowodzenia w pracy.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2469550" y="1718675"/>
            <a:ext cx="8960400" cy="48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widzenie pracy z pacjentami w negatywnym świetle,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niezadowolenie z osiągnięć w pracy,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przeświadczenie o braku kompetencji,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wiary we własne możliwości,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poczucie niezrozumienia ze strony przełożonych,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zdolności do rozwiązywania problemów,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trudność z przystosowaniem się do warunków zawodowych,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absencja w pracy – np. częste korzystanie ze zwolnień lekarskich.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1223900" y="323842"/>
            <a:ext cx="1131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chemeClr val="dk1"/>
                </a:solidFill>
              </a:rPr>
              <a:t>Obniżone poczucie dokonań osobistych</a:t>
            </a:r>
            <a:r>
              <a:rPr lang="pl-PL" sz="3600">
                <a:solidFill>
                  <a:schemeClr val="dk1"/>
                </a:solidFill>
              </a:rPr>
              <a:t> 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