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Shape 2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Shape 3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Shape 3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Shape 3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Shape 3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Shape 3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Shape 3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Shape 3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Shape 36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Shape 4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Shape 41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Shape 22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Shape 2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 rot="5400000">
            <a:off x="7133402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1799402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831851" y="1709742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831851" y="4589467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839788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83978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83978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3" type="body"/>
          </p:nvPr>
        </p:nvSpPr>
        <p:spPr>
          <a:xfrm>
            <a:off x="6172202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4" type="body"/>
          </p:nvPr>
        </p:nvSpPr>
        <p:spPr>
          <a:xfrm>
            <a:off x="6172202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5" name="Shape 65"/>
          <p:cNvSpPr/>
          <p:nvPr>
            <p:ph idx="2" type="pic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42625" y="6033225"/>
            <a:ext cx="10106749" cy="82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7750" y="100925"/>
            <a:ext cx="1877825" cy="8576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spd="slow">
    <p:push dir="r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i="0" lang="pl-PL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Wypalenie zawodowe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538125" y="3602050"/>
            <a:ext cx="111999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Prezentacja dla pracowników </a:t>
            </a:r>
            <a:r>
              <a:rPr lang="pl-PL" sz="4400">
                <a:latin typeface="Arial"/>
                <a:ea typeface="Arial"/>
                <a:cs typeface="Arial"/>
                <a:sym typeface="Arial"/>
              </a:rPr>
              <a:t>administracji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idx="1" type="body"/>
          </p:nvPr>
        </p:nvSpPr>
        <p:spPr>
          <a:xfrm>
            <a:off x="2619725" y="1825625"/>
            <a:ext cx="83913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poczucie przeciążenia pracą,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zniechęcenie do pracy,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obniżona aktywność,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pesymizm i poczucie winy,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stałe napięcie psychofizyczne,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drażliwość,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chroniczne zmęczenie, ból głowy, bezsenność,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zaburzenia gastryczne, częste przeziębienia, itp.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Shape 271"/>
          <p:cNvSpPr txBox="1"/>
          <p:nvPr/>
        </p:nvSpPr>
        <p:spPr>
          <a:xfrm>
            <a:off x="2141800" y="350401"/>
            <a:ext cx="8975100" cy="6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2C3039"/>
                </a:solidFill>
              </a:rPr>
              <a:t>Wyczerpanie emocjonalne</a:t>
            </a:r>
            <a:r>
              <a:rPr lang="pl-PL" sz="3600">
                <a:solidFill>
                  <a:srgbClr val="2C3039"/>
                </a:solidFill>
              </a:rPr>
              <a:t> </a:t>
            </a:r>
            <a:r>
              <a:rPr b="1" lang="pl-PL" sz="3600">
                <a:solidFill>
                  <a:srgbClr val="2C3039"/>
                </a:solidFill>
              </a:rPr>
              <a:t>i fizyczne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838200" y="417150"/>
            <a:ext cx="105156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Depersonalizacja</a:t>
            </a:r>
            <a:r>
              <a:rPr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2619725" y="2369425"/>
            <a:ext cx="9989400" cy="37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obojętność, dystans i powierzchowność w kontaktach,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sformalizowanie kontaktów,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cynizm,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agresja werbalna,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obwinianie innych za niepowodzenia w pracy.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x="2469550" y="1718675"/>
            <a:ext cx="8960400" cy="48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widzenie pracy z pacjentami w negatywnym świetle,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niezadowolenie z osiągnięć w pracy,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przeświadczenie o braku kompetencji,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wiary we własne możliwości,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poczucie niezrozumienia ze strony przełożonych,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zdolności do rozwiązywania problemów,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trudność z przystosowaniem się do warunków zawodowych,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absencja w pracy – np. częste korzystanie ze zwolnień lekarskich.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1223900" y="323842"/>
            <a:ext cx="11315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chemeClr val="dk1"/>
                </a:solidFill>
              </a:rPr>
              <a:t>Obniżone poczucie dokonań osobistych</a:t>
            </a:r>
            <a:r>
              <a:rPr lang="pl-PL" sz="3600">
                <a:solidFill>
                  <a:schemeClr val="dk1"/>
                </a:solidFill>
              </a:rPr>
              <a:t> </a:t>
            </a:r>
            <a:endParaRPr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3538663" y="250275"/>
            <a:ext cx="59775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2C3039"/>
                </a:solidFill>
              </a:rPr>
              <a:t>Pierwsze sygnały</a:t>
            </a:r>
            <a:r>
              <a:rPr i="0" lang="pl-PL" sz="3600" u="none" cap="none" strike="noStrike">
                <a:solidFill>
                  <a:srgbClr val="2C3039"/>
                </a:solidFill>
              </a:rPr>
              <a:t>    </a:t>
            </a:r>
            <a:endParaRPr i="0" sz="3600" u="none" cap="none" strike="noStrike">
              <a:solidFill>
                <a:schemeClr val="dk1"/>
              </a:solidFill>
            </a:endParaRPr>
          </a:p>
        </p:txBody>
      </p:sp>
      <p:pic>
        <p:nvPicPr>
          <p:cNvPr descr="orange-light-alarm-hi" id="289" name="Shape 2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61933" y="7"/>
            <a:ext cx="940192" cy="9401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0" name="Shape 290"/>
          <p:cNvGrpSpPr/>
          <p:nvPr/>
        </p:nvGrpSpPr>
        <p:grpSpPr>
          <a:xfrm>
            <a:off x="3676775" y="1137050"/>
            <a:ext cx="5673961" cy="4712354"/>
            <a:chOff x="899368" y="355"/>
            <a:chExt cx="6348843" cy="5272859"/>
          </a:xfrm>
        </p:grpSpPr>
        <p:sp>
          <p:nvSpPr>
            <p:cNvPr id="291" name="Shape 291"/>
            <p:cNvSpPr/>
            <p:nvPr/>
          </p:nvSpPr>
          <p:spPr>
            <a:xfrm>
              <a:off x="3236374" y="355"/>
              <a:ext cx="15543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2" name="Shape 292"/>
            <p:cNvSpPr txBox="1"/>
            <p:nvPr/>
          </p:nvSpPr>
          <p:spPr>
            <a:xfrm>
              <a:off x="3276390" y="40371"/>
              <a:ext cx="14742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 poczucie przepracowania</a:t>
              </a:r>
              <a:endParaRPr sz="1200"/>
            </a:p>
          </p:txBody>
        </p:sp>
        <p:sp>
          <p:nvSpPr>
            <p:cNvPr id="293" name="Shape 293"/>
            <p:cNvSpPr/>
            <p:nvPr/>
          </p:nvSpPr>
          <p:spPr>
            <a:xfrm>
              <a:off x="1618785" y="399531"/>
              <a:ext cx="4682700" cy="4682700"/>
            </a:xfrm>
            <a:custGeom>
              <a:pathLst>
                <a:path extrusionOk="0" h="120000" w="120000">
                  <a:moveTo>
                    <a:pt x="81537" y="3998"/>
                  </a:moveTo>
                  <a:lnTo>
                    <a:pt x="81537" y="3998"/>
                  </a:lnTo>
                  <a:cubicBezTo>
                    <a:pt x="90021" y="7261"/>
                    <a:pt x="97653" y="12409"/>
                    <a:pt x="103856" y="19053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4" name="Shape 294"/>
            <p:cNvSpPr/>
            <p:nvPr/>
          </p:nvSpPr>
          <p:spPr>
            <a:xfrm>
              <a:off x="5136524" y="1150910"/>
              <a:ext cx="1705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5" name="Shape 295"/>
            <p:cNvSpPr txBox="1"/>
            <p:nvPr/>
          </p:nvSpPr>
          <p:spPr>
            <a:xfrm>
              <a:off x="5176540" y="1190926"/>
              <a:ext cx="1625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brak chęci do pracy</a:t>
              </a:r>
              <a:endParaRPr sz="1200"/>
            </a:p>
          </p:txBody>
        </p:sp>
        <p:sp>
          <p:nvSpPr>
            <p:cNvPr id="296" name="Shape 296"/>
            <p:cNvSpPr/>
            <p:nvPr/>
          </p:nvSpPr>
          <p:spPr>
            <a:xfrm>
              <a:off x="1645469" y="442721"/>
              <a:ext cx="4682700" cy="4682700"/>
            </a:xfrm>
            <a:custGeom>
              <a:pathLst>
                <a:path extrusionOk="0" h="120000" w="120000">
                  <a:moveTo>
                    <a:pt x="116342" y="39371"/>
                  </a:moveTo>
                  <a:cubicBezTo>
                    <a:pt x="118975" y="46561"/>
                    <a:pt x="120206" y="54189"/>
                    <a:pt x="119971" y="61842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7" name="Shape 297"/>
            <p:cNvSpPr/>
            <p:nvPr/>
          </p:nvSpPr>
          <p:spPr>
            <a:xfrm>
              <a:off x="5293411" y="2865101"/>
              <a:ext cx="19548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8" name="Shape 298"/>
            <p:cNvSpPr txBox="1"/>
            <p:nvPr/>
          </p:nvSpPr>
          <p:spPr>
            <a:xfrm>
              <a:off x="5333427" y="2905117"/>
              <a:ext cx="18747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niechęć do wychodzenia </a:t>
              </a:r>
              <a:br>
                <a:rPr lang="pl-PL" sz="1200">
                  <a:solidFill>
                    <a:srgbClr val="000000"/>
                  </a:solidFill>
                </a:rPr>
              </a:br>
              <a:r>
                <a:rPr lang="pl-PL" sz="1200">
                  <a:solidFill>
                    <a:srgbClr val="000000"/>
                  </a:solidFill>
                </a:rPr>
                <a:t>do pracy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299" name="Shape 299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14958" y="84074"/>
                  </a:moveTo>
                  <a:lnTo>
                    <a:pt x="114958" y="84074"/>
                  </a:lnTo>
                  <a:cubicBezTo>
                    <a:pt x="111774" y="91343"/>
                    <a:pt x="107180" y="97908"/>
                    <a:pt x="101441" y="103389"/>
                  </a:cubicBezTo>
                </a:path>
              </a:pathLst>
            </a:custGeom>
            <a:noFill/>
            <a:ln cap="flat" cmpd="sng" w="9525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0" name="Shape 300"/>
            <p:cNvSpPr/>
            <p:nvPr/>
          </p:nvSpPr>
          <p:spPr>
            <a:xfrm>
              <a:off x="4049244" y="4453614"/>
              <a:ext cx="1909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6B6DE"/>
                </a:gs>
                <a:gs pos="50000">
                  <a:srgbClr val="97AAD8"/>
                </a:gs>
                <a:gs pos="100000">
                  <a:srgbClr val="859CD6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1" name="Shape 301"/>
            <p:cNvSpPr txBox="1"/>
            <p:nvPr/>
          </p:nvSpPr>
          <p:spPr>
            <a:xfrm>
              <a:off x="4089260" y="4493630"/>
              <a:ext cx="1829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izolacji </a:t>
              </a:r>
              <a:endParaRPr sz="1200"/>
            </a:p>
          </p:txBody>
        </p:sp>
        <p:sp>
          <p:nvSpPr>
            <p:cNvPr id="302" name="Shape 302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61495" y="119981"/>
                  </a:moveTo>
                  <a:lnTo>
                    <a:pt x="61495" y="119981"/>
                  </a:lnTo>
                  <a:cubicBezTo>
                    <a:pt x="59152" y="120039"/>
                    <a:pt x="56808" y="119960"/>
                    <a:pt x="54474" y="119745"/>
                  </a:cubicBezTo>
                </a:path>
              </a:pathLst>
            </a:custGeom>
            <a:noFill/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3" name="Shape 303"/>
            <p:cNvSpPr/>
            <p:nvPr/>
          </p:nvSpPr>
          <p:spPr>
            <a:xfrm>
              <a:off x="2174728" y="4453614"/>
              <a:ext cx="15951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B4D4A5"/>
                </a:gs>
                <a:gs pos="50000">
                  <a:srgbClr val="A8CD97"/>
                </a:gs>
                <a:gs pos="100000">
                  <a:srgbClr val="9BC985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2214744" y="4493630"/>
              <a:ext cx="15150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osamotnienia</a:t>
              </a:r>
              <a:endParaRPr sz="1200"/>
            </a:p>
          </p:txBody>
        </p:sp>
        <p:sp>
          <p:nvSpPr>
            <p:cNvPr id="305" name="Shape 305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8558" y="103389"/>
                  </a:moveTo>
                  <a:lnTo>
                    <a:pt x="18558" y="103389"/>
                  </a:lnTo>
                  <a:cubicBezTo>
                    <a:pt x="12819" y="97908"/>
                    <a:pt x="8225" y="91343"/>
                    <a:pt x="5041" y="84074"/>
                  </a:cubicBezTo>
                </a:path>
              </a:pathLst>
            </a:custGeom>
            <a:noFill/>
            <a:ln cap="flat" cmpd="sng" w="9525">
              <a:solidFill>
                <a:srgbClr val="70AD4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6" name="Shape 306"/>
            <p:cNvSpPr/>
            <p:nvPr/>
          </p:nvSpPr>
          <p:spPr>
            <a:xfrm>
              <a:off x="899368" y="2865101"/>
              <a:ext cx="16122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7" name="Shape 307"/>
            <p:cNvSpPr txBox="1"/>
            <p:nvPr/>
          </p:nvSpPr>
          <p:spPr>
            <a:xfrm>
              <a:off x="939398" y="2905105"/>
              <a:ext cx="15951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negatywne postawy wobec współpracownik</a:t>
              </a:r>
              <a:r>
                <a:rPr lang="pl-PL" sz="1200"/>
                <a:t>ó</a:t>
              </a:r>
              <a:r>
                <a:rPr lang="pl-PL" sz="1200">
                  <a:solidFill>
                    <a:srgbClr val="000000"/>
                  </a:solidFill>
                </a:rPr>
                <a:t>w i klientów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1648997" y="564168"/>
              <a:ext cx="4682700" cy="4682700"/>
            </a:xfrm>
            <a:custGeom>
              <a:pathLst>
                <a:path extrusionOk="0" h="120000" w="120000">
                  <a:moveTo>
                    <a:pt x="13" y="58718"/>
                  </a:moveTo>
                  <a:lnTo>
                    <a:pt x="13" y="58718"/>
                  </a:lnTo>
                  <a:cubicBezTo>
                    <a:pt x="186" y="50630"/>
                    <a:pt x="1992" y="42661"/>
                    <a:pt x="5324" y="35289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9" name="Shape 309"/>
            <p:cNvSpPr/>
            <p:nvPr/>
          </p:nvSpPr>
          <p:spPr>
            <a:xfrm>
              <a:off x="1321756" y="1112822"/>
              <a:ext cx="14937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10" name="Shape 310"/>
            <p:cNvSpPr txBox="1"/>
            <p:nvPr/>
          </p:nvSpPr>
          <p:spPr>
            <a:xfrm>
              <a:off x="1361772" y="1152838"/>
              <a:ext cx="14136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uczucie zawodu wobec samego siebie</a:t>
              </a:r>
              <a:endParaRPr sz="1200"/>
            </a:p>
          </p:txBody>
        </p:sp>
        <p:sp>
          <p:nvSpPr>
            <p:cNvPr id="311" name="Shape 311"/>
            <p:cNvSpPr/>
            <p:nvPr/>
          </p:nvSpPr>
          <p:spPr>
            <a:xfrm>
              <a:off x="1785184" y="358067"/>
              <a:ext cx="4682700" cy="4682700"/>
            </a:xfrm>
            <a:custGeom>
              <a:pathLst>
                <a:path extrusionOk="0" h="120000" w="120000">
                  <a:moveTo>
                    <a:pt x="16053" y="19150"/>
                  </a:moveTo>
                  <a:lnTo>
                    <a:pt x="16053" y="19150"/>
                  </a:lnTo>
                  <a:cubicBezTo>
                    <a:pt x="21897" y="12863"/>
                    <a:pt x="29023" y="7902"/>
                    <a:pt x="36948" y="4604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Shape 316"/>
          <p:cNvGrpSpPr/>
          <p:nvPr/>
        </p:nvGrpSpPr>
        <p:grpSpPr>
          <a:xfrm>
            <a:off x="834301" y="951099"/>
            <a:ext cx="11181703" cy="4103768"/>
            <a:chOff x="-1910015" y="74708"/>
            <a:chExt cx="16109643" cy="5912358"/>
          </a:xfrm>
        </p:grpSpPr>
        <p:sp>
          <p:nvSpPr>
            <p:cNvPr id="317" name="Shape 317"/>
            <p:cNvSpPr txBox="1"/>
            <p:nvPr/>
          </p:nvSpPr>
          <p:spPr>
            <a:xfrm>
              <a:off x="-1910015" y="3668139"/>
              <a:ext cx="4711800" cy="180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medytacja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mindfulness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duchowość/religijność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zmieniaj nawyki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18" name="Shape 318"/>
            <p:cNvSpPr txBox="1"/>
            <p:nvPr/>
          </p:nvSpPr>
          <p:spPr>
            <a:xfrm>
              <a:off x="8622328" y="3579139"/>
              <a:ext cx="5577300" cy="19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zadbaj o swoje miejsce pracy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wyznacz miejsce do relaksu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przebywaj na świeżym powietrzu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dobieraj ludzi, z którymi spędzasz czas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8872004" y="1273672"/>
              <a:ext cx="4825800" cy="160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sport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ćwiczenia oddechowe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treningi relaksacyjne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2474895" y="74708"/>
              <a:ext cx="3192582" cy="3027433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6B6D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2912600" y="961433"/>
              <a:ext cx="27549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575" lIns="163575" spcFirstLastPara="1" rIns="163575" wrap="square" tIns="163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l-PL" sz="1600">
                  <a:solidFill>
                    <a:schemeClr val="dk1"/>
                  </a:solidFill>
                </a:rPr>
                <a:t>CO ROBIĆ,BY NIE DOSZŁO DO WYPALENIA ZAWODOWEGO </a:t>
              </a:r>
              <a:endParaRPr b="1" i="0" sz="1600">
                <a:solidFill>
                  <a:schemeClr val="dk1"/>
                </a:solidFill>
              </a:endParaRPr>
            </a:p>
          </p:txBody>
        </p:sp>
        <p:sp>
          <p:nvSpPr>
            <p:cNvPr id="322" name="Shape 322"/>
            <p:cNvSpPr/>
            <p:nvPr/>
          </p:nvSpPr>
          <p:spPr>
            <a:xfrm rot="5400000">
              <a:off x="5917174" y="451832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Shape 323"/>
            <p:cNvSpPr txBox="1"/>
            <p:nvPr/>
          </p:nvSpPr>
          <p:spPr>
            <a:xfrm>
              <a:off x="5917206" y="859503"/>
              <a:ext cx="19128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CIAŁA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24" name="Shape 324"/>
            <p:cNvSpPr/>
            <p:nvPr/>
          </p:nvSpPr>
          <p:spPr>
            <a:xfrm rot="10800000">
              <a:off x="5917174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Shape 325"/>
            <p:cNvSpPr txBox="1"/>
            <p:nvPr/>
          </p:nvSpPr>
          <p:spPr>
            <a:xfrm>
              <a:off x="5777277" y="3167959"/>
              <a:ext cx="27051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ŚRODOWISKA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26" name="Shape 326"/>
            <p:cNvSpPr/>
            <p:nvPr/>
          </p:nvSpPr>
          <p:spPr>
            <a:xfrm rot="-5400000">
              <a:off x="3087082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Shape 327"/>
            <p:cNvSpPr txBox="1"/>
            <p:nvPr/>
          </p:nvSpPr>
          <p:spPr>
            <a:xfrm>
              <a:off x="3354752" y="3053963"/>
              <a:ext cx="24375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UMYSŁU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28" name="Shape 328"/>
            <p:cNvSpPr/>
            <p:nvPr/>
          </p:nvSpPr>
          <p:spPr>
            <a:xfrm>
              <a:off x="5387703" y="2657180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Shape 329"/>
            <p:cNvSpPr/>
            <p:nvPr/>
          </p:nvSpPr>
          <p:spPr>
            <a:xfrm rot="10800000">
              <a:off x="5387703" y="2969552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0" name="Shape 330"/>
          <p:cNvSpPr txBox="1"/>
          <p:nvPr/>
        </p:nvSpPr>
        <p:spPr>
          <a:xfrm>
            <a:off x="3177575" y="5378591"/>
            <a:ext cx="29973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wg Michała Pasterskiego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idx="1" type="body"/>
          </p:nvPr>
        </p:nvSpPr>
        <p:spPr>
          <a:xfrm>
            <a:off x="717500" y="1752050"/>
            <a:ext cx="10382400" cy="45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Urlop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dobrze zaplanowany i przyjemny, przeznaczony na aktywność inną niż w pracy. Badania wskazują, że aby dobrze wypocząć i zregenerować siły na urlopie należy spędzić na nim 2-3 tygodnie.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Przerwy w pracy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weekend i wolne dni przeznacz na odpoczynek , na aktywność inną  niż w pracy.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Codzienna chwila przyjemności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swoim planie dnia znajdź czas, w którym możesz zrobić coś tylko dla siebie – coś odprężającego, wyciszającego (np. słuchanie muzyki, gorąca kąpiel przy świecach, dobra książka, itp.).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Shape 336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>
            <p:ph idx="1" type="body"/>
          </p:nvPr>
        </p:nvSpPr>
        <p:spPr>
          <a:xfrm>
            <a:off x="650750" y="1714500"/>
            <a:ext cx="103980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Spotykaj się z ludźmi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ważne jest, by stworzyć wokół siebie sieć wsparcia w postaci zaufanych osób, którzy potrafią wysłuchać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pomóc.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Szukaj okazji do śmiechu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uśmiech niesie za sobą same korzyści – nie tylko wpływa pozytywnie na nasze relacje z innymi, ale również poprawia humor osobie, która się uśmiecha.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Bądź aktywny fizycznie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ćwiczenia fizyczne poprawiają nastrój, kondycję i obniżają ryzyko chorób metabolicznych oraz sercowo – naczyniowych. Ważne jest, by wykonywać je regularnie. Wystarczy już 20 minut ćwiczeń 3 razy w tygodniu, by lepiej radzić sobie ze stresem.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Shape 342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/>
          <p:nvPr>
            <p:ph idx="1" type="body"/>
          </p:nvPr>
        </p:nvSpPr>
        <p:spPr>
          <a:xfrm>
            <a:off x="600700" y="1568500"/>
            <a:ext cx="10346700" cy="44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Zadbaj o swój sen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staraj się kłaść spać o stałych porach, a przed snem spróbuj się wyciszyć (np. poprzez czytanie lub ciepły prysznic), wyeliminuj z łóżka korzystanie z urządzeń kojarzących ci się z pracą (np. komórka, laptop itp.).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 tłum w sobie emocji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–ważne jest byś otwierał się na rozmowę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innymi i dzielił się swoimi zmartwieniami, gdyż tłumienie nieprzyjemnych emocji wzmaga napięcie i uniemożliwia rozluźnienie.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Pracuj rozsądną ilość godzin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staraj się nie zabierać pracy do domu.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Shape 348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" type="body"/>
          </p:nvPr>
        </p:nvSpPr>
        <p:spPr>
          <a:xfrm>
            <a:off x="634075" y="1635250"/>
            <a:ext cx="10643400" cy="4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Skorzystaj z treningu komunikacji interpersonalnej i społecznej–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pozwoli ci to lepiej radzić sobie w kontaktach z przełożonymi oraz  współpracownikami.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Weź udział w treningu asertywności lub zwiększenia odporności na stres-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pozwoli ci to nabyć umiejętności z zakresu radzenia sobie z problemami oraz ze sposobami rozwiązywania konfliktów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Dokonuj indywidualnej weryfikacji celów, ustalaj priorytety we własnej pracy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może się to przyczynić do zapewnienia poczucia swobody w działaniu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Rozwijaj swoje umiejętności poprzez 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doskonalenie zawodowe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" type="body"/>
          </p:nvPr>
        </p:nvSpPr>
        <p:spPr>
          <a:xfrm>
            <a:off x="656200" y="1601875"/>
            <a:ext cx="10100700" cy="45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Znajdź dla siebie hobby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będzie to dla Ciebie dobra odskocznia od zajęć zawodowych, np. nauka tańca, robótki ręczne, sport, gry planszowe/ komputerowe, kino, książki, etc.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Spędzaj swój czas wolny w formie zorganizowanej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(śpiewaj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chórze, spotykaj się ze znajomymi, idź na kurs rysunku, kurs gotowania, etc.)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Korzystaj ze zorganizowanych grup wsparcia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Shape 360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838200" y="365128"/>
            <a:ext cx="105156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Podstawowe definicje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838200" y="1985650"/>
            <a:ext cx="10604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to  stan wyczerpania jednostki spowodowany nadmiernymi zadaniami stawianymi jej przez fizyczne lub społeczne środowisko pracy”.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(Herbert J. Freudenberger)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jest stanem fizycznym, emocjonalnego i psychicznego wyczerpania, powodowanego przez długotrwałe zaangażowanie w sytuacje, które są obciążające pod względem emocjonalnym”.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 Aronson)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>
            <p:ph type="title"/>
          </p:nvPr>
        </p:nvSpPr>
        <p:spPr>
          <a:xfrm>
            <a:off x="1439075" y="417150"/>
            <a:ext cx="10515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warto zgłosić się do specjalisty?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Shape 366"/>
          <p:cNvSpPr txBox="1"/>
          <p:nvPr>
            <p:ph idx="1" type="body"/>
          </p:nvPr>
        </p:nvSpPr>
        <p:spPr>
          <a:xfrm>
            <a:off x="749300" y="1785425"/>
            <a:ext cx="10744200" cy="44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czuje się niechęć do obowiązków, które sprawiały nam zawsze satysfakcję, pojawiają się objawy wypalenia i nie możemy  już sobie sami z tym poradzić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i="0" lang="pl-PL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wskazana jest konsultacja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psychologiem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lub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psychoterapeutą,  który pomoże nam zidentyfikować źródło problemu i je wyeliminować lub zmniejszyć, albo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lekarzem psychiatrą, który w razie potrzeby rozpocznie leczenie farmakologiczne, które może wesprzeć psychoterapię.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1" name="Shape 371"/>
          <p:cNvGrpSpPr/>
          <p:nvPr/>
        </p:nvGrpSpPr>
        <p:grpSpPr>
          <a:xfrm>
            <a:off x="2725539" y="1656674"/>
            <a:ext cx="7512017" cy="4166841"/>
            <a:chOff x="381143" y="57925"/>
            <a:chExt cx="9640679" cy="5347589"/>
          </a:xfrm>
        </p:grpSpPr>
        <p:sp>
          <p:nvSpPr>
            <p:cNvPr id="372" name="Shape 372"/>
            <p:cNvSpPr/>
            <p:nvPr/>
          </p:nvSpPr>
          <p:spPr>
            <a:xfrm rot="5186122">
              <a:off x="5170701" y="3524854"/>
              <a:ext cx="275032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73" name="Shape 373"/>
            <p:cNvSpPr/>
            <p:nvPr/>
          </p:nvSpPr>
          <p:spPr>
            <a:xfrm rot="-5421689">
              <a:off x="5157318" y="1937554"/>
              <a:ext cx="190204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74" name="Shape 374"/>
            <p:cNvSpPr/>
            <p:nvPr/>
          </p:nvSpPr>
          <p:spPr>
            <a:xfrm>
              <a:off x="4137073" y="2032653"/>
              <a:ext cx="2241600" cy="1354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accent3"/>
                </a:gs>
                <a:gs pos="50000">
                  <a:schemeClr val="accent3"/>
                </a:gs>
                <a:gs pos="99000">
                  <a:srgbClr val="D8D8D8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Shape 375"/>
            <p:cNvSpPr txBox="1"/>
            <p:nvPr/>
          </p:nvSpPr>
          <p:spPr>
            <a:xfrm>
              <a:off x="4203216" y="2098796"/>
              <a:ext cx="2109300" cy="122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Konsekwencje</a:t>
              </a:r>
              <a:endParaRPr sz="1200"/>
            </a:p>
          </p:txBody>
        </p:sp>
        <p:sp>
          <p:nvSpPr>
            <p:cNvPr id="376" name="Shape 376"/>
            <p:cNvSpPr/>
            <p:nvPr/>
          </p:nvSpPr>
          <p:spPr>
            <a:xfrm>
              <a:off x="4381875" y="1111107"/>
              <a:ext cx="17343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00B050"/>
                </a:gs>
                <a:gs pos="95000">
                  <a:srgbClr val="00B050"/>
                </a:gs>
                <a:gs pos="100000">
                  <a:srgbClr val="968383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Shape 377"/>
            <p:cNvSpPr txBox="1"/>
            <p:nvPr/>
          </p:nvSpPr>
          <p:spPr>
            <a:xfrm>
              <a:off x="4417579" y="1146811"/>
              <a:ext cx="16629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Indywidualne</a:t>
              </a:r>
              <a:endParaRPr sz="1200"/>
            </a:p>
          </p:txBody>
        </p:sp>
        <p:sp>
          <p:nvSpPr>
            <p:cNvPr id="378" name="Shape 378"/>
            <p:cNvSpPr/>
            <p:nvPr/>
          </p:nvSpPr>
          <p:spPr>
            <a:xfrm rot="10692823">
              <a:off x="2900114" y="1526865"/>
              <a:ext cx="148212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79" name="Shape 379"/>
            <p:cNvSpPr/>
            <p:nvPr/>
          </p:nvSpPr>
          <p:spPr>
            <a:xfrm>
              <a:off x="1263259" y="1209571"/>
              <a:ext cx="16371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Shape 380"/>
            <p:cNvSpPr txBox="1"/>
            <p:nvPr/>
          </p:nvSpPr>
          <p:spPr>
            <a:xfrm>
              <a:off x="1298963" y="1245275"/>
              <a:ext cx="15657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psychiczne</a:t>
              </a:r>
              <a:endParaRPr sz="1200"/>
            </a:p>
          </p:txBody>
        </p:sp>
        <p:sp>
          <p:nvSpPr>
            <p:cNvPr id="381" name="Shape 381"/>
            <p:cNvSpPr/>
            <p:nvPr/>
          </p:nvSpPr>
          <p:spPr>
            <a:xfrm rot="-9213117">
              <a:off x="3828668" y="950157"/>
              <a:ext cx="72274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82" name="Shape 382"/>
            <p:cNvSpPr/>
            <p:nvPr/>
          </p:nvSpPr>
          <p:spPr>
            <a:xfrm>
              <a:off x="2357122" y="57925"/>
              <a:ext cx="15474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Shape 383"/>
            <p:cNvSpPr txBox="1"/>
            <p:nvPr/>
          </p:nvSpPr>
          <p:spPr>
            <a:xfrm>
              <a:off x="2392826" y="93629"/>
              <a:ext cx="14760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Uzależnienie        </a:t>
              </a:r>
              <a:endParaRPr sz="1200"/>
            </a:p>
          </p:txBody>
        </p:sp>
        <p:sp>
          <p:nvSpPr>
            <p:cNvPr id="384" name="Shape 384"/>
            <p:cNvSpPr/>
            <p:nvPr/>
          </p:nvSpPr>
          <p:spPr>
            <a:xfrm rot="-1768076">
              <a:off x="5854364" y="950157"/>
              <a:ext cx="6543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85" name="Shape 385"/>
            <p:cNvSpPr/>
            <p:nvPr/>
          </p:nvSpPr>
          <p:spPr>
            <a:xfrm>
              <a:off x="6372547" y="57938"/>
              <a:ext cx="14832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Shape 386"/>
            <p:cNvSpPr txBox="1"/>
            <p:nvPr/>
          </p:nvSpPr>
          <p:spPr>
            <a:xfrm>
              <a:off x="6408251" y="93642"/>
              <a:ext cx="14118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Depresja</a:t>
              </a:r>
              <a:endParaRPr sz="1200"/>
            </a:p>
          </p:txBody>
        </p:sp>
        <p:sp>
          <p:nvSpPr>
            <p:cNvPr id="387" name="Shape 387"/>
            <p:cNvSpPr/>
            <p:nvPr/>
          </p:nvSpPr>
          <p:spPr>
            <a:xfrm rot="60245">
              <a:off x="6116204" y="1505208"/>
              <a:ext cx="1506531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88" name="Shape 388"/>
            <p:cNvSpPr/>
            <p:nvPr/>
          </p:nvSpPr>
          <p:spPr>
            <a:xfrm>
              <a:off x="7622594" y="1167375"/>
              <a:ext cx="1671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Shape 389"/>
            <p:cNvSpPr txBox="1"/>
            <p:nvPr/>
          </p:nvSpPr>
          <p:spPr>
            <a:xfrm>
              <a:off x="7658298" y="1203079"/>
              <a:ext cx="1600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lękowe </a:t>
              </a:r>
              <a:endParaRPr sz="1200"/>
            </a:p>
          </p:txBody>
        </p:sp>
        <p:sp>
          <p:nvSpPr>
            <p:cNvPr id="390" name="Shape 390"/>
            <p:cNvSpPr/>
            <p:nvPr/>
          </p:nvSpPr>
          <p:spPr>
            <a:xfrm>
              <a:off x="4299212" y="3662149"/>
              <a:ext cx="2079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C000"/>
                </a:gs>
                <a:gs pos="100000">
                  <a:srgbClr val="FFC00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Shape 391"/>
            <p:cNvSpPr txBox="1"/>
            <p:nvPr/>
          </p:nvSpPr>
          <p:spPr>
            <a:xfrm>
              <a:off x="4334916" y="3697853"/>
              <a:ext cx="2008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Społeczne</a:t>
              </a:r>
              <a:endParaRPr sz="1200"/>
            </a:p>
          </p:txBody>
        </p:sp>
        <p:sp>
          <p:nvSpPr>
            <p:cNvPr id="392" name="Shape 392"/>
            <p:cNvSpPr/>
            <p:nvPr/>
          </p:nvSpPr>
          <p:spPr>
            <a:xfrm rot="25861">
              <a:off x="6379231" y="4042172"/>
              <a:ext cx="1714849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93" name="Shape 393"/>
            <p:cNvSpPr/>
            <p:nvPr/>
          </p:nvSpPr>
          <p:spPr>
            <a:xfrm>
              <a:off x="8094022" y="3690308"/>
              <a:ext cx="1927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Shape 394"/>
            <p:cNvSpPr txBox="1"/>
            <p:nvPr/>
          </p:nvSpPr>
          <p:spPr>
            <a:xfrm>
              <a:off x="8094055" y="3726011"/>
              <a:ext cx="18921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Obniżenie jakości 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i wydajności pracy</a:t>
              </a:r>
              <a:endParaRPr sz="1200"/>
            </a:p>
          </p:txBody>
        </p:sp>
        <p:sp>
          <p:nvSpPr>
            <p:cNvPr id="395" name="Shape 395"/>
            <p:cNvSpPr/>
            <p:nvPr/>
          </p:nvSpPr>
          <p:spPr>
            <a:xfrm rot="1414899">
              <a:off x="6147626" y="4533794"/>
              <a:ext cx="7011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96" name="Shape 396"/>
            <p:cNvSpPr/>
            <p:nvPr/>
          </p:nvSpPr>
          <p:spPr>
            <a:xfrm>
              <a:off x="6336372" y="4674104"/>
              <a:ext cx="2641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Shape 397"/>
            <p:cNvSpPr txBox="1"/>
            <p:nvPr/>
          </p:nvSpPr>
          <p:spPr>
            <a:xfrm>
              <a:off x="6372076" y="4709808"/>
              <a:ext cx="25704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Obniżona skuteczność zawodowa        </a:t>
              </a:r>
              <a:endParaRPr sz="1200"/>
            </a:p>
          </p:txBody>
        </p:sp>
        <p:sp>
          <p:nvSpPr>
            <p:cNvPr id="398" name="Shape 398"/>
            <p:cNvSpPr/>
            <p:nvPr/>
          </p:nvSpPr>
          <p:spPr>
            <a:xfrm rot="9142033">
              <a:off x="4070586" y="4533795"/>
              <a:ext cx="60478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9999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99" name="Shape 399"/>
            <p:cNvSpPr/>
            <p:nvPr/>
          </p:nvSpPr>
          <p:spPr>
            <a:xfrm>
              <a:off x="1972355" y="4674114"/>
              <a:ext cx="2868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Shape 400"/>
            <p:cNvSpPr txBox="1"/>
            <p:nvPr/>
          </p:nvSpPr>
          <p:spPr>
            <a:xfrm>
              <a:off x="2008059" y="4709818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Skłonność do konfliktów        </a:t>
              </a:r>
              <a:endParaRPr sz="1200"/>
            </a:p>
          </p:txBody>
        </p:sp>
        <p:sp>
          <p:nvSpPr>
            <p:cNvPr id="401" name="Shape 401"/>
            <p:cNvSpPr/>
            <p:nvPr/>
          </p:nvSpPr>
          <p:spPr>
            <a:xfrm rot="10800000">
              <a:off x="3208712" y="4027844"/>
              <a:ext cx="109050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02" name="Shape 402"/>
            <p:cNvSpPr/>
            <p:nvPr/>
          </p:nvSpPr>
          <p:spPr>
            <a:xfrm>
              <a:off x="381143" y="3662141"/>
              <a:ext cx="28275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Shape 403"/>
            <p:cNvSpPr txBox="1"/>
            <p:nvPr/>
          </p:nvSpPr>
          <p:spPr>
            <a:xfrm>
              <a:off x="416853" y="3697957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Mniejsze zaangażowanie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 w pracę</a:t>
              </a:r>
              <a:endParaRPr sz="1200"/>
            </a:p>
          </p:txBody>
        </p:sp>
      </p:grpSp>
      <p:sp>
        <p:nvSpPr>
          <p:cNvPr id="404" name="Shape 404"/>
          <p:cNvSpPr txBox="1"/>
          <p:nvPr>
            <p:ph type="title"/>
          </p:nvPr>
        </p:nvSpPr>
        <p:spPr>
          <a:xfrm>
            <a:off x="1155602" y="242790"/>
            <a:ext cx="11036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Skutki nie korzystania z dostępnych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wsparcia 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/>
          <p:nvPr>
            <p:ph type="title"/>
          </p:nvPr>
        </p:nvSpPr>
        <p:spPr>
          <a:xfrm>
            <a:off x="767550" y="882375"/>
            <a:ext cx="10436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Bibliografia</a:t>
            </a: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: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Shape 410"/>
          <p:cNvSpPr txBox="1"/>
          <p:nvPr>
            <p:ph idx="1" type="body"/>
          </p:nvPr>
        </p:nvSpPr>
        <p:spPr>
          <a:xfrm>
            <a:off x="767550" y="1485075"/>
            <a:ext cx="10586400" cy="46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Anczewska, A., Świtaj, P., Roszczyńska, J. (2005).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. [W:] Postępy Psychiatrii i Neurologii 2005, 14(2), s. 67-77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Sęk, H. (2012).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zawodowe. Przyczyny i zapobieganie. 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Warszawa: Wydawnictwo Naukowe PWN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b="1" lang="pl-PL" sz="1600">
                <a:latin typeface="Arial"/>
                <a:ea typeface="Arial"/>
                <a:cs typeface="Arial"/>
                <a:sym typeface="Arial"/>
              </a:rPr>
              <a:t>Źródło internetowe: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http://michalpasterski.pl/2017/03/jak-radzic-sobie-ze-stresem/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http://www.rp.pl/artykul/1179687-Wypalenie-zawodowe-urzednika.html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" name="Shape 4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3400" y="1681325"/>
            <a:ext cx="4333875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Shape 98"/>
          <p:cNvGrpSpPr/>
          <p:nvPr/>
        </p:nvGrpSpPr>
        <p:grpSpPr>
          <a:xfrm>
            <a:off x="-3549599" y="1447849"/>
            <a:ext cx="14937452" cy="5438700"/>
            <a:chOff x="-4565598" y="-698451"/>
            <a:chExt cx="14937452" cy="5438700"/>
          </a:xfrm>
        </p:grpSpPr>
        <p:sp>
          <p:nvSpPr>
            <p:cNvPr id="99" name="Shape 99"/>
            <p:cNvSpPr/>
            <p:nvPr/>
          </p:nvSpPr>
          <p:spPr>
            <a:xfrm>
              <a:off x="-4565598" y="-698451"/>
              <a:ext cx="5438700" cy="5438700"/>
            </a:xfrm>
            <a:prstGeom prst="blockArc">
              <a:avLst>
                <a:gd fmla="val 18900000" name="adj1"/>
                <a:gd fmla="val 2700000" name="adj2"/>
                <a:gd fmla="val 397" name="adj3"/>
              </a:avLst>
            </a:prstGeom>
            <a:solidFill>
              <a:schemeClr val="accent2"/>
            </a:solidFill>
            <a:ln cap="flat" cmpd="sng" w="12700">
              <a:solidFill>
                <a:srgbClr val="487AA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326051" y="240874"/>
              <a:ext cx="100458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1" name="Shape 101"/>
            <p:cNvSpPr txBox="1"/>
            <p:nvPr/>
          </p:nvSpPr>
          <p:spPr>
            <a:xfrm>
              <a:off x="326051" y="231438"/>
              <a:ext cx="8544300" cy="344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perfekcjonizm i nadgorliwość,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60314" y="161112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3" name="Shape 103"/>
            <p:cNvSpPr/>
            <p:nvPr/>
          </p:nvSpPr>
          <p:spPr>
            <a:xfrm>
              <a:off x="675797" y="851955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4" name="Shape 104"/>
            <p:cNvSpPr txBox="1"/>
            <p:nvPr/>
          </p:nvSpPr>
          <p:spPr>
            <a:xfrm>
              <a:off x="675797" y="851955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konserwatyzm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410057" y="798807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835725" y="1489650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835725" y="1489650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nieumiejętność współpracy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569986" y="1436502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835725" y="2126941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835725" y="2126941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identyfikowanie się tylko z pracą i z firmą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569986" y="2073793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675797" y="2764636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675797" y="2764636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brak dystansu wobec problemów zawodowych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410057" y="2711488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326054" y="3402331"/>
              <a:ext cx="100458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326054" y="3402331"/>
              <a:ext cx="100458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poczucie kontroli zewnętrznej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60314" y="3349183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sp>
        <p:nvSpPr>
          <p:cNvPr id="118" name="Shape 118"/>
          <p:cNvSpPr txBox="1"/>
          <p:nvPr/>
        </p:nvSpPr>
        <p:spPr>
          <a:xfrm>
            <a:off x="838200" y="1651925"/>
            <a:ext cx="8544300" cy="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</a:rPr>
              <a:t>cechy osobowości:</a:t>
            </a:r>
            <a:endParaRPr sz="2000"/>
          </a:p>
        </p:txBody>
      </p:sp>
      <p:sp>
        <p:nvSpPr>
          <p:cNvPr id="119" name="Shape 119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Shape 124"/>
          <p:cNvGrpSpPr/>
          <p:nvPr/>
        </p:nvGrpSpPr>
        <p:grpSpPr>
          <a:xfrm>
            <a:off x="-3903644" y="1280773"/>
            <a:ext cx="15808294" cy="5780100"/>
            <a:chOff x="-4852969" y="-743727"/>
            <a:chExt cx="15808294" cy="5780100"/>
          </a:xfrm>
        </p:grpSpPr>
        <p:sp>
          <p:nvSpPr>
            <p:cNvPr id="125" name="Shape 125"/>
            <p:cNvSpPr/>
            <p:nvPr/>
          </p:nvSpPr>
          <p:spPr>
            <a:xfrm>
              <a:off x="-4852969" y="-743727"/>
              <a:ext cx="5780100" cy="5780100"/>
            </a:xfrm>
            <a:prstGeom prst="blockArc">
              <a:avLst>
                <a:gd fmla="val 18900000" name="adj1"/>
                <a:gd fmla="val 2700000" name="adj2"/>
                <a:gd fmla="val 374" name="adj3"/>
              </a:avLst>
            </a:prstGeom>
            <a:solidFill>
              <a:schemeClr val="accent2"/>
            </a:solidFill>
            <a:ln cap="flat" cmpd="sng" w="12700">
              <a:solidFill>
                <a:srgbClr val="487AA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" name="Shape 126"/>
            <p:cNvSpPr/>
            <p:nvPr/>
          </p:nvSpPr>
          <p:spPr>
            <a:xfrm>
              <a:off x="405662" y="26820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405662" y="26820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za dużo pracy, za mało czasu wolnego</a:t>
              </a:r>
              <a:endParaRPr sz="1800"/>
            </a:p>
          </p:txBody>
        </p:sp>
        <p:sp>
          <p:nvSpPr>
            <p:cNvPr id="128" name="Shape 128"/>
            <p:cNvSpPr/>
            <p:nvPr/>
          </p:nvSpPr>
          <p:spPr>
            <a:xfrm>
              <a:off x="70195" y="201108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Shape 129"/>
            <p:cNvSpPr/>
            <p:nvPr/>
          </p:nvSpPr>
          <p:spPr>
            <a:xfrm>
              <a:off x="790279" y="1073064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790279" y="1073064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za mało snu</a:t>
              </a:r>
              <a:endParaRPr sz="1800"/>
            </a:p>
          </p:txBody>
        </p:sp>
        <p:sp>
          <p:nvSpPr>
            <p:cNvPr id="131" name="Shape 131"/>
            <p:cNvSpPr/>
            <p:nvPr/>
          </p:nvSpPr>
          <p:spPr>
            <a:xfrm>
              <a:off x="454812" y="1005970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Shape 132"/>
            <p:cNvSpPr/>
            <p:nvPr/>
          </p:nvSpPr>
          <p:spPr>
            <a:xfrm>
              <a:off x="908325" y="1877926"/>
              <a:ext cx="100470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Shape 133"/>
            <p:cNvSpPr txBox="1"/>
            <p:nvPr/>
          </p:nvSpPr>
          <p:spPr>
            <a:xfrm>
              <a:off x="908325" y="1877926"/>
              <a:ext cx="100470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angażowanie się w zbyt wiele działań</a:t>
              </a:r>
              <a:endParaRPr sz="1800"/>
            </a:p>
          </p:txBody>
        </p:sp>
        <p:sp>
          <p:nvSpPr>
            <p:cNvPr id="134" name="Shape 134"/>
            <p:cNvSpPr/>
            <p:nvPr/>
          </p:nvSpPr>
          <p:spPr>
            <a:xfrm>
              <a:off x="572859" y="1810833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Shape 135"/>
            <p:cNvSpPr/>
            <p:nvPr/>
          </p:nvSpPr>
          <p:spPr>
            <a:xfrm>
              <a:off x="790279" y="2682789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Shape 136"/>
            <p:cNvSpPr txBox="1"/>
            <p:nvPr/>
          </p:nvSpPr>
          <p:spPr>
            <a:xfrm>
              <a:off x="790279" y="2682789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negatywny wpływ pracy na życie rodzinne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454812" y="2615695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Shape 138"/>
            <p:cNvSpPr/>
            <p:nvPr/>
          </p:nvSpPr>
          <p:spPr>
            <a:xfrm>
              <a:off x="405662" y="348765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Shape 139"/>
            <p:cNvSpPr txBox="1"/>
            <p:nvPr/>
          </p:nvSpPr>
          <p:spPr>
            <a:xfrm>
              <a:off x="405662" y="348765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myślenie o pracy w domu</a:t>
              </a:r>
              <a:endParaRPr sz="1800"/>
            </a:p>
          </p:txBody>
        </p:sp>
        <p:sp>
          <p:nvSpPr>
            <p:cNvPr id="140" name="Shape 140"/>
            <p:cNvSpPr/>
            <p:nvPr/>
          </p:nvSpPr>
          <p:spPr>
            <a:xfrm>
              <a:off x="70195" y="3420558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41" name="Shape 141"/>
          <p:cNvSpPr txBox="1"/>
          <p:nvPr/>
        </p:nvSpPr>
        <p:spPr>
          <a:xfrm>
            <a:off x="771378" y="1653088"/>
            <a:ext cx="9224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styl życia: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Shape 147"/>
          <p:cNvGrpSpPr/>
          <p:nvPr/>
        </p:nvGrpSpPr>
        <p:grpSpPr>
          <a:xfrm>
            <a:off x="-4254606" y="964366"/>
            <a:ext cx="15916084" cy="6127800"/>
            <a:chOff x="-5143606" y="-788234"/>
            <a:chExt cx="15916084" cy="6127800"/>
          </a:xfrm>
        </p:grpSpPr>
        <p:sp>
          <p:nvSpPr>
            <p:cNvPr id="148" name="Shape 148"/>
            <p:cNvSpPr/>
            <p:nvPr/>
          </p:nvSpPr>
          <p:spPr>
            <a:xfrm>
              <a:off x="-5143606" y="-788234"/>
              <a:ext cx="6127800" cy="6127800"/>
            </a:xfrm>
            <a:prstGeom prst="blockArc">
              <a:avLst>
                <a:gd fmla="val 18900000" name="adj1"/>
                <a:gd fmla="val 2700000" name="adj2"/>
                <a:gd fmla="val 352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319278" y="206904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319278" y="206904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zaangażowanie i dystans emocjonalny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60760" y="155201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693855" y="827710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693855" y="827710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brak szacunku i wzajemnego zaufania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435337" y="776007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899121" y="1448061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6" name="Shape 156"/>
            <p:cNvSpPr txBox="1"/>
            <p:nvPr/>
          </p:nvSpPr>
          <p:spPr>
            <a:xfrm>
              <a:off x="899121" y="1448061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koncentracja na tragicznych przeżyciach innych ludzi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640604" y="1396358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964661" y="2068867"/>
              <a:ext cx="98076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9" name="Shape 159"/>
            <p:cNvSpPr txBox="1"/>
            <p:nvPr/>
          </p:nvSpPr>
          <p:spPr>
            <a:xfrm>
              <a:off x="964661" y="2068867"/>
              <a:ext cx="98076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stykanie się z przejawami okrucieństwa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706143" y="2017164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899121" y="2689673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2" name="Shape 162"/>
            <p:cNvSpPr txBox="1"/>
            <p:nvPr/>
          </p:nvSpPr>
          <p:spPr>
            <a:xfrm>
              <a:off x="899121" y="2689673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rgbClr val="FFFFFF"/>
                  </a:solidFill>
                </a:rPr>
                <a:t>konsekwencje błędu lub zaniedbania grożące utratą zdrowia lub życia swojego lub innych osób</a:t>
              </a:r>
              <a:endParaRPr sz="1600">
                <a:solidFill>
                  <a:srgbClr val="FFFFFF"/>
                </a:solidFill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640604" y="2637969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693855" y="3310024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693855" y="3310024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niski prestiż społeczny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435337" y="3258320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319278" y="3930830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8" name="Shape 168"/>
            <p:cNvSpPr txBox="1"/>
            <p:nvPr/>
          </p:nvSpPr>
          <p:spPr>
            <a:xfrm>
              <a:off x="319278" y="3930830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konflikty z osobami z zewnątrz związane z pełnioną rolą zawodową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>
              <a:off x="60760" y="3879126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sp>
        <p:nvSpPr>
          <p:cNvPr id="170" name="Shape 170"/>
          <p:cNvSpPr txBox="1"/>
          <p:nvPr/>
        </p:nvSpPr>
        <p:spPr>
          <a:xfrm>
            <a:off x="838200" y="1485075"/>
            <a:ext cx="110622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kontakty pracownik – klient:</a:t>
            </a:r>
            <a:endParaRPr sz="2000"/>
          </a:p>
        </p:txBody>
      </p:sp>
      <p:sp>
        <p:nvSpPr>
          <p:cNvPr id="171" name="Shape 171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Shape 176"/>
          <p:cNvGrpSpPr/>
          <p:nvPr/>
        </p:nvGrpSpPr>
        <p:grpSpPr>
          <a:xfrm>
            <a:off x="-4260601" y="971191"/>
            <a:ext cx="15528894" cy="6074400"/>
            <a:chOff x="-5098800" y="-781408"/>
            <a:chExt cx="15528894" cy="6074400"/>
          </a:xfrm>
        </p:grpSpPr>
        <p:sp>
          <p:nvSpPr>
            <p:cNvPr id="177" name="Shape 177"/>
            <p:cNvSpPr/>
            <p:nvPr/>
          </p:nvSpPr>
          <p:spPr>
            <a:xfrm>
              <a:off x="-5098800" y="-781408"/>
              <a:ext cx="6074400" cy="6074400"/>
            </a:xfrm>
            <a:prstGeom prst="blockArc">
              <a:avLst>
                <a:gd fmla="val 18900000" name="adj1"/>
                <a:gd fmla="val 2700000" name="adj2"/>
                <a:gd fmla="val 356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>
              <a:off x="316494" y="205100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79" name="Shape 179"/>
            <p:cNvSpPr txBox="1"/>
            <p:nvPr/>
          </p:nvSpPr>
          <p:spPr>
            <a:xfrm>
              <a:off x="316494" y="205100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konflikty interpersonalne, rywalizacja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60230" y="153848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687804" y="820493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2" name="Shape 182"/>
            <p:cNvSpPr txBox="1"/>
            <p:nvPr/>
          </p:nvSpPr>
          <p:spPr>
            <a:xfrm>
              <a:off x="687804" y="820493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brak wzajemnego zaufania, zaburzona komunikacja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431541" y="769240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891281" y="1435434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5" name="Shape 185"/>
            <p:cNvSpPr txBox="1"/>
            <p:nvPr/>
          </p:nvSpPr>
          <p:spPr>
            <a:xfrm>
              <a:off x="891281" y="1435434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przemoc psychiczna, agresja werbalna, mobbing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635018" y="1384181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956249" y="2050826"/>
              <a:ext cx="94737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956249" y="2050826"/>
              <a:ext cx="94737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surowe konsekwencje służbowe i prawne błędu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699986" y="1999574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>
              <a:off x="891281" y="2666219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891281" y="2666219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godzenie sprzecznych oczekiwań i interesów (np. wyższego przełożonego i podwładnych)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635018" y="2614966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687804" y="3281160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687804" y="3281160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niedocenianie przez przełożonych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431541" y="3229908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316494" y="3896553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316494" y="3896553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brak pomocy i wsparcia ze strony przełożonych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60230" y="3845300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sp>
        <p:nvSpPr>
          <p:cNvPr id="199" name="Shape 199"/>
          <p:cNvSpPr txBox="1"/>
          <p:nvPr/>
        </p:nvSpPr>
        <p:spPr>
          <a:xfrm>
            <a:off x="838200" y="1451703"/>
            <a:ext cx="109695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kontakty z przełożonymi i współpracownikami:</a:t>
            </a:r>
            <a:endParaRPr sz="2000"/>
          </a:p>
        </p:txBody>
      </p:sp>
      <p:sp>
        <p:nvSpPr>
          <p:cNvPr id="200" name="Shape 200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Shape 205"/>
          <p:cNvGrpSpPr/>
          <p:nvPr/>
        </p:nvGrpSpPr>
        <p:grpSpPr>
          <a:xfrm>
            <a:off x="-4394772" y="847444"/>
            <a:ext cx="16018080" cy="6321900"/>
            <a:chOff x="-5309171" y="-813081"/>
            <a:chExt cx="16018080" cy="6321900"/>
          </a:xfrm>
        </p:grpSpPr>
        <p:sp>
          <p:nvSpPr>
            <p:cNvPr id="206" name="Shape 206"/>
            <p:cNvSpPr/>
            <p:nvPr/>
          </p:nvSpPr>
          <p:spPr>
            <a:xfrm>
              <a:off x="-5309171" y="-813081"/>
              <a:ext cx="6321900" cy="6321900"/>
            </a:xfrm>
            <a:prstGeom prst="blockArc">
              <a:avLst>
                <a:gd fmla="val 18900000" name="adj1"/>
                <a:gd fmla="val 2700000" name="adj2"/>
                <a:gd fmla="val 342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377650" y="247282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377650" y="247282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nadmierna  odpowiedzialność i ilość obowiązków</a:t>
              </a:r>
              <a:endParaRPr sz="1800"/>
            </a:p>
          </p:txBody>
        </p:sp>
        <p:sp>
          <p:nvSpPr>
            <p:cNvPr id="209" name="Shape 209"/>
            <p:cNvSpPr/>
            <p:nvPr/>
          </p:nvSpPr>
          <p:spPr>
            <a:xfrm>
              <a:off x="68665" y="185485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784309" y="988752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1" name="Shape 211"/>
            <p:cNvSpPr txBox="1"/>
            <p:nvPr/>
          </p:nvSpPr>
          <p:spPr>
            <a:xfrm>
              <a:off x="784309" y="988752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wymagania nie do zrealizowania</a:t>
              </a:r>
              <a:endParaRPr sz="1800"/>
            </a:p>
          </p:txBody>
        </p:sp>
        <p:sp>
          <p:nvSpPr>
            <p:cNvPr id="212" name="Shape 212"/>
            <p:cNvSpPr/>
            <p:nvPr/>
          </p:nvSpPr>
          <p:spPr>
            <a:xfrm>
              <a:off x="475323" y="926955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3" name="Shape 213"/>
            <p:cNvSpPr/>
            <p:nvPr/>
          </p:nvSpPr>
          <p:spPr>
            <a:xfrm>
              <a:off x="970263" y="1730223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4" name="Shape 214"/>
            <p:cNvSpPr txBox="1"/>
            <p:nvPr/>
          </p:nvSpPr>
          <p:spPr>
            <a:xfrm>
              <a:off x="970263" y="1730223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brak wpływu na organizację pracy</a:t>
              </a:r>
              <a:endParaRPr sz="1800"/>
            </a:p>
          </p:txBody>
        </p:sp>
        <p:sp>
          <p:nvSpPr>
            <p:cNvPr id="215" name="Shape 215"/>
            <p:cNvSpPr/>
            <p:nvPr/>
          </p:nvSpPr>
          <p:spPr>
            <a:xfrm>
              <a:off x="661278" y="1668426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6" name="Shape 216"/>
            <p:cNvSpPr/>
            <p:nvPr/>
          </p:nvSpPr>
          <p:spPr>
            <a:xfrm>
              <a:off x="970263" y="2471224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970263" y="2471224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cele instytucji są sprzeczne z wartościami i normami uznawanymi przez pracownika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661278" y="2409427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9" name="Shape 219"/>
            <p:cNvSpPr/>
            <p:nvPr/>
          </p:nvSpPr>
          <p:spPr>
            <a:xfrm>
              <a:off x="784309" y="3212695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784309" y="3212695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otrzymywana kwota  wynagrodzenia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475323" y="3150898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2" name="Shape 222"/>
            <p:cNvSpPr/>
            <p:nvPr/>
          </p:nvSpPr>
          <p:spPr>
            <a:xfrm>
              <a:off x="377650" y="3954166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3" name="Shape 223"/>
            <p:cNvSpPr txBox="1"/>
            <p:nvPr/>
          </p:nvSpPr>
          <p:spPr>
            <a:xfrm>
              <a:off x="377650" y="3954166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praca w godzinach nadliczbowych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68665" y="3892369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25" name="Shape 225"/>
          <p:cNvSpPr txBox="1"/>
          <p:nvPr>
            <p:ph type="title"/>
          </p:nvPr>
        </p:nvSpPr>
        <p:spPr>
          <a:xfrm>
            <a:off x="838200" y="200226"/>
            <a:ext cx="10515600" cy="143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organizacyjne </a:t>
            </a: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sprzyjające zespołowi wypalenia zawodowego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Shape 226"/>
          <p:cNvSpPr txBox="1"/>
          <p:nvPr>
            <p:ph idx="2" type="body"/>
          </p:nvPr>
        </p:nvSpPr>
        <p:spPr>
          <a:xfrm>
            <a:off x="838200" y="1418325"/>
            <a:ext cx="105156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warunki i organizacja pracy: 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Shape 231"/>
          <p:cNvGrpSpPr/>
          <p:nvPr/>
        </p:nvGrpSpPr>
        <p:grpSpPr>
          <a:xfrm>
            <a:off x="-4393739" y="854423"/>
            <a:ext cx="16058228" cy="6230100"/>
            <a:chOff x="-5231939" y="-801340"/>
            <a:chExt cx="16058228" cy="6230100"/>
          </a:xfrm>
        </p:grpSpPr>
        <p:sp>
          <p:nvSpPr>
            <p:cNvPr id="232" name="Shape 232"/>
            <p:cNvSpPr/>
            <p:nvPr/>
          </p:nvSpPr>
          <p:spPr>
            <a:xfrm>
              <a:off x="-5231939" y="-801340"/>
              <a:ext cx="6230100" cy="6230100"/>
            </a:xfrm>
            <a:prstGeom prst="blockArc">
              <a:avLst>
                <a:gd fmla="val 18900000" name="adj1"/>
                <a:gd fmla="val 2700000" name="adj2"/>
                <a:gd fmla="val 347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3" name="Shape 233"/>
            <p:cNvSpPr/>
            <p:nvPr/>
          </p:nvSpPr>
          <p:spPr>
            <a:xfrm>
              <a:off x="372291" y="243687"/>
              <a:ext cx="104538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4" name="Shape 234"/>
            <p:cNvSpPr txBox="1"/>
            <p:nvPr/>
          </p:nvSpPr>
          <p:spPr>
            <a:xfrm>
              <a:off x="372291" y="243687"/>
              <a:ext cx="104538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86700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hałas, zatłoczenie, źle dopasowane sprzęty lub ich brak, itp. </a:t>
              </a:r>
              <a:endParaRPr sz="1800"/>
            </a:p>
          </p:txBody>
        </p:sp>
        <p:sp>
          <p:nvSpPr>
            <p:cNvPr id="235" name="Shape 235"/>
            <p:cNvSpPr/>
            <p:nvPr/>
          </p:nvSpPr>
          <p:spPr>
            <a:xfrm>
              <a:off x="67798" y="182788"/>
              <a:ext cx="609000" cy="609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6" name="Shape 236"/>
            <p:cNvSpPr/>
            <p:nvPr/>
          </p:nvSpPr>
          <p:spPr>
            <a:xfrm>
              <a:off x="773038" y="974379"/>
              <a:ext cx="10053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7" name="Shape 237"/>
            <p:cNvSpPr txBox="1"/>
            <p:nvPr/>
          </p:nvSpPr>
          <p:spPr>
            <a:xfrm>
              <a:off x="773038" y="974379"/>
              <a:ext cx="10053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86700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niepewność i brak informacji niezbędnych do wykonywania czynności służbowych</a:t>
              </a:r>
              <a:endParaRPr sz="1800"/>
            </a:p>
          </p:txBody>
        </p:sp>
        <p:sp>
          <p:nvSpPr>
            <p:cNvPr id="238" name="Shape 238"/>
            <p:cNvSpPr/>
            <p:nvPr/>
          </p:nvSpPr>
          <p:spPr>
            <a:xfrm>
              <a:off x="468544" y="913480"/>
              <a:ext cx="609000" cy="609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9" name="Shape 239"/>
            <p:cNvSpPr/>
            <p:nvPr/>
          </p:nvSpPr>
          <p:spPr>
            <a:xfrm>
              <a:off x="956289" y="1705071"/>
              <a:ext cx="9870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0" name="Shape 240"/>
            <p:cNvSpPr txBox="1"/>
            <p:nvPr/>
          </p:nvSpPr>
          <p:spPr>
            <a:xfrm>
              <a:off x="956289" y="1705071"/>
              <a:ext cx="9870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86700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nieoczekiwane zadania do wykonania</a:t>
              </a:r>
              <a:endParaRPr sz="1800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51796" y="1644172"/>
              <a:ext cx="609000" cy="609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2" name="Shape 242"/>
            <p:cNvSpPr/>
            <p:nvPr/>
          </p:nvSpPr>
          <p:spPr>
            <a:xfrm>
              <a:off x="956289" y="2435300"/>
              <a:ext cx="9870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3" name="Shape 243"/>
            <p:cNvSpPr txBox="1"/>
            <p:nvPr/>
          </p:nvSpPr>
          <p:spPr>
            <a:xfrm>
              <a:off x="956289" y="2435300"/>
              <a:ext cx="9870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86700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wykonywanie pracy przy braku niezbędnych środków</a:t>
              </a:r>
              <a:endParaRPr sz="1800"/>
            </a:p>
          </p:txBody>
        </p:sp>
        <p:sp>
          <p:nvSpPr>
            <p:cNvPr id="244" name="Shape 244"/>
            <p:cNvSpPr/>
            <p:nvPr/>
          </p:nvSpPr>
          <p:spPr>
            <a:xfrm>
              <a:off x="651796" y="2374402"/>
              <a:ext cx="609000" cy="609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5" name="Shape 245"/>
            <p:cNvSpPr/>
            <p:nvPr/>
          </p:nvSpPr>
          <p:spPr>
            <a:xfrm>
              <a:off x="773038" y="3165992"/>
              <a:ext cx="10053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6" name="Shape 246"/>
            <p:cNvSpPr txBox="1"/>
            <p:nvPr/>
          </p:nvSpPr>
          <p:spPr>
            <a:xfrm>
              <a:off x="773038" y="3165992"/>
              <a:ext cx="100530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86700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zmienność i różnorodność czynności koniecznych do wykonania w jednostce czasu</a:t>
              </a:r>
              <a:endParaRPr sz="1800"/>
            </a:p>
          </p:txBody>
        </p:sp>
        <p:sp>
          <p:nvSpPr>
            <p:cNvPr id="247" name="Shape 247"/>
            <p:cNvSpPr/>
            <p:nvPr/>
          </p:nvSpPr>
          <p:spPr>
            <a:xfrm>
              <a:off x="468544" y="3105094"/>
              <a:ext cx="609000" cy="609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8" name="Shape 248"/>
            <p:cNvSpPr/>
            <p:nvPr/>
          </p:nvSpPr>
          <p:spPr>
            <a:xfrm>
              <a:off x="372291" y="3896684"/>
              <a:ext cx="104538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9" name="Shape 249"/>
            <p:cNvSpPr txBox="1"/>
            <p:nvPr/>
          </p:nvSpPr>
          <p:spPr>
            <a:xfrm>
              <a:off x="372291" y="3896684"/>
              <a:ext cx="10453800" cy="48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86700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przeciążenie ilością pracy związane z niedoborami kadrowymi</a:t>
              </a:r>
              <a:endParaRPr sz="1800"/>
            </a:p>
          </p:txBody>
        </p:sp>
        <p:sp>
          <p:nvSpPr>
            <p:cNvPr id="250" name="Shape 250"/>
            <p:cNvSpPr/>
            <p:nvPr/>
          </p:nvSpPr>
          <p:spPr>
            <a:xfrm>
              <a:off x="67798" y="3835786"/>
              <a:ext cx="609000" cy="609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51" name="Shape 251"/>
          <p:cNvSpPr txBox="1"/>
          <p:nvPr>
            <p:ph idx="2" type="body"/>
          </p:nvPr>
        </p:nvSpPr>
        <p:spPr>
          <a:xfrm>
            <a:off x="812800" y="1384950"/>
            <a:ext cx="10515600" cy="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warunki i organizacja pracy: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Shape 252"/>
          <p:cNvSpPr txBox="1"/>
          <p:nvPr>
            <p:ph type="title"/>
          </p:nvPr>
        </p:nvSpPr>
        <p:spPr>
          <a:xfrm>
            <a:off x="838200" y="200226"/>
            <a:ext cx="10515600" cy="143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organizacyjne </a:t>
            </a: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sprzyjające zespołowi wypalenia zawodowego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1398600" y="491177"/>
            <a:ext cx="1051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Typowe objawy wypalenia zawodowego 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" name="Shape 258"/>
          <p:cNvGrpSpPr/>
          <p:nvPr/>
        </p:nvGrpSpPr>
        <p:grpSpPr>
          <a:xfrm>
            <a:off x="1017608" y="2590016"/>
            <a:ext cx="10043278" cy="1493176"/>
            <a:chOff x="2977" y="848809"/>
            <a:chExt cx="10043278" cy="1493176"/>
          </a:xfrm>
        </p:grpSpPr>
        <p:sp>
          <p:nvSpPr>
            <p:cNvPr id="259" name="Shape 259"/>
            <p:cNvSpPr/>
            <p:nvPr/>
          </p:nvSpPr>
          <p:spPr>
            <a:xfrm>
              <a:off x="2977" y="891017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0" name="Shape 260"/>
            <p:cNvSpPr txBox="1"/>
            <p:nvPr/>
          </p:nvSpPr>
          <p:spPr>
            <a:xfrm>
              <a:off x="728461" y="891017"/>
              <a:ext cx="2176453" cy="1450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WYCZERPANIE</a:t>
              </a:r>
              <a:r>
                <a:rPr lang="pl-PL" sz="1800"/>
                <a:t> </a:t>
              </a:r>
              <a:r>
                <a:rPr i="0" lang="pl-PL" sz="1800" u="none" cap="none" strike="noStrike">
                  <a:solidFill>
                    <a:schemeClr val="lt1"/>
                  </a:solidFill>
                </a:rPr>
                <a:t>FIZYCZNE</a:t>
              </a:r>
              <a:r>
                <a:rPr lang="pl-PL" sz="1800"/>
                <a:t> </a:t>
              </a:r>
              <a:br>
                <a:rPr lang="pl-PL" sz="1800"/>
              </a:br>
              <a:r>
                <a:rPr i="0" lang="pl-PL" sz="1800" u="none" cap="none" strike="noStrike">
                  <a:solidFill>
                    <a:schemeClr val="lt1"/>
                  </a:solidFill>
                </a:rPr>
                <a:t>I EMOCJONALNE</a:t>
              </a:r>
              <a:endParaRPr sz="1800"/>
            </a:p>
          </p:txBody>
        </p:sp>
        <p:sp>
          <p:nvSpPr>
            <p:cNvPr id="261" name="Shape 261"/>
            <p:cNvSpPr/>
            <p:nvPr/>
          </p:nvSpPr>
          <p:spPr>
            <a:xfrm>
              <a:off x="6418834" y="854192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Shape 262"/>
            <p:cNvSpPr txBox="1"/>
            <p:nvPr/>
          </p:nvSpPr>
          <p:spPr>
            <a:xfrm>
              <a:off x="7144319" y="854193"/>
              <a:ext cx="21765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OBNIŻONE POCZUCIE DOKONAŃ OSOBISTYCH</a:t>
              </a:r>
              <a:endParaRPr sz="18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3226412" y="848809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Shape 264"/>
            <p:cNvSpPr txBox="1"/>
            <p:nvPr/>
          </p:nvSpPr>
          <p:spPr>
            <a:xfrm>
              <a:off x="3951894" y="848818"/>
              <a:ext cx="27258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DEPERSONALIZACJA</a:t>
              </a:r>
              <a:endParaRPr sz="1800"/>
            </a:p>
          </p:txBody>
        </p:sp>
      </p:grpSp>
      <p:sp>
        <p:nvSpPr>
          <p:cNvPr id="265" name="Shape 265"/>
          <p:cNvSpPr txBox="1"/>
          <p:nvPr/>
        </p:nvSpPr>
        <p:spPr>
          <a:xfrm>
            <a:off x="1322363" y="4740812"/>
            <a:ext cx="90173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l-PL" sz="1800" u="none" cap="none" strike="noStrike">
                <a:solidFill>
                  <a:schemeClr val="dk1"/>
                </a:solidFill>
              </a:rPr>
              <a:t>Trójwymiarowa teoria wypalenia Christiny Maslach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