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72" r:id="rId3"/>
    <p:sldId id="257" r:id="rId4"/>
    <p:sldId id="260" r:id="rId5"/>
    <p:sldId id="274" r:id="rId6"/>
    <p:sldId id="276" r:id="rId7"/>
    <p:sldId id="275" r:id="rId8"/>
    <p:sldId id="269" r:id="rId9"/>
    <p:sldId id="308" r:id="rId10"/>
    <p:sldId id="262" r:id="rId11"/>
    <p:sldId id="307" r:id="rId12"/>
    <p:sldId id="309" r:id="rId13"/>
    <p:sldId id="264" r:id="rId14"/>
    <p:sldId id="299" r:id="rId15"/>
    <p:sldId id="302" r:id="rId16"/>
    <p:sldId id="268" r:id="rId17"/>
    <p:sldId id="278" r:id="rId18"/>
    <p:sldId id="284" r:id="rId19"/>
    <p:sldId id="285" r:id="rId20"/>
    <p:sldId id="286" r:id="rId21"/>
    <p:sldId id="271" r:id="rId22"/>
    <p:sldId id="287" r:id="rId23"/>
    <p:sldId id="296" r:id="rId24"/>
    <p:sldId id="297" r:id="rId25"/>
    <p:sldId id="289" r:id="rId26"/>
    <p:sldId id="288" r:id="rId27"/>
    <p:sldId id="277" r:id="rId28"/>
    <p:sldId id="305" r:id="rId29"/>
    <p:sldId id="310" r:id="rId30"/>
    <p:sldId id="298" r:id="rId31"/>
    <p:sldId id="300" r:id="rId32"/>
    <p:sldId id="304" r:id="rId33"/>
    <p:sldId id="291" r:id="rId34"/>
    <p:sldId id="292" r:id="rId35"/>
    <p:sldId id="293" r:id="rId36"/>
    <p:sldId id="303" r:id="rId37"/>
    <p:sldId id="306" r:id="rId38"/>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58" autoAdjust="0"/>
  </p:normalViewPr>
  <p:slideViewPr>
    <p:cSldViewPr>
      <p:cViewPr varScale="1">
        <p:scale>
          <a:sx n="48" d="100"/>
          <a:sy n="48" d="100"/>
        </p:scale>
        <p:origin x="-17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1200" dirty="0" smtClean="0">
              <a:solidFill>
                <a:schemeClr val="tx1"/>
              </a:solidFill>
              <a:latin typeface="+mj-lt"/>
              <a:cs typeface="Times New Roman" pitchFamily="18" charset="0"/>
            </a:rPr>
            <a:t>1. Zauroczenie pracą - satysfakcja z osiągnięć zawodowych. Jednostka jest pełna energii, optymizmu, entuzjazmu - ten okres nazwany został miesiącem miodowym</a:t>
          </a:r>
          <a:r>
            <a:rPr lang="pl-PL" sz="1100" dirty="0" smtClean="0">
              <a:solidFill>
                <a:schemeClr val="tx1"/>
              </a:solidFill>
              <a:latin typeface="+mj-lt"/>
              <a:cs typeface="Times New Roman" pitchFamily="18" charset="0"/>
            </a:rPr>
            <a:t>. </a:t>
          </a:r>
          <a:endParaRPr lang="pl-PL" sz="1100" dirty="0">
            <a:solidFill>
              <a:schemeClr val="tx1"/>
            </a:solidFill>
            <a:latin typeface="+mj-lt"/>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1200" dirty="0" smtClean="0">
              <a:solidFill>
                <a:schemeClr val="tx1"/>
              </a:solidFill>
              <a:latin typeface="+mj-lt"/>
              <a:cs typeface="Times New Roman" pitchFamily="18" charset="0"/>
            </a:rPr>
            <a:t>2. Po miesiącu miodowym następuje przebudzenie. Na tym etapie człowiek usilnie stara się, by jego idealistyczny obraz, jaki sobie wytworzył, nie uległ zmianie. Pracuje dużo, coraz więcej, zauważa jednak, że jego idealistyczna ocena pracy jest nierealistyczna</a:t>
          </a:r>
          <a:r>
            <a:rPr lang="pl-PL" sz="1200" dirty="0" smtClean="0">
              <a:solidFill>
                <a:schemeClr val="tx1"/>
              </a:solidFill>
              <a:latin typeface="+mj-lt"/>
            </a:rPr>
            <a:t>. </a:t>
          </a:r>
          <a:endParaRPr lang="pl-PL" sz="1200" dirty="0">
            <a:solidFill>
              <a:schemeClr val="tx1"/>
            </a:solidFill>
            <a:latin typeface="+mj-lt"/>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1200" dirty="0" smtClean="0">
              <a:solidFill>
                <a:schemeClr val="tx1"/>
              </a:solidFill>
              <a:latin typeface="+mj-lt"/>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1200" dirty="0">
            <a:latin typeface="+mj-lt"/>
          </a:endParaRPr>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1100" dirty="0" smtClean="0">
              <a:solidFill>
                <a:schemeClr val="tx1"/>
              </a:solidFill>
              <a:latin typeface="+mj-lt"/>
              <a:cs typeface="Times New Roman" pitchFamily="18" charset="0"/>
            </a:rPr>
            <a:t>4. Wypaleniu </a:t>
          </a:r>
          <a:r>
            <a:rPr lang="pl-PL" sz="1100" dirty="0" err="1" smtClean="0">
              <a:solidFill>
                <a:schemeClr val="tx1"/>
              </a:solidFill>
              <a:latin typeface="+mj-lt"/>
              <a:cs typeface="Times New Roman" pitchFamily="18" charset="0"/>
            </a:rPr>
            <a:t>pełnoobiawowemu</a:t>
          </a:r>
          <a:r>
            <a:rPr lang="pl-PL" sz="1100" dirty="0" smtClean="0">
              <a:solidFill>
                <a:schemeClr val="tx1"/>
              </a:solidFill>
              <a:latin typeface="+mj-lt"/>
              <a:cs typeface="Times New Roman" pitchFamily="18" charset="0"/>
            </a:rPr>
            <a:t> towarzyszy poczucie pustki, samotności, chęci wyzwolenia się. Pojawiają się myśli ucieczkowe, stany depresyjne. Można tu już mówić o pełnym wyczerpaniu fizycznym i psychicznym. </a:t>
          </a:r>
          <a:endParaRPr lang="pl-PL" sz="1100" dirty="0">
            <a:latin typeface="+mj-lt"/>
          </a:endParaRPr>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1200" dirty="0" smtClean="0">
              <a:solidFill>
                <a:schemeClr val="tx1"/>
              </a:solidFill>
              <a:latin typeface="+mj-lt"/>
              <a:cs typeface="Times New Roman" pitchFamily="18" charset="0"/>
            </a:rPr>
            <a:t>5. Ostatni okres określany jest mianem odradzania się, rekonwalescencji, leczenia ran powstałych w wyniku całego procesu wypalania się. </a:t>
          </a:r>
          <a:endParaRPr lang="pl-PL" sz="1200" dirty="0">
            <a:latin typeface="+mj-lt"/>
          </a:endParaRPr>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15824" custScaleY="122250">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124596" custScaleY="140766" custRadScaleRad="101591" custRadScaleInc="-4479">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124658" custScaleY="116689" custRadScaleRad="89807" custRadScaleInc="-27777">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118353" custScaleY="118375" custRadScaleRad="88735" custRadScaleInc="22922">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115349" custScaleY="115826" custRadScaleRad="98207" custRadScaleInc="8965">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CE7BF715-29FB-4A02-B6D6-0FFFCDCE2257}" srcId="{F0191816-09BB-480D-97D7-D1D7B90C9002}" destId="{7F042FA9-2C57-4DCE-A03C-F6D21148A483}" srcOrd="1" destOrd="0" parTransId="{FB4FD19A-F16A-4667-8A60-31642D16CC34}" sibTransId="{7FDBFF6B-EA1B-4E3A-A91C-288820AC09E4}"/>
    <dgm:cxn modelId="{D2B5ABBC-415A-4BE6-BB9E-6F36140B2EAF}" srcId="{F0191816-09BB-480D-97D7-D1D7B90C9002}" destId="{67C51847-9EC2-49A1-92D2-CA67427DA511}" srcOrd="4" destOrd="0" parTransId="{E754EBC5-8751-438A-8E69-83312AE236FC}" sibTransId="{BE9D0290-0EF4-49C9-A0D6-F48E7F07A3F8}"/>
    <dgm:cxn modelId="{858507A8-8139-46AA-9DDE-0B31EB2F131C}" type="presOf" srcId="{67C51847-9EC2-49A1-92D2-CA67427DA511}" destId="{6ACD07FD-34D8-4C4A-87C1-675669A11ED7}" srcOrd="0" destOrd="0" presId="urn:microsoft.com/office/officeart/2005/8/layout/cycle5"/>
    <dgm:cxn modelId="{93E1CD09-0ABE-4C8D-8D11-3ECF6FFF6825}" srcId="{F0191816-09BB-480D-97D7-D1D7B90C9002}" destId="{9B1CD1D9-C189-41C6-BF16-6DBF645A9858}" srcOrd="2" destOrd="0" parTransId="{16A33080-5DE2-4247-BA16-C65AC61FF808}" sibTransId="{649639F7-E245-40F7-A902-09BE2F769AA3}"/>
    <dgm:cxn modelId="{9322F77F-1245-4B5E-A0EE-8E5AA7543FC8}" type="presOf" srcId="{7FDBFF6B-EA1B-4E3A-A91C-288820AC09E4}" destId="{01A06846-8E4A-4824-B640-A8D770B04239}" srcOrd="0" destOrd="0" presId="urn:microsoft.com/office/officeart/2005/8/layout/cycle5"/>
    <dgm:cxn modelId="{A84037DF-003F-40D0-AA5E-F26DAF3E8428}" type="presOf" srcId="{9F33B1BE-20AB-4EB0-9E6B-3302179E1E9A}" destId="{790E2F9A-30D7-4CCD-AF86-8DD4312D008B}" srcOrd="0" destOrd="0" presId="urn:microsoft.com/office/officeart/2005/8/layout/cycle5"/>
    <dgm:cxn modelId="{BD988746-AE9C-446B-8712-C170B344D559}" type="presOf" srcId="{7F042FA9-2C57-4DCE-A03C-F6D21148A483}" destId="{7F65D02C-919A-4DC9-9070-F6ECDD3E3F08}" srcOrd="0" destOrd="0" presId="urn:microsoft.com/office/officeart/2005/8/layout/cycle5"/>
    <dgm:cxn modelId="{32B3EC00-5E0F-46D6-B6F4-C192B84608EA}" srcId="{F0191816-09BB-480D-97D7-D1D7B90C9002}" destId="{625E479E-C3C3-47CD-907B-0F3B8FCF7A18}" srcOrd="0" destOrd="0" parTransId="{B96700BC-CBE2-4183-A4D1-2685DC567A61}" sibTransId="{9F33B1BE-20AB-4EB0-9E6B-3302179E1E9A}"/>
    <dgm:cxn modelId="{479C0CF2-D637-4496-A43E-9698326F8FAB}" type="presOf" srcId="{F0191816-09BB-480D-97D7-D1D7B90C9002}" destId="{9080D040-AE40-40E2-9C27-92D7BC33998F}" srcOrd="0" destOrd="0" presId="urn:microsoft.com/office/officeart/2005/8/layout/cycle5"/>
    <dgm:cxn modelId="{1B27B70C-5AAD-4C42-BF6F-A3A9C5A5C30D}" type="presOf" srcId="{BE9D0290-0EF4-49C9-A0D6-F48E7F07A3F8}" destId="{6BE82183-5F0D-42B4-8B08-C201CDB70A2F}" srcOrd="0" destOrd="0" presId="urn:microsoft.com/office/officeart/2005/8/layout/cycle5"/>
    <dgm:cxn modelId="{3977EE57-89BD-4244-932B-5020E23018A2}" type="presOf" srcId="{9B1CD1D9-C189-41C6-BF16-6DBF645A9858}" destId="{D0D79C37-C251-4D40-9642-20EE6ADEA4DA}" srcOrd="0" destOrd="0" presId="urn:microsoft.com/office/officeart/2005/8/layout/cycle5"/>
    <dgm:cxn modelId="{F652CD05-AA46-49C7-9F41-1B351A19022B}" srcId="{F0191816-09BB-480D-97D7-D1D7B90C9002}" destId="{9E12B442-EB7E-4419-9E56-F5E1BCABAC01}" srcOrd="3" destOrd="0" parTransId="{2B9A316A-55F5-4C50-9B05-6726E0313610}" sibTransId="{CD7B5300-6756-4648-B49B-2CF240F58958}"/>
    <dgm:cxn modelId="{4AA1FAD4-B586-40C2-BC20-5E9021EA3DB4}" type="presOf" srcId="{9E12B442-EB7E-4419-9E56-F5E1BCABAC01}" destId="{90CE6602-55C7-4848-B808-ECCA438348EC}" srcOrd="0" destOrd="0" presId="urn:microsoft.com/office/officeart/2005/8/layout/cycle5"/>
    <dgm:cxn modelId="{E4D238DC-F299-4BFF-8DF5-DDC857236D2D}" type="presOf" srcId="{625E479E-C3C3-47CD-907B-0F3B8FCF7A18}" destId="{1893DFFB-34F4-4D51-AC93-B08045DBAEAB}" srcOrd="0" destOrd="0" presId="urn:microsoft.com/office/officeart/2005/8/layout/cycle5"/>
    <dgm:cxn modelId="{DBB74B07-4D29-4BBB-95FE-345BCCF276D8}" type="presOf" srcId="{649639F7-E245-40F7-A902-09BE2F769AA3}" destId="{85EDD4B5-1050-4D05-A15A-66D6FF9CCC4E}" srcOrd="0" destOrd="0" presId="urn:microsoft.com/office/officeart/2005/8/layout/cycle5"/>
    <dgm:cxn modelId="{3F6778C9-60D2-4BAE-BC97-108BF5AD19A9}" type="presOf" srcId="{CD7B5300-6756-4648-B49B-2CF240F58958}" destId="{E859F736-6DAD-45B2-B33B-C64C98856C95}" srcOrd="0" destOrd="0" presId="urn:microsoft.com/office/officeart/2005/8/layout/cycle5"/>
    <dgm:cxn modelId="{325A05D6-313B-49CA-8EEB-510C002F813D}" type="presParOf" srcId="{9080D040-AE40-40E2-9C27-92D7BC33998F}" destId="{1893DFFB-34F4-4D51-AC93-B08045DBAEAB}" srcOrd="0" destOrd="0" presId="urn:microsoft.com/office/officeart/2005/8/layout/cycle5"/>
    <dgm:cxn modelId="{D56E73D0-9BCF-4E8B-9F1F-795BD0D935A8}" type="presParOf" srcId="{9080D040-AE40-40E2-9C27-92D7BC33998F}" destId="{8E852D68-32EA-4183-8B8C-21BCE7EF89ED}" srcOrd="1" destOrd="0" presId="urn:microsoft.com/office/officeart/2005/8/layout/cycle5"/>
    <dgm:cxn modelId="{2DF1E95A-7ACA-49D2-8764-EC41DBBA901D}" type="presParOf" srcId="{9080D040-AE40-40E2-9C27-92D7BC33998F}" destId="{790E2F9A-30D7-4CCD-AF86-8DD4312D008B}" srcOrd="2" destOrd="0" presId="urn:microsoft.com/office/officeart/2005/8/layout/cycle5"/>
    <dgm:cxn modelId="{3B3E5845-97FA-49AB-B200-956990A8B674}" type="presParOf" srcId="{9080D040-AE40-40E2-9C27-92D7BC33998F}" destId="{7F65D02C-919A-4DC9-9070-F6ECDD3E3F08}" srcOrd="3" destOrd="0" presId="urn:microsoft.com/office/officeart/2005/8/layout/cycle5"/>
    <dgm:cxn modelId="{378BA37A-6DAA-4EE9-B33F-FF4DC1411D67}" type="presParOf" srcId="{9080D040-AE40-40E2-9C27-92D7BC33998F}" destId="{3B4E681F-F916-44D6-A976-890FADA9118B}" srcOrd="4" destOrd="0" presId="urn:microsoft.com/office/officeart/2005/8/layout/cycle5"/>
    <dgm:cxn modelId="{DF0DD22F-1F98-48ED-9CC9-19890EADE1EC}" type="presParOf" srcId="{9080D040-AE40-40E2-9C27-92D7BC33998F}" destId="{01A06846-8E4A-4824-B640-A8D770B04239}" srcOrd="5" destOrd="0" presId="urn:microsoft.com/office/officeart/2005/8/layout/cycle5"/>
    <dgm:cxn modelId="{F913ADD5-5D78-47FD-A7EC-79E304BA81BD}" type="presParOf" srcId="{9080D040-AE40-40E2-9C27-92D7BC33998F}" destId="{D0D79C37-C251-4D40-9642-20EE6ADEA4DA}" srcOrd="6" destOrd="0" presId="urn:microsoft.com/office/officeart/2005/8/layout/cycle5"/>
    <dgm:cxn modelId="{52B3ADA3-95FA-4B59-8F66-F66A2BF53774}" type="presParOf" srcId="{9080D040-AE40-40E2-9C27-92D7BC33998F}" destId="{2693AC78-9712-4DD8-A536-BCA0FE9F14A7}" srcOrd="7" destOrd="0" presId="urn:microsoft.com/office/officeart/2005/8/layout/cycle5"/>
    <dgm:cxn modelId="{C8EC3DCB-21C5-41DF-B917-46A06FCBF688}" type="presParOf" srcId="{9080D040-AE40-40E2-9C27-92D7BC33998F}" destId="{85EDD4B5-1050-4D05-A15A-66D6FF9CCC4E}" srcOrd="8" destOrd="0" presId="urn:microsoft.com/office/officeart/2005/8/layout/cycle5"/>
    <dgm:cxn modelId="{F6D7CB3B-E0EC-4A19-A53A-533C1F343225}" type="presParOf" srcId="{9080D040-AE40-40E2-9C27-92D7BC33998F}" destId="{90CE6602-55C7-4848-B808-ECCA438348EC}" srcOrd="9" destOrd="0" presId="urn:microsoft.com/office/officeart/2005/8/layout/cycle5"/>
    <dgm:cxn modelId="{EE516BE5-32F9-4DDD-9FA5-218B682978CB}" type="presParOf" srcId="{9080D040-AE40-40E2-9C27-92D7BC33998F}" destId="{FDFB06B2-55EA-40B0-AFC2-403A32195891}" srcOrd="10" destOrd="0" presId="urn:microsoft.com/office/officeart/2005/8/layout/cycle5"/>
    <dgm:cxn modelId="{C54785BB-BA99-4D98-B5CE-4054567A22E2}" type="presParOf" srcId="{9080D040-AE40-40E2-9C27-92D7BC33998F}" destId="{E859F736-6DAD-45B2-B33B-C64C98856C95}" srcOrd="11" destOrd="0" presId="urn:microsoft.com/office/officeart/2005/8/layout/cycle5"/>
    <dgm:cxn modelId="{85DC24E1-C0D5-4DDC-B3D3-2BBB1579DC04}" type="presParOf" srcId="{9080D040-AE40-40E2-9C27-92D7BC33998F}" destId="{6ACD07FD-34D8-4C4A-87C1-675669A11ED7}" srcOrd="12" destOrd="0" presId="urn:microsoft.com/office/officeart/2005/8/layout/cycle5"/>
    <dgm:cxn modelId="{50595A12-4C85-439E-898D-284F6D8B17A7}" type="presParOf" srcId="{9080D040-AE40-40E2-9C27-92D7BC33998F}" destId="{D43D6580-0260-4E2E-A1C7-EBA9F179D727}" srcOrd="13" destOrd="0" presId="urn:microsoft.com/office/officeart/2005/8/layout/cycle5"/>
    <dgm:cxn modelId="{4ABDC4EF-3916-4885-B468-AD9BFF418CC2}"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2000" dirty="0" smtClean="0">
              <a:solidFill>
                <a:schemeClr val="tx1"/>
              </a:solidFill>
              <a:latin typeface="+mj-lt"/>
              <a:cs typeface="Times New Roman" pitchFamily="18" charset="0"/>
            </a:rPr>
            <a:t>1. Zauroczenie pracą - satysfakcja z osiągnięć zawodowych. Pracownik jest pełen energii, optymizmu, entuzjazmu - ten okres nazwany został miesiącem miodowym. </a:t>
          </a:r>
          <a:endParaRPr lang="pl-PL" sz="2000" dirty="0">
            <a:solidFill>
              <a:schemeClr val="tx1"/>
            </a:solidFill>
            <a:latin typeface="+mj-lt"/>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800" dirty="0" smtClean="0">
              <a:solidFill>
                <a:schemeClr val="tx1"/>
              </a:solidFill>
              <a:latin typeface="Times New Roman" pitchFamily="18" charset="0"/>
              <a:cs typeface="Times New Roman" pitchFamily="18" charset="0"/>
            </a:rPr>
            <a:t>2. Po miesiącu miodowym następuje przebudzenie. Na tym etapie pracownik usilnie stara się, by jego idealistyczny obraz, jaki sobie wytworzył, nie uległ zmianie. Pracuje dużo, coraz więcej, zauważa jednak, że jego idealistyczna ocena pracy jest nierealistyczna</a:t>
          </a:r>
          <a:r>
            <a:rPr lang="pl-PL" sz="800" dirty="0" smtClean="0">
              <a:solidFill>
                <a:schemeClr val="tx1"/>
              </a:solidFill>
            </a:rPr>
            <a:t>. </a:t>
          </a:r>
          <a:endParaRPr lang="pl-PL" sz="800" dirty="0">
            <a:solidFill>
              <a:schemeClr val="tx1"/>
            </a:solidFill>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8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dirty="0"/>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800" dirty="0" smtClean="0">
              <a:solidFill>
                <a:schemeClr val="tx1"/>
              </a:solidFill>
              <a:latin typeface="Times New Roman" pitchFamily="18" charset="0"/>
              <a:cs typeface="Times New Roman" pitchFamily="18" charset="0"/>
            </a:rPr>
            <a:t>4. Wypaleniu </a:t>
          </a:r>
          <a:r>
            <a:rPr lang="pl-PL" sz="800" dirty="0" err="1" smtClean="0">
              <a:solidFill>
                <a:schemeClr val="tx1"/>
              </a:solidFill>
              <a:latin typeface="Times New Roman" pitchFamily="18" charset="0"/>
              <a:cs typeface="Times New Roman" pitchFamily="18" charset="0"/>
            </a:rPr>
            <a:t>pełnoobiawowemu</a:t>
          </a:r>
          <a:r>
            <a:rPr lang="pl-PL" sz="8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dirty="0"/>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8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dirty="0"/>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79755" custScaleY="171065">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99117" custScaleY="72705" custRadScaleRad="101591" custRadScaleInc="-4479">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100948" custScaleY="79676" custRadScaleRad="89807" custRadScaleInc="-27777">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89459" custScaleY="69544" custRadScaleRad="88735" custRadScaleInc="22922">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80766" custScaleY="80906" custRadScaleRad="101108" custRadScaleInc="1340">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47982F62-1940-4BC5-AD2A-E1E9BFC866DE}" type="presOf" srcId="{7F042FA9-2C57-4DCE-A03C-F6D21148A483}" destId="{7F65D02C-919A-4DC9-9070-F6ECDD3E3F08}" srcOrd="0" destOrd="0" presId="urn:microsoft.com/office/officeart/2005/8/layout/cycle5"/>
    <dgm:cxn modelId="{521DEB17-FDFE-422A-BA26-853BCCA9BA0D}" type="presOf" srcId="{BE9D0290-0EF4-49C9-A0D6-F48E7F07A3F8}" destId="{6BE82183-5F0D-42B4-8B08-C201CDB70A2F}" srcOrd="0" destOrd="0" presId="urn:microsoft.com/office/officeart/2005/8/layout/cycle5"/>
    <dgm:cxn modelId="{0D43C99B-83BF-47F8-B75E-F54064252378}" type="presOf" srcId="{9E12B442-EB7E-4419-9E56-F5E1BCABAC01}" destId="{90CE6602-55C7-4848-B808-ECCA438348EC}" srcOrd="0" destOrd="0" presId="urn:microsoft.com/office/officeart/2005/8/layout/cycle5"/>
    <dgm:cxn modelId="{CE7BF715-29FB-4A02-B6D6-0FFFCDCE2257}" srcId="{F0191816-09BB-480D-97D7-D1D7B90C9002}" destId="{7F042FA9-2C57-4DCE-A03C-F6D21148A483}" srcOrd="1" destOrd="0" parTransId="{FB4FD19A-F16A-4667-8A60-31642D16CC34}" sibTransId="{7FDBFF6B-EA1B-4E3A-A91C-288820AC09E4}"/>
    <dgm:cxn modelId="{D2B5ABBC-415A-4BE6-BB9E-6F36140B2EAF}" srcId="{F0191816-09BB-480D-97D7-D1D7B90C9002}" destId="{67C51847-9EC2-49A1-92D2-CA67427DA511}" srcOrd="4" destOrd="0" parTransId="{E754EBC5-8751-438A-8E69-83312AE236FC}" sibTransId="{BE9D0290-0EF4-49C9-A0D6-F48E7F07A3F8}"/>
    <dgm:cxn modelId="{96C07198-E8D3-4FB1-9F1C-989364091ED0}" type="presOf" srcId="{67C51847-9EC2-49A1-92D2-CA67427DA511}" destId="{6ACD07FD-34D8-4C4A-87C1-675669A11ED7}" srcOrd="0" destOrd="0" presId="urn:microsoft.com/office/officeart/2005/8/layout/cycle5"/>
    <dgm:cxn modelId="{93E1CD09-0ABE-4C8D-8D11-3ECF6FFF6825}" srcId="{F0191816-09BB-480D-97D7-D1D7B90C9002}" destId="{9B1CD1D9-C189-41C6-BF16-6DBF645A9858}" srcOrd="2" destOrd="0" parTransId="{16A33080-5DE2-4247-BA16-C65AC61FF808}" sibTransId="{649639F7-E245-40F7-A902-09BE2F769AA3}"/>
    <dgm:cxn modelId="{05BF04CA-0609-461A-92A6-D489640C5990}" type="presOf" srcId="{9F33B1BE-20AB-4EB0-9E6B-3302179E1E9A}" destId="{790E2F9A-30D7-4CCD-AF86-8DD4312D008B}" srcOrd="0" destOrd="0" presId="urn:microsoft.com/office/officeart/2005/8/layout/cycle5"/>
    <dgm:cxn modelId="{32B3EC00-5E0F-46D6-B6F4-C192B84608EA}" srcId="{F0191816-09BB-480D-97D7-D1D7B90C9002}" destId="{625E479E-C3C3-47CD-907B-0F3B8FCF7A18}" srcOrd="0" destOrd="0" parTransId="{B96700BC-CBE2-4183-A4D1-2685DC567A61}" sibTransId="{9F33B1BE-20AB-4EB0-9E6B-3302179E1E9A}"/>
    <dgm:cxn modelId="{F652CD05-AA46-49C7-9F41-1B351A19022B}" srcId="{F0191816-09BB-480D-97D7-D1D7B90C9002}" destId="{9E12B442-EB7E-4419-9E56-F5E1BCABAC01}" srcOrd="3" destOrd="0" parTransId="{2B9A316A-55F5-4C50-9B05-6726E0313610}" sibTransId="{CD7B5300-6756-4648-B49B-2CF240F58958}"/>
    <dgm:cxn modelId="{50CBE4AF-27F9-461F-ADF1-052F458042B3}" type="presOf" srcId="{CD7B5300-6756-4648-B49B-2CF240F58958}" destId="{E859F736-6DAD-45B2-B33B-C64C98856C95}" srcOrd="0" destOrd="0" presId="urn:microsoft.com/office/officeart/2005/8/layout/cycle5"/>
    <dgm:cxn modelId="{6FBC620A-A414-4942-B830-BCFA6FE85712}" type="presOf" srcId="{F0191816-09BB-480D-97D7-D1D7B90C9002}" destId="{9080D040-AE40-40E2-9C27-92D7BC33998F}" srcOrd="0" destOrd="0" presId="urn:microsoft.com/office/officeart/2005/8/layout/cycle5"/>
    <dgm:cxn modelId="{6C7FAFD6-C154-402D-9038-746E11CEE520}" type="presOf" srcId="{625E479E-C3C3-47CD-907B-0F3B8FCF7A18}" destId="{1893DFFB-34F4-4D51-AC93-B08045DBAEAB}" srcOrd="0" destOrd="0" presId="urn:microsoft.com/office/officeart/2005/8/layout/cycle5"/>
    <dgm:cxn modelId="{DA60BAD5-3931-4CD4-8788-971D98445CBB}" type="presOf" srcId="{649639F7-E245-40F7-A902-09BE2F769AA3}" destId="{85EDD4B5-1050-4D05-A15A-66D6FF9CCC4E}" srcOrd="0" destOrd="0" presId="urn:microsoft.com/office/officeart/2005/8/layout/cycle5"/>
    <dgm:cxn modelId="{325F69AF-95E1-45E6-95A5-C4939021F2DF}" type="presOf" srcId="{9B1CD1D9-C189-41C6-BF16-6DBF645A9858}" destId="{D0D79C37-C251-4D40-9642-20EE6ADEA4DA}" srcOrd="0" destOrd="0" presId="urn:microsoft.com/office/officeart/2005/8/layout/cycle5"/>
    <dgm:cxn modelId="{16C27BC8-B9BA-40EF-8442-767364640AF8}" type="presOf" srcId="{7FDBFF6B-EA1B-4E3A-A91C-288820AC09E4}" destId="{01A06846-8E4A-4824-B640-A8D770B04239}" srcOrd="0" destOrd="0" presId="urn:microsoft.com/office/officeart/2005/8/layout/cycle5"/>
    <dgm:cxn modelId="{48FE1347-05BB-4A51-A877-49E07F71FC51}" type="presParOf" srcId="{9080D040-AE40-40E2-9C27-92D7BC33998F}" destId="{1893DFFB-34F4-4D51-AC93-B08045DBAEAB}" srcOrd="0" destOrd="0" presId="urn:microsoft.com/office/officeart/2005/8/layout/cycle5"/>
    <dgm:cxn modelId="{B1C9D581-ACBE-495E-9528-651921056F08}" type="presParOf" srcId="{9080D040-AE40-40E2-9C27-92D7BC33998F}" destId="{8E852D68-32EA-4183-8B8C-21BCE7EF89ED}" srcOrd="1" destOrd="0" presId="urn:microsoft.com/office/officeart/2005/8/layout/cycle5"/>
    <dgm:cxn modelId="{5F43759D-A571-4274-93C6-7B6A472BEF76}" type="presParOf" srcId="{9080D040-AE40-40E2-9C27-92D7BC33998F}" destId="{790E2F9A-30D7-4CCD-AF86-8DD4312D008B}" srcOrd="2" destOrd="0" presId="urn:microsoft.com/office/officeart/2005/8/layout/cycle5"/>
    <dgm:cxn modelId="{1DB6E785-F24C-43B6-8C6E-D60F6C9D02F6}" type="presParOf" srcId="{9080D040-AE40-40E2-9C27-92D7BC33998F}" destId="{7F65D02C-919A-4DC9-9070-F6ECDD3E3F08}" srcOrd="3" destOrd="0" presId="urn:microsoft.com/office/officeart/2005/8/layout/cycle5"/>
    <dgm:cxn modelId="{41E99D5E-A4A8-4C4B-B822-2EE80C7A3BBA}" type="presParOf" srcId="{9080D040-AE40-40E2-9C27-92D7BC33998F}" destId="{3B4E681F-F916-44D6-A976-890FADA9118B}" srcOrd="4" destOrd="0" presId="urn:microsoft.com/office/officeart/2005/8/layout/cycle5"/>
    <dgm:cxn modelId="{69B532F0-5CA7-46A2-B53A-E0A7D542D119}" type="presParOf" srcId="{9080D040-AE40-40E2-9C27-92D7BC33998F}" destId="{01A06846-8E4A-4824-B640-A8D770B04239}" srcOrd="5" destOrd="0" presId="urn:microsoft.com/office/officeart/2005/8/layout/cycle5"/>
    <dgm:cxn modelId="{23448D03-C9BA-4144-992F-E364A611F585}" type="presParOf" srcId="{9080D040-AE40-40E2-9C27-92D7BC33998F}" destId="{D0D79C37-C251-4D40-9642-20EE6ADEA4DA}" srcOrd="6" destOrd="0" presId="urn:microsoft.com/office/officeart/2005/8/layout/cycle5"/>
    <dgm:cxn modelId="{153E72E7-1451-4168-AF8D-3CEF531F6B23}" type="presParOf" srcId="{9080D040-AE40-40E2-9C27-92D7BC33998F}" destId="{2693AC78-9712-4DD8-A536-BCA0FE9F14A7}" srcOrd="7" destOrd="0" presId="urn:microsoft.com/office/officeart/2005/8/layout/cycle5"/>
    <dgm:cxn modelId="{5F2AF3F7-93C9-4F17-A38B-D20C45B522A8}" type="presParOf" srcId="{9080D040-AE40-40E2-9C27-92D7BC33998F}" destId="{85EDD4B5-1050-4D05-A15A-66D6FF9CCC4E}" srcOrd="8" destOrd="0" presId="urn:microsoft.com/office/officeart/2005/8/layout/cycle5"/>
    <dgm:cxn modelId="{3551CD90-E68A-4F2B-B76A-FF0A35043C07}" type="presParOf" srcId="{9080D040-AE40-40E2-9C27-92D7BC33998F}" destId="{90CE6602-55C7-4848-B808-ECCA438348EC}" srcOrd="9" destOrd="0" presId="urn:microsoft.com/office/officeart/2005/8/layout/cycle5"/>
    <dgm:cxn modelId="{E8E436F5-D00D-4BB8-B681-C18A89B2502A}" type="presParOf" srcId="{9080D040-AE40-40E2-9C27-92D7BC33998F}" destId="{FDFB06B2-55EA-40B0-AFC2-403A32195891}" srcOrd="10" destOrd="0" presId="urn:microsoft.com/office/officeart/2005/8/layout/cycle5"/>
    <dgm:cxn modelId="{A43C95F1-68FF-4859-9F95-2ADB15859285}" type="presParOf" srcId="{9080D040-AE40-40E2-9C27-92D7BC33998F}" destId="{E859F736-6DAD-45B2-B33B-C64C98856C95}" srcOrd="11" destOrd="0" presId="urn:microsoft.com/office/officeart/2005/8/layout/cycle5"/>
    <dgm:cxn modelId="{F6633F3B-E060-45E2-A465-139C2A2E0283}" type="presParOf" srcId="{9080D040-AE40-40E2-9C27-92D7BC33998F}" destId="{6ACD07FD-34D8-4C4A-87C1-675669A11ED7}" srcOrd="12" destOrd="0" presId="urn:microsoft.com/office/officeart/2005/8/layout/cycle5"/>
    <dgm:cxn modelId="{DEBA42BE-74F1-46E1-A125-BCD9320AF081}" type="presParOf" srcId="{9080D040-AE40-40E2-9C27-92D7BC33998F}" destId="{D43D6580-0260-4E2E-A1C7-EBA9F179D727}" srcOrd="13" destOrd="0" presId="urn:microsoft.com/office/officeart/2005/8/layout/cycle5"/>
    <dgm:cxn modelId="{FE674C67-5459-4C21-B58F-E37A39597EBC}"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8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dirty="0">
            <a:solidFill>
              <a:schemeClr val="tx1"/>
            </a:solidFill>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1800" dirty="0" smtClean="0">
              <a:solidFill>
                <a:schemeClr val="tx1"/>
              </a:solidFill>
              <a:latin typeface="+mj-lt"/>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1800" dirty="0" smtClean="0">
              <a:solidFill>
                <a:schemeClr val="tx1"/>
              </a:solidFill>
              <a:latin typeface="+mj-lt"/>
            </a:rPr>
            <a:t>. </a:t>
          </a:r>
          <a:endParaRPr lang="pl-PL" sz="1800" dirty="0">
            <a:solidFill>
              <a:schemeClr val="tx1"/>
            </a:solidFill>
            <a:latin typeface="+mj-lt"/>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8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dirty="0"/>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800" dirty="0" smtClean="0">
              <a:solidFill>
                <a:schemeClr val="tx1"/>
              </a:solidFill>
              <a:latin typeface="Times New Roman" pitchFamily="18" charset="0"/>
              <a:cs typeface="Times New Roman" pitchFamily="18" charset="0"/>
            </a:rPr>
            <a:t>4. Wypaleniu </a:t>
          </a:r>
          <a:r>
            <a:rPr lang="pl-PL" sz="800" dirty="0" err="1" smtClean="0">
              <a:solidFill>
                <a:schemeClr val="tx1"/>
              </a:solidFill>
              <a:latin typeface="Times New Roman" pitchFamily="18" charset="0"/>
              <a:cs typeface="Times New Roman" pitchFamily="18" charset="0"/>
            </a:rPr>
            <a:t>pełnoobiawowemu</a:t>
          </a:r>
          <a:r>
            <a:rPr lang="pl-PL" sz="8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dirty="0"/>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8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dirty="0"/>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07500" custScaleY="79840">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195412" custScaleY="183072" custRadScaleRad="108974" custRadScaleInc="14473">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100948" custScaleY="79676" custRadScaleRad="89807" custRadScaleInc="-27777">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89459" custScaleY="69544" custRadScaleRad="88735" custRadScaleInc="22922">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80766" custScaleY="80906" custRadScaleRad="101108" custRadScaleInc="1340">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8FA39ED0-F831-4920-8C9D-DCD0C9C2745A}" type="presOf" srcId="{9B1CD1D9-C189-41C6-BF16-6DBF645A9858}" destId="{D0D79C37-C251-4D40-9642-20EE6ADEA4DA}" srcOrd="0" destOrd="0" presId="urn:microsoft.com/office/officeart/2005/8/layout/cycle5"/>
    <dgm:cxn modelId="{7A90C08F-C3A2-44E6-A396-941DBD2DD7B6}" type="presOf" srcId="{CD7B5300-6756-4648-B49B-2CF240F58958}" destId="{E859F736-6DAD-45B2-B33B-C64C98856C95}" srcOrd="0" destOrd="0" presId="urn:microsoft.com/office/officeart/2005/8/layout/cycle5"/>
    <dgm:cxn modelId="{CE7BF715-29FB-4A02-B6D6-0FFFCDCE2257}" srcId="{F0191816-09BB-480D-97D7-D1D7B90C9002}" destId="{7F042FA9-2C57-4DCE-A03C-F6D21148A483}" srcOrd="1" destOrd="0" parTransId="{FB4FD19A-F16A-4667-8A60-31642D16CC34}" sibTransId="{7FDBFF6B-EA1B-4E3A-A91C-288820AC09E4}"/>
    <dgm:cxn modelId="{75B00FE3-F436-4E7F-B293-42F1AADB8BE2}" type="presOf" srcId="{F0191816-09BB-480D-97D7-D1D7B90C9002}" destId="{9080D040-AE40-40E2-9C27-92D7BC33998F}" srcOrd="0" destOrd="0" presId="urn:microsoft.com/office/officeart/2005/8/layout/cycle5"/>
    <dgm:cxn modelId="{D2B5ABBC-415A-4BE6-BB9E-6F36140B2EAF}" srcId="{F0191816-09BB-480D-97D7-D1D7B90C9002}" destId="{67C51847-9EC2-49A1-92D2-CA67427DA511}" srcOrd="4" destOrd="0" parTransId="{E754EBC5-8751-438A-8E69-83312AE236FC}" sibTransId="{BE9D0290-0EF4-49C9-A0D6-F48E7F07A3F8}"/>
    <dgm:cxn modelId="{C83F0BB0-D1CD-4A8F-9375-1AC1C5F17353}" type="presOf" srcId="{649639F7-E245-40F7-A902-09BE2F769AA3}" destId="{85EDD4B5-1050-4D05-A15A-66D6FF9CCC4E}" srcOrd="0" destOrd="0" presId="urn:microsoft.com/office/officeart/2005/8/layout/cycle5"/>
    <dgm:cxn modelId="{BC9BCC8E-8DE2-4183-A536-D18E760DAD13}" type="presOf" srcId="{625E479E-C3C3-47CD-907B-0F3B8FCF7A18}" destId="{1893DFFB-34F4-4D51-AC93-B08045DBAEAB}" srcOrd="0" destOrd="0" presId="urn:microsoft.com/office/officeart/2005/8/layout/cycle5"/>
    <dgm:cxn modelId="{93E1CD09-0ABE-4C8D-8D11-3ECF6FFF6825}" srcId="{F0191816-09BB-480D-97D7-D1D7B90C9002}" destId="{9B1CD1D9-C189-41C6-BF16-6DBF645A9858}" srcOrd="2" destOrd="0" parTransId="{16A33080-5DE2-4247-BA16-C65AC61FF808}" sibTransId="{649639F7-E245-40F7-A902-09BE2F769AA3}"/>
    <dgm:cxn modelId="{32B3EC00-5E0F-46D6-B6F4-C192B84608EA}" srcId="{F0191816-09BB-480D-97D7-D1D7B90C9002}" destId="{625E479E-C3C3-47CD-907B-0F3B8FCF7A18}" srcOrd="0" destOrd="0" parTransId="{B96700BC-CBE2-4183-A4D1-2685DC567A61}" sibTransId="{9F33B1BE-20AB-4EB0-9E6B-3302179E1E9A}"/>
    <dgm:cxn modelId="{EF9655A6-6CC0-4AB3-888B-32CC08EA373D}" type="presOf" srcId="{9F33B1BE-20AB-4EB0-9E6B-3302179E1E9A}" destId="{790E2F9A-30D7-4CCD-AF86-8DD4312D008B}" srcOrd="0" destOrd="0" presId="urn:microsoft.com/office/officeart/2005/8/layout/cycle5"/>
    <dgm:cxn modelId="{F652CD05-AA46-49C7-9F41-1B351A19022B}" srcId="{F0191816-09BB-480D-97D7-D1D7B90C9002}" destId="{9E12B442-EB7E-4419-9E56-F5E1BCABAC01}" srcOrd="3" destOrd="0" parTransId="{2B9A316A-55F5-4C50-9B05-6726E0313610}" sibTransId="{CD7B5300-6756-4648-B49B-2CF240F58958}"/>
    <dgm:cxn modelId="{A14277D3-0E37-46E7-A84A-79A04C1F0A90}" type="presOf" srcId="{9E12B442-EB7E-4419-9E56-F5E1BCABAC01}" destId="{90CE6602-55C7-4848-B808-ECCA438348EC}" srcOrd="0" destOrd="0" presId="urn:microsoft.com/office/officeart/2005/8/layout/cycle5"/>
    <dgm:cxn modelId="{0588730B-5B8A-4947-ABA4-1B2F140BCC8B}" type="presOf" srcId="{7F042FA9-2C57-4DCE-A03C-F6D21148A483}" destId="{7F65D02C-919A-4DC9-9070-F6ECDD3E3F08}" srcOrd="0" destOrd="0" presId="urn:microsoft.com/office/officeart/2005/8/layout/cycle5"/>
    <dgm:cxn modelId="{23BC8505-7114-498A-9004-D4B2076CE906}" type="presOf" srcId="{7FDBFF6B-EA1B-4E3A-A91C-288820AC09E4}" destId="{01A06846-8E4A-4824-B640-A8D770B04239}" srcOrd="0" destOrd="0" presId="urn:microsoft.com/office/officeart/2005/8/layout/cycle5"/>
    <dgm:cxn modelId="{1480CA05-07D3-4F4D-B342-A9E694513B50}" type="presOf" srcId="{BE9D0290-0EF4-49C9-A0D6-F48E7F07A3F8}" destId="{6BE82183-5F0D-42B4-8B08-C201CDB70A2F}" srcOrd="0" destOrd="0" presId="urn:microsoft.com/office/officeart/2005/8/layout/cycle5"/>
    <dgm:cxn modelId="{099B5EF1-2D72-49AA-B4A0-FCBBB4A65E39}" type="presOf" srcId="{67C51847-9EC2-49A1-92D2-CA67427DA511}" destId="{6ACD07FD-34D8-4C4A-87C1-675669A11ED7}" srcOrd="0" destOrd="0" presId="urn:microsoft.com/office/officeart/2005/8/layout/cycle5"/>
    <dgm:cxn modelId="{DC7D52C3-5E56-4A1B-BFB6-1EF33133CE11}" type="presParOf" srcId="{9080D040-AE40-40E2-9C27-92D7BC33998F}" destId="{1893DFFB-34F4-4D51-AC93-B08045DBAEAB}" srcOrd="0" destOrd="0" presId="urn:microsoft.com/office/officeart/2005/8/layout/cycle5"/>
    <dgm:cxn modelId="{3B3DA57C-F588-4702-A1B8-C8455340FB93}" type="presParOf" srcId="{9080D040-AE40-40E2-9C27-92D7BC33998F}" destId="{8E852D68-32EA-4183-8B8C-21BCE7EF89ED}" srcOrd="1" destOrd="0" presId="urn:microsoft.com/office/officeart/2005/8/layout/cycle5"/>
    <dgm:cxn modelId="{4BD98460-A4AA-4999-B5A4-EB19CCE5D84C}" type="presParOf" srcId="{9080D040-AE40-40E2-9C27-92D7BC33998F}" destId="{790E2F9A-30D7-4CCD-AF86-8DD4312D008B}" srcOrd="2" destOrd="0" presId="urn:microsoft.com/office/officeart/2005/8/layout/cycle5"/>
    <dgm:cxn modelId="{0496FCA6-E98A-4C1E-8A8F-C4864C091689}" type="presParOf" srcId="{9080D040-AE40-40E2-9C27-92D7BC33998F}" destId="{7F65D02C-919A-4DC9-9070-F6ECDD3E3F08}" srcOrd="3" destOrd="0" presId="urn:microsoft.com/office/officeart/2005/8/layout/cycle5"/>
    <dgm:cxn modelId="{270217F0-AC4F-4ED2-98C0-021434EBBAEC}" type="presParOf" srcId="{9080D040-AE40-40E2-9C27-92D7BC33998F}" destId="{3B4E681F-F916-44D6-A976-890FADA9118B}" srcOrd="4" destOrd="0" presId="urn:microsoft.com/office/officeart/2005/8/layout/cycle5"/>
    <dgm:cxn modelId="{C86EC8CE-B04B-4E0C-AD2F-677A6397CD32}" type="presParOf" srcId="{9080D040-AE40-40E2-9C27-92D7BC33998F}" destId="{01A06846-8E4A-4824-B640-A8D770B04239}" srcOrd="5" destOrd="0" presId="urn:microsoft.com/office/officeart/2005/8/layout/cycle5"/>
    <dgm:cxn modelId="{A8DAAFB3-95D1-45D1-8D2C-C6A3CF0ABA1D}" type="presParOf" srcId="{9080D040-AE40-40E2-9C27-92D7BC33998F}" destId="{D0D79C37-C251-4D40-9642-20EE6ADEA4DA}" srcOrd="6" destOrd="0" presId="urn:microsoft.com/office/officeart/2005/8/layout/cycle5"/>
    <dgm:cxn modelId="{E940289F-9783-4681-B6B0-2E099B57DB0B}" type="presParOf" srcId="{9080D040-AE40-40E2-9C27-92D7BC33998F}" destId="{2693AC78-9712-4DD8-A536-BCA0FE9F14A7}" srcOrd="7" destOrd="0" presId="urn:microsoft.com/office/officeart/2005/8/layout/cycle5"/>
    <dgm:cxn modelId="{9B92F858-8531-40A9-9019-6922BD73C147}" type="presParOf" srcId="{9080D040-AE40-40E2-9C27-92D7BC33998F}" destId="{85EDD4B5-1050-4D05-A15A-66D6FF9CCC4E}" srcOrd="8" destOrd="0" presId="urn:microsoft.com/office/officeart/2005/8/layout/cycle5"/>
    <dgm:cxn modelId="{FD5FD59D-113F-497A-97BD-69905B605DB9}" type="presParOf" srcId="{9080D040-AE40-40E2-9C27-92D7BC33998F}" destId="{90CE6602-55C7-4848-B808-ECCA438348EC}" srcOrd="9" destOrd="0" presId="urn:microsoft.com/office/officeart/2005/8/layout/cycle5"/>
    <dgm:cxn modelId="{3FA99361-6190-4010-BD68-14A369A96B75}" type="presParOf" srcId="{9080D040-AE40-40E2-9C27-92D7BC33998F}" destId="{FDFB06B2-55EA-40B0-AFC2-403A32195891}" srcOrd="10" destOrd="0" presId="urn:microsoft.com/office/officeart/2005/8/layout/cycle5"/>
    <dgm:cxn modelId="{395BCC40-C914-4185-ACF9-ABF956546B9A}" type="presParOf" srcId="{9080D040-AE40-40E2-9C27-92D7BC33998F}" destId="{E859F736-6DAD-45B2-B33B-C64C98856C95}" srcOrd="11" destOrd="0" presId="urn:microsoft.com/office/officeart/2005/8/layout/cycle5"/>
    <dgm:cxn modelId="{C964C40E-5488-4C7F-B526-02CF91A50B84}" type="presParOf" srcId="{9080D040-AE40-40E2-9C27-92D7BC33998F}" destId="{6ACD07FD-34D8-4C4A-87C1-675669A11ED7}" srcOrd="12" destOrd="0" presId="urn:microsoft.com/office/officeart/2005/8/layout/cycle5"/>
    <dgm:cxn modelId="{4A222316-BF2E-41F4-B08A-4EAAF4DF292A}" type="presParOf" srcId="{9080D040-AE40-40E2-9C27-92D7BC33998F}" destId="{D43D6580-0260-4E2E-A1C7-EBA9F179D727}" srcOrd="13" destOrd="0" presId="urn:microsoft.com/office/officeart/2005/8/layout/cycle5"/>
    <dgm:cxn modelId="{B242D6CB-D09B-4A9F-9783-BB4C53DBA51A}"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8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dirty="0">
            <a:solidFill>
              <a:schemeClr val="tx1"/>
            </a:solidFill>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8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dirty="0" smtClean="0">
              <a:solidFill>
                <a:schemeClr val="tx1"/>
              </a:solidFill>
            </a:rPr>
            <a:t>. </a:t>
          </a:r>
          <a:endParaRPr lang="pl-PL" sz="800" dirty="0">
            <a:solidFill>
              <a:schemeClr val="tx1"/>
            </a:solidFill>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1800" dirty="0" smtClean="0">
              <a:solidFill>
                <a:schemeClr val="tx1"/>
              </a:solidFill>
              <a:latin typeface="+mj-lt"/>
              <a:cs typeface="Times New Roman" pitchFamily="18" charset="0"/>
            </a:rPr>
            <a:t>3. Trzeci okres to szorstkość - charakteryzuje się tym, że w realizację zadań zawodowych trzeba wkładać coraz więcej wysiłku. W kontaktach społecznych, z kolegami w pracy, z klientami pojawiają się kłopoty. </a:t>
          </a:r>
          <a:endParaRPr lang="pl-PL" sz="1800" dirty="0">
            <a:solidFill>
              <a:schemeClr val="tx1"/>
            </a:solidFill>
            <a:latin typeface="+mj-lt"/>
          </a:endParaRPr>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800" dirty="0" smtClean="0">
              <a:solidFill>
                <a:schemeClr val="tx1"/>
              </a:solidFill>
              <a:latin typeface="Times New Roman" pitchFamily="18" charset="0"/>
              <a:cs typeface="Times New Roman" pitchFamily="18" charset="0"/>
            </a:rPr>
            <a:t>4. Wypaleniu </a:t>
          </a:r>
          <a:r>
            <a:rPr lang="pl-PL" sz="800" dirty="0" err="1" smtClean="0">
              <a:solidFill>
                <a:schemeClr val="tx1"/>
              </a:solidFill>
              <a:latin typeface="Times New Roman" pitchFamily="18" charset="0"/>
              <a:cs typeface="Times New Roman" pitchFamily="18" charset="0"/>
            </a:rPr>
            <a:t>pełnoobiawowemu</a:t>
          </a:r>
          <a:r>
            <a:rPr lang="pl-PL" sz="8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dirty="0"/>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8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dirty="0"/>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07500" custScaleY="79840">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103245" custScaleY="65075" custRadScaleRad="108974" custRadScaleInc="14473">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202287" custScaleY="200002" custRadScaleRad="95246" custRadScaleInc="-49662">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89459" custScaleY="69544" custRadScaleRad="88735" custRadScaleInc="22922">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80766" custScaleY="80906" custRadScaleRad="101108" custRadScaleInc="1340">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B34EC230-2D41-4F63-B021-508A032E88FB}" type="presOf" srcId="{9F33B1BE-20AB-4EB0-9E6B-3302179E1E9A}" destId="{790E2F9A-30D7-4CCD-AF86-8DD4312D008B}" srcOrd="0" destOrd="0" presId="urn:microsoft.com/office/officeart/2005/8/layout/cycle5"/>
    <dgm:cxn modelId="{CE7BF715-29FB-4A02-B6D6-0FFFCDCE2257}" srcId="{F0191816-09BB-480D-97D7-D1D7B90C9002}" destId="{7F042FA9-2C57-4DCE-A03C-F6D21148A483}" srcOrd="1" destOrd="0" parTransId="{FB4FD19A-F16A-4667-8A60-31642D16CC34}" sibTransId="{7FDBFF6B-EA1B-4E3A-A91C-288820AC09E4}"/>
    <dgm:cxn modelId="{D2B5ABBC-415A-4BE6-BB9E-6F36140B2EAF}" srcId="{F0191816-09BB-480D-97D7-D1D7B90C9002}" destId="{67C51847-9EC2-49A1-92D2-CA67427DA511}" srcOrd="4" destOrd="0" parTransId="{E754EBC5-8751-438A-8E69-83312AE236FC}" sibTransId="{BE9D0290-0EF4-49C9-A0D6-F48E7F07A3F8}"/>
    <dgm:cxn modelId="{06EC709B-AA6E-4150-B9A7-8669E2E63356}" type="presOf" srcId="{F0191816-09BB-480D-97D7-D1D7B90C9002}" destId="{9080D040-AE40-40E2-9C27-92D7BC33998F}" srcOrd="0" destOrd="0" presId="urn:microsoft.com/office/officeart/2005/8/layout/cycle5"/>
    <dgm:cxn modelId="{93E1CD09-0ABE-4C8D-8D11-3ECF6FFF6825}" srcId="{F0191816-09BB-480D-97D7-D1D7B90C9002}" destId="{9B1CD1D9-C189-41C6-BF16-6DBF645A9858}" srcOrd="2" destOrd="0" parTransId="{16A33080-5DE2-4247-BA16-C65AC61FF808}" sibTransId="{649639F7-E245-40F7-A902-09BE2F769AA3}"/>
    <dgm:cxn modelId="{DFDAF148-1AE2-46F6-9AC8-A740CC241C7F}" type="presOf" srcId="{9E12B442-EB7E-4419-9E56-F5E1BCABAC01}" destId="{90CE6602-55C7-4848-B808-ECCA438348EC}" srcOrd="0" destOrd="0" presId="urn:microsoft.com/office/officeart/2005/8/layout/cycle5"/>
    <dgm:cxn modelId="{9382ABED-B6AE-48A4-B9D6-768EA6D40FD8}" type="presOf" srcId="{BE9D0290-0EF4-49C9-A0D6-F48E7F07A3F8}" destId="{6BE82183-5F0D-42B4-8B08-C201CDB70A2F}" srcOrd="0" destOrd="0" presId="urn:microsoft.com/office/officeart/2005/8/layout/cycle5"/>
    <dgm:cxn modelId="{32B3EC00-5E0F-46D6-B6F4-C192B84608EA}" srcId="{F0191816-09BB-480D-97D7-D1D7B90C9002}" destId="{625E479E-C3C3-47CD-907B-0F3B8FCF7A18}" srcOrd="0" destOrd="0" parTransId="{B96700BC-CBE2-4183-A4D1-2685DC567A61}" sibTransId="{9F33B1BE-20AB-4EB0-9E6B-3302179E1E9A}"/>
    <dgm:cxn modelId="{F652CD05-AA46-49C7-9F41-1B351A19022B}" srcId="{F0191816-09BB-480D-97D7-D1D7B90C9002}" destId="{9E12B442-EB7E-4419-9E56-F5E1BCABAC01}" srcOrd="3" destOrd="0" parTransId="{2B9A316A-55F5-4C50-9B05-6726E0313610}" sibTransId="{CD7B5300-6756-4648-B49B-2CF240F58958}"/>
    <dgm:cxn modelId="{E92A41D6-41FF-48E1-B686-DB19B32BA4DC}" type="presOf" srcId="{625E479E-C3C3-47CD-907B-0F3B8FCF7A18}" destId="{1893DFFB-34F4-4D51-AC93-B08045DBAEAB}" srcOrd="0" destOrd="0" presId="urn:microsoft.com/office/officeart/2005/8/layout/cycle5"/>
    <dgm:cxn modelId="{640E93F5-196E-4154-98F0-A47C950D439F}" type="presOf" srcId="{7F042FA9-2C57-4DCE-A03C-F6D21148A483}" destId="{7F65D02C-919A-4DC9-9070-F6ECDD3E3F08}" srcOrd="0" destOrd="0" presId="urn:microsoft.com/office/officeart/2005/8/layout/cycle5"/>
    <dgm:cxn modelId="{1EA8F225-89A2-4A0A-A0CC-3C6EF8629537}" type="presOf" srcId="{CD7B5300-6756-4648-B49B-2CF240F58958}" destId="{E859F736-6DAD-45B2-B33B-C64C98856C95}" srcOrd="0" destOrd="0" presId="urn:microsoft.com/office/officeart/2005/8/layout/cycle5"/>
    <dgm:cxn modelId="{85E7A7F4-5DFD-47D1-940C-EA849F22C1AB}" type="presOf" srcId="{649639F7-E245-40F7-A902-09BE2F769AA3}" destId="{85EDD4B5-1050-4D05-A15A-66D6FF9CCC4E}" srcOrd="0" destOrd="0" presId="urn:microsoft.com/office/officeart/2005/8/layout/cycle5"/>
    <dgm:cxn modelId="{A401840D-50A6-4EED-8249-D5F141C9D1C5}" type="presOf" srcId="{67C51847-9EC2-49A1-92D2-CA67427DA511}" destId="{6ACD07FD-34D8-4C4A-87C1-675669A11ED7}" srcOrd="0" destOrd="0" presId="urn:microsoft.com/office/officeart/2005/8/layout/cycle5"/>
    <dgm:cxn modelId="{72D6C15D-602F-4F02-A586-B453328442E8}" type="presOf" srcId="{9B1CD1D9-C189-41C6-BF16-6DBF645A9858}" destId="{D0D79C37-C251-4D40-9642-20EE6ADEA4DA}" srcOrd="0" destOrd="0" presId="urn:microsoft.com/office/officeart/2005/8/layout/cycle5"/>
    <dgm:cxn modelId="{3F5BF849-249E-40F4-8B05-3151127B5E24}" type="presOf" srcId="{7FDBFF6B-EA1B-4E3A-A91C-288820AC09E4}" destId="{01A06846-8E4A-4824-B640-A8D770B04239}" srcOrd="0" destOrd="0" presId="urn:microsoft.com/office/officeart/2005/8/layout/cycle5"/>
    <dgm:cxn modelId="{07F27A93-463B-4BA4-9F6C-28904F72CC27}" type="presParOf" srcId="{9080D040-AE40-40E2-9C27-92D7BC33998F}" destId="{1893DFFB-34F4-4D51-AC93-B08045DBAEAB}" srcOrd="0" destOrd="0" presId="urn:microsoft.com/office/officeart/2005/8/layout/cycle5"/>
    <dgm:cxn modelId="{4BF26A6E-24B6-4BC7-B9A1-84AD58871E93}" type="presParOf" srcId="{9080D040-AE40-40E2-9C27-92D7BC33998F}" destId="{8E852D68-32EA-4183-8B8C-21BCE7EF89ED}" srcOrd="1" destOrd="0" presId="urn:microsoft.com/office/officeart/2005/8/layout/cycle5"/>
    <dgm:cxn modelId="{67115A56-F663-41BD-86AF-6687B82659D7}" type="presParOf" srcId="{9080D040-AE40-40E2-9C27-92D7BC33998F}" destId="{790E2F9A-30D7-4CCD-AF86-8DD4312D008B}" srcOrd="2" destOrd="0" presId="urn:microsoft.com/office/officeart/2005/8/layout/cycle5"/>
    <dgm:cxn modelId="{45E306BC-88DE-41DC-8D9A-9A02C4B60814}" type="presParOf" srcId="{9080D040-AE40-40E2-9C27-92D7BC33998F}" destId="{7F65D02C-919A-4DC9-9070-F6ECDD3E3F08}" srcOrd="3" destOrd="0" presId="urn:microsoft.com/office/officeart/2005/8/layout/cycle5"/>
    <dgm:cxn modelId="{B605EFC8-447C-4ECA-B5FD-298DE5D4C38F}" type="presParOf" srcId="{9080D040-AE40-40E2-9C27-92D7BC33998F}" destId="{3B4E681F-F916-44D6-A976-890FADA9118B}" srcOrd="4" destOrd="0" presId="urn:microsoft.com/office/officeart/2005/8/layout/cycle5"/>
    <dgm:cxn modelId="{CDB74B72-34C9-4D0B-B729-599AA22D0672}" type="presParOf" srcId="{9080D040-AE40-40E2-9C27-92D7BC33998F}" destId="{01A06846-8E4A-4824-B640-A8D770B04239}" srcOrd="5" destOrd="0" presId="urn:microsoft.com/office/officeart/2005/8/layout/cycle5"/>
    <dgm:cxn modelId="{86364082-80D9-4A2D-BA6E-566C69DF59AA}" type="presParOf" srcId="{9080D040-AE40-40E2-9C27-92D7BC33998F}" destId="{D0D79C37-C251-4D40-9642-20EE6ADEA4DA}" srcOrd="6" destOrd="0" presId="urn:microsoft.com/office/officeart/2005/8/layout/cycle5"/>
    <dgm:cxn modelId="{028B7FA2-1429-409F-9089-157C81D4BF91}" type="presParOf" srcId="{9080D040-AE40-40E2-9C27-92D7BC33998F}" destId="{2693AC78-9712-4DD8-A536-BCA0FE9F14A7}" srcOrd="7" destOrd="0" presId="urn:microsoft.com/office/officeart/2005/8/layout/cycle5"/>
    <dgm:cxn modelId="{9761EB9D-E345-4E93-911E-660173FE87AB}" type="presParOf" srcId="{9080D040-AE40-40E2-9C27-92D7BC33998F}" destId="{85EDD4B5-1050-4D05-A15A-66D6FF9CCC4E}" srcOrd="8" destOrd="0" presId="urn:microsoft.com/office/officeart/2005/8/layout/cycle5"/>
    <dgm:cxn modelId="{3D2371AA-8501-4659-9CF8-BFD59D5AB616}" type="presParOf" srcId="{9080D040-AE40-40E2-9C27-92D7BC33998F}" destId="{90CE6602-55C7-4848-B808-ECCA438348EC}" srcOrd="9" destOrd="0" presId="urn:microsoft.com/office/officeart/2005/8/layout/cycle5"/>
    <dgm:cxn modelId="{5E3C1513-603E-4803-9715-03447813E2F4}" type="presParOf" srcId="{9080D040-AE40-40E2-9C27-92D7BC33998F}" destId="{FDFB06B2-55EA-40B0-AFC2-403A32195891}" srcOrd="10" destOrd="0" presId="urn:microsoft.com/office/officeart/2005/8/layout/cycle5"/>
    <dgm:cxn modelId="{8EFAB964-2B86-4919-9FB1-5E5C38F764A2}" type="presParOf" srcId="{9080D040-AE40-40E2-9C27-92D7BC33998F}" destId="{E859F736-6DAD-45B2-B33B-C64C98856C95}" srcOrd="11" destOrd="0" presId="urn:microsoft.com/office/officeart/2005/8/layout/cycle5"/>
    <dgm:cxn modelId="{76EB162E-371F-42F9-8B15-0CB32571BB01}" type="presParOf" srcId="{9080D040-AE40-40E2-9C27-92D7BC33998F}" destId="{6ACD07FD-34D8-4C4A-87C1-675669A11ED7}" srcOrd="12" destOrd="0" presId="urn:microsoft.com/office/officeart/2005/8/layout/cycle5"/>
    <dgm:cxn modelId="{9DB81B4C-8661-4B39-8F7B-57A1BF2BABC5}" type="presParOf" srcId="{9080D040-AE40-40E2-9C27-92D7BC33998F}" destId="{D43D6580-0260-4E2E-A1C7-EBA9F179D727}" srcOrd="13" destOrd="0" presId="urn:microsoft.com/office/officeart/2005/8/layout/cycle5"/>
    <dgm:cxn modelId="{FB5DFFEC-55FD-46A3-9578-45971A0BE3A0}"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8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dirty="0">
            <a:solidFill>
              <a:schemeClr val="tx1"/>
            </a:solidFill>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8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dirty="0" smtClean="0">
              <a:solidFill>
                <a:schemeClr val="tx1"/>
              </a:solidFill>
            </a:rPr>
            <a:t>. </a:t>
          </a:r>
          <a:endParaRPr lang="pl-PL" sz="800" dirty="0">
            <a:solidFill>
              <a:schemeClr val="tx1"/>
            </a:solidFill>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8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dirty="0"/>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1800" dirty="0" smtClean="0">
              <a:solidFill>
                <a:schemeClr val="tx1"/>
              </a:solidFill>
              <a:latin typeface="+mj-lt"/>
              <a:cs typeface="Times New Roman" pitchFamily="18" charset="0"/>
            </a:rPr>
            <a:t>4. Wypaleniu </a:t>
          </a:r>
          <a:r>
            <a:rPr lang="pl-PL" sz="1800" dirty="0" err="1" smtClean="0">
              <a:solidFill>
                <a:schemeClr val="tx1"/>
              </a:solidFill>
              <a:latin typeface="+mj-lt"/>
              <a:cs typeface="Times New Roman" pitchFamily="18" charset="0"/>
            </a:rPr>
            <a:t>pełnoobiawowemu</a:t>
          </a:r>
          <a:r>
            <a:rPr lang="pl-PL" sz="1800" dirty="0" smtClean="0">
              <a:solidFill>
                <a:schemeClr val="tx1"/>
              </a:solidFill>
              <a:latin typeface="+mj-lt"/>
              <a:cs typeface="Times New Roman" pitchFamily="18" charset="0"/>
            </a:rPr>
            <a:t> towarzyszy poczucie pustki, samotności, chęci wyzwolenia się. Pojawiają się myśli ucieczkowe, stany depresyjne. Można tu już mówić o pełnym wyczerpaniu fizycznym i psychicznym. </a:t>
          </a:r>
          <a:endParaRPr lang="pl-PL" sz="1800" dirty="0">
            <a:latin typeface="+mj-lt"/>
          </a:endParaRPr>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8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dirty="0"/>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07500" custScaleY="79840">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103245" custScaleY="65075" custRadScaleRad="108974" custRadScaleInc="14473">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97261" custScaleY="75046" custRadScaleRad="101812" custRadScaleInc="-55792">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202336" custScaleY="205373" custRadScaleRad="90844" custRadScaleInc="42101">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80766" custScaleY="80906" custRadScaleRad="101108" custRadScaleInc="1340">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3B1ABAB8-7061-4CDB-99CF-1A017AEF4C5A}" type="presOf" srcId="{649639F7-E245-40F7-A902-09BE2F769AA3}" destId="{85EDD4B5-1050-4D05-A15A-66D6FF9CCC4E}" srcOrd="0" destOrd="0" presId="urn:microsoft.com/office/officeart/2005/8/layout/cycle5"/>
    <dgm:cxn modelId="{CE7BF715-29FB-4A02-B6D6-0FFFCDCE2257}" srcId="{F0191816-09BB-480D-97D7-D1D7B90C9002}" destId="{7F042FA9-2C57-4DCE-A03C-F6D21148A483}" srcOrd="1" destOrd="0" parTransId="{FB4FD19A-F16A-4667-8A60-31642D16CC34}" sibTransId="{7FDBFF6B-EA1B-4E3A-A91C-288820AC09E4}"/>
    <dgm:cxn modelId="{D2B5ABBC-415A-4BE6-BB9E-6F36140B2EAF}" srcId="{F0191816-09BB-480D-97D7-D1D7B90C9002}" destId="{67C51847-9EC2-49A1-92D2-CA67427DA511}" srcOrd="4" destOrd="0" parTransId="{E754EBC5-8751-438A-8E69-83312AE236FC}" sibTransId="{BE9D0290-0EF4-49C9-A0D6-F48E7F07A3F8}"/>
    <dgm:cxn modelId="{D6522B68-3B7A-409A-B042-B44B0D6920C2}" type="presOf" srcId="{9B1CD1D9-C189-41C6-BF16-6DBF645A9858}" destId="{D0D79C37-C251-4D40-9642-20EE6ADEA4DA}" srcOrd="0" destOrd="0" presId="urn:microsoft.com/office/officeart/2005/8/layout/cycle5"/>
    <dgm:cxn modelId="{93E1CD09-0ABE-4C8D-8D11-3ECF6FFF6825}" srcId="{F0191816-09BB-480D-97D7-D1D7B90C9002}" destId="{9B1CD1D9-C189-41C6-BF16-6DBF645A9858}" srcOrd="2" destOrd="0" parTransId="{16A33080-5DE2-4247-BA16-C65AC61FF808}" sibTransId="{649639F7-E245-40F7-A902-09BE2F769AA3}"/>
    <dgm:cxn modelId="{9376C882-A893-49C2-A86D-3C05027AE101}" type="presOf" srcId="{BE9D0290-0EF4-49C9-A0D6-F48E7F07A3F8}" destId="{6BE82183-5F0D-42B4-8B08-C201CDB70A2F}" srcOrd="0" destOrd="0" presId="urn:microsoft.com/office/officeart/2005/8/layout/cycle5"/>
    <dgm:cxn modelId="{32B3EC00-5E0F-46D6-B6F4-C192B84608EA}" srcId="{F0191816-09BB-480D-97D7-D1D7B90C9002}" destId="{625E479E-C3C3-47CD-907B-0F3B8FCF7A18}" srcOrd="0" destOrd="0" parTransId="{B96700BC-CBE2-4183-A4D1-2685DC567A61}" sibTransId="{9F33B1BE-20AB-4EB0-9E6B-3302179E1E9A}"/>
    <dgm:cxn modelId="{F652CD05-AA46-49C7-9F41-1B351A19022B}" srcId="{F0191816-09BB-480D-97D7-D1D7B90C9002}" destId="{9E12B442-EB7E-4419-9E56-F5E1BCABAC01}" srcOrd="3" destOrd="0" parTransId="{2B9A316A-55F5-4C50-9B05-6726E0313610}" sibTransId="{CD7B5300-6756-4648-B49B-2CF240F58958}"/>
    <dgm:cxn modelId="{0E779781-20BB-4CA1-8074-8396F6AAA425}" type="presOf" srcId="{625E479E-C3C3-47CD-907B-0F3B8FCF7A18}" destId="{1893DFFB-34F4-4D51-AC93-B08045DBAEAB}" srcOrd="0" destOrd="0" presId="urn:microsoft.com/office/officeart/2005/8/layout/cycle5"/>
    <dgm:cxn modelId="{3C98464D-0AE4-497E-A526-04FC200F9126}" type="presOf" srcId="{F0191816-09BB-480D-97D7-D1D7B90C9002}" destId="{9080D040-AE40-40E2-9C27-92D7BC33998F}" srcOrd="0" destOrd="0" presId="urn:microsoft.com/office/officeart/2005/8/layout/cycle5"/>
    <dgm:cxn modelId="{A41B0478-63A4-478F-AF57-7F4671CFD8FF}" type="presOf" srcId="{9F33B1BE-20AB-4EB0-9E6B-3302179E1E9A}" destId="{790E2F9A-30D7-4CCD-AF86-8DD4312D008B}" srcOrd="0" destOrd="0" presId="urn:microsoft.com/office/officeart/2005/8/layout/cycle5"/>
    <dgm:cxn modelId="{DE6D0CE5-0581-491B-B5F1-346AA498DC31}" type="presOf" srcId="{67C51847-9EC2-49A1-92D2-CA67427DA511}" destId="{6ACD07FD-34D8-4C4A-87C1-675669A11ED7}" srcOrd="0" destOrd="0" presId="urn:microsoft.com/office/officeart/2005/8/layout/cycle5"/>
    <dgm:cxn modelId="{D4681494-8A86-4352-AA34-AA72A37121D3}" type="presOf" srcId="{7F042FA9-2C57-4DCE-A03C-F6D21148A483}" destId="{7F65D02C-919A-4DC9-9070-F6ECDD3E3F08}" srcOrd="0" destOrd="0" presId="urn:microsoft.com/office/officeart/2005/8/layout/cycle5"/>
    <dgm:cxn modelId="{EDB41FC4-BB71-4C49-AA43-33E9F393EC8D}" type="presOf" srcId="{7FDBFF6B-EA1B-4E3A-A91C-288820AC09E4}" destId="{01A06846-8E4A-4824-B640-A8D770B04239}" srcOrd="0" destOrd="0" presId="urn:microsoft.com/office/officeart/2005/8/layout/cycle5"/>
    <dgm:cxn modelId="{DF8F7696-5449-4D06-B5B2-14B00469CD61}" type="presOf" srcId="{9E12B442-EB7E-4419-9E56-F5E1BCABAC01}" destId="{90CE6602-55C7-4848-B808-ECCA438348EC}" srcOrd="0" destOrd="0" presId="urn:microsoft.com/office/officeart/2005/8/layout/cycle5"/>
    <dgm:cxn modelId="{006219AC-9783-485B-9EA1-DA0455E0CF48}" type="presOf" srcId="{CD7B5300-6756-4648-B49B-2CF240F58958}" destId="{E859F736-6DAD-45B2-B33B-C64C98856C95}" srcOrd="0" destOrd="0" presId="urn:microsoft.com/office/officeart/2005/8/layout/cycle5"/>
    <dgm:cxn modelId="{2050D09D-A8CA-44CB-9522-F196C72DCDB2}" type="presParOf" srcId="{9080D040-AE40-40E2-9C27-92D7BC33998F}" destId="{1893DFFB-34F4-4D51-AC93-B08045DBAEAB}" srcOrd="0" destOrd="0" presId="urn:microsoft.com/office/officeart/2005/8/layout/cycle5"/>
    <dgm:cxn modelId="{B0F2623B-A6CA-440F-A56F-431E660CF2EA}" type="presParOf" srcId="{9080D040-AE40-40E2-9C27-92D7BC33998F}" destId="{8E852D68-32EA-4183-8B8C-21BCE7EF89ED}" srcOrd="1" destOrd="0" presId="urn:microsoft.com/office/officeart/2005/8/layout/cycle5"/>
    <dgm:cxn modelId="{5EF56695-C1E9-4F5F-81D5-7B01A3C214A3}" type="presParOf" srcId="{9080D040-AE40-40E2-9C27-92D7BC33998F}" destId="{790E2F9A-30D7-4CCD-AF86-8DD4312D008B}" srcOrd="2" destOrd="0" presId="urn:microsoft.com/office/officeart/2005/8/layout/cycle5"/>
    <dgm:cxn modelId="{BCA4A93A-063B-47FD-97FF-729119835C9C}" type="presParOf" srcId="{9080D040-AE40-40E2-9C27-92D7BC33998F}" destId="{7F65D02C-919A-4DC9-9070-F6ECDD3E3F08}" srcOrd="3" destOrd="0" presId="urn:microsoft.com/office/officeart/2005/8/layout/cycle5"/>
    <dgm:cxn modelId="{A5B2C849-7FBF-4597-963C-80BEB3D88952}" type="presParOf" srcId="{9080D040-AE40-40E2-9C27-92D7BC33998F}" destId="{3B4E681F-F916-44D6-A976-890FADA9118B}" srcOrd="4" destOrd="0" presId="urn:microsoft.com/office/officeart/2005/8/layout/cycle5"/>
    <dgm:cxn modelId="{839B3E64-9A94-4939-8035-BDD1A12FD66C}" type="presParOf" srcId="{9080D040-AE40-40E2-9C27-92D7BC33998F}" destId="{01A06846-8E4A-4824-B640-A8D770B04239}" srcOrd="5" destOrd="0" presId="urn:microsoft.com/office/officeart/2005/8/layout/cycle5"/>
    <dgm:cxn modelId="{4AB91C3F-FEC6-4BAD-96F0-49745AF53876}" type="presParOf" srcId="{9080D040-AE40-40E2-9C27-92D7BC33998F}" destId="{D0D79C37-C251-4D40-9642-20EE6ADEA4DA}" srcOrd="6" destOrd="0" presId="urn:microsoft.com/office/officeart/2005/8/layout/cycle5"/>
    <dgm:cxn modelId="{1F24C75F-46F7-41A0-BE40-D11721850801}" type="presParOf" srcId="{9080D040-AE40-40E2-9C27-92D7BC33998F}" destId="{2693AC78-9712-4DD8-A536-BCA0FE9F14A7}" srcOrd="7" destOrd="0" presId="urn:microsoft.com/office/officeart/2005/8/layout/cycle5"/>
    <dgm:cxn modelId="{D1D4D6FC-7B07-4D9F-95EA-FAE45308D369}" type="presParOf" srcId="{9080D040-AE40-40E2-9C27-92D7BC33998F}" destId="{85EDD4B5-1050-4D05-A15A-66D6FF9CCC4E}" srcOrd="8" destOrd="0" presId="urn:microsoft.com/office/officeart/2005/8/layout/cycle5"/>
    <dgm:cxn modelId="{07090FED-438A-4C17-B0E8-0C8C46E462FC}" type="presParOf" srcId="{9080D040-AE40-40E2-9C27-92D7BC33998F}" destId="{90CE6602-55C7-4848-B808-ECCA438348EC}" srcOrd="9" destOrd="0" presId="urn:microsoft.com/office/officeart/2005/8/layout/cycle5"/>
    <dgm:cxn modelId="{FD834029-2A91-4E60-8CF4-2903C66B29D4}" type="presParOf" srcId="{9080D040-AE40-40E2-9C27-92D7BC33998F}" destId="{FDFB06B2-55EA-40B0-AFC2-403A32195891}" srcOrd="10" destOrd="0" presId="urn:microsoft.com/office/officeart/2005/8/layout/cycle5"/>
    <dgm:cxn modelId="{35C5F98E-4CF3-4092-BAE8-5B8682C975C4}" type="presParOf" srcId="{9080D040-AE40-40E2-9C27-92D7BC33998F}" destId="{E859F736-6DAD-45B2-B33B-C64C98856C95}" srcOrd="11" destOrd="0" presId="urn:microsoft.com/office/officeart/2005/8/layout/cycle5"/>
    <dgm:cxn modelId="{EB8E3B52-EA5C-401C-973C-45D2E34C1B96}" type="presParOf" srcId="{9080D040-AE40-40E2-9C27-92D7BC33998F}" destId="{6ACD07FD-34D8-4C4A-87C1-675669A11ED7}" srcOrd="12" destOrd="0" presId="urn:microsoft.com/office/officeart/2005/8/layout/cycle5"/>
    <dgm:cxn modelId="{60A17C2C-D3B6-47BC-A345-A4044BA359F0}" type="presParOf" srcId="{9080D040-AE40-40E2-9C27-92D7BC33998F}" destId="{D43D6580-0260-4E2E-A1C7-EBA9F179D727}" srcOrd="13" destOrd="0" presId="urn:microsoft.com/office/officeart/2005/8/layout/cycle5"/>
    <dgm:cxn modelId="{097196EF-D309-44AC-B5EB-BE4EFEEB1E52}"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91816-09BB-480D-97D7-D1D7B90C9002}"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pl-PL"/>
        </a:p>
      </dgm:t>
    </dgm:pt>
    <dgm:pt modelId="{625E479E-C3C3-47CD-907B-0F3B8FCF7A18}">
      <dgm:prSet phldrT="[Tekst]" custT="1"/>
      <dgm:spPr/>
      <dgm:t>
        <a:bodyPr/>
        <a:lstStyle/>
        <a:p>
          <a:pPr rtl="0"/>
          <a:r>
            <a:rPr lang="pl-PL" sz="8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dirty="0">
            <a:solidFill>
              <a:schemeClr val="tx1"/>
            </a:solidFill>
          </a:endParaRPr>
        </a:p>
      </dgm:t>
    </dgm:pt>
    <dgm:pt modelId="{B96700BC-CBE2-4183-A4D1-2685DC567A61}" type="parTrans" cxnId="{32B3EC00-5E0F-46D6-B6F4-C192B84608EA}">
      <dgm:prSet/>
      <dgm:spPr/>
      <dgm:t>
        <a:bodyPr/>
        <a:lstStyle/>
        <a:p>
          <a:endParaRPr lang="pl-PL"/>
        </a:p>
      </dgm:t>
    </dgm:pt>
    <dgm:pt modelId="{9F33B1BE-20AB-4EB0-9E6B-3302179E1E9A}" type="sibTrans" cxnId="{32B3EC00-5E0F-46D6-B6F4-C192B84608EA}">
      <dgm:prSet/>
      <dgm:spPr/>
      <dgm:t>
        <a:bodyPr/>
        <a:lstStyle/>
        <a:p>
          <a:endParaRPr lang="pl-PL"/>
        </a:p>
      </dgm:t>
    </dgm:pt>
    <dgm:pt modelId="{7F042FA9-2C57-4DCE-A03C-F6D21148A483}">
      <dgm:prSet phldrT="[Tekst]" custT="1"/>
      <dgm:spPr/>
      <dgm:t>
        <a:bodyPr/>
        <a:lstStyle/>
        <a:p>
          <a:pPr rtl="0"/>
          <a:r>
            <a:rPr lang="pl-PL" sz="8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dirty="0" smtClean="0">
              <a:solidFill>
                <a:schemeClr val="tx1"/>
              </a:solidFill>
            </a:rPr>
            <a:t>. </a:t>
          </a:r>
          <a:endParaRPr lang="pl-PL" sz="800" dirty="0">
            <a:solidFill>
              <a:schemeClr val="tx1"/>
            </a:solidFill>
          </a:endParaRPr>
        </a:p>
      </dgm:t>
    </dgm:pt>
    <dgm:pt modelId="{FB4FD19A-F16A-4667-8A60-31642D16CC34}" type="parTrans" cxnId="{CE7BF715-29FB-4A02-B6D6-0FFFCDCE2257}">
      <dgm:prSet/>
      <dgm:spPr/>
      <dgm:t>
        <a:bodyPr/>
        <a:lstStyle/>
        <a:p>
          <a:endParaRPr lang="pl-PL"/>
        </a:p>
      </dgm:t>
    </dgm:pt>
    <dgm:pt modelId="{7FDBFF6B-EA1B-4E3A-A91C-288820AC09E4}" type="sibTrans" cxnId="{CE7BF715-29FB-4A02-B6D6-0FFFCDCE2257}">
      <dgm:prSet/>
      <dgm:spPr/>
      <dgm:t>
        <a:bodyPr/>
        <a:lstStyle/>
        <a:p>
          <a:endParaRPr lang="pl-PL"/>
        </a:p>
      </dgm:t>
    </dgm:pt>
    <dgm:pt modelId="{9B1CD1D9-C189-41C6-BF16-6DBF645A9858}">
      <dgm:prSet phldrT="[Tekst]" custT="1"/>
      <dgm:spPr/>
      <dgm:t>
        <a:bodyPr/>
        <a:lstStyle/>
        <a:p>
          <a:pPr rtl="0"/>
          <a:r>
            <a:rPr lang="pl-PL" sz="8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dirty="0"/>
        </a:p>
      </dgm:t>
    </dgm:pt>
    <dgm:pt modelId="{16A33080-5DE2-4247-BA16-C65AC61FF808}" type="parTrans" cxnId="{93E1CD09-0ABE-4C8D-8D11-3ECF6FFF6825}">
      <dgm:prSet/>
      <dgm:spPr/>
      <dgm:t>
        <a:bodyPr/>
        <a:lstStyle/>
        <a:p>
          <a:endParaRPr lang="pl-PL"/>
        </a:p>
      </dgm:t>
    </dgm:pt>
    <dgm:pt modelId="{649639F7-E245-40F7-A902-09BE2F769AA3}" type="sibTrans" cxnId="{93E1CD09-0ABE-4C8D-8D11-3ECF6FFF6825}">
      <dgm:prSet/>
      <dgm:spPr/>
      <dgm:t>
        <a:bodyPr/>
        <a:lstStyle/>
        <a:p>
          <a:endParaRPr lang="pl-PL"/>
        </a:p>
      </dgm:t>
    </dgm:pt>
    <dgm:pt modelId="{9E12B442-EB7E-4419-9E56-F5E1BCABAC01}">
      <dgm:prSet phldrT="[Tekst]" custT="1"/>
      <dgm:spPr/>
      <dgm:t>
        <a:bodyPr/>
        <a:lstStyle/>
        <a:p>
          <a:pPr rtl="0"/>
          <a:r>
            <a:rPr lang="pl-PL" sz="800" dirty="0" smtClean="0">
              <a:solidFill>
                <a:schemeClr val="tx1"/>
              </a:solidFill>
              <a:latin typeface="Times New Roman" pitchFamily="18" charset="0"/>
              <a:cs typeface="Times New Roman" pitchFamily="18" charset="0"/>
            </a:rPr>
            <a:t>4. Wypaleniu </a:t>
          </a:r>
          <a:r>
            <a:rPr lang="pl-PL" sz="800" dirty="0" err="1" smtClean="0">
              <a:solidFill>
                <a:schemeClr val="tx1"/>
              </a:solidFill>
              <a:latin typeface="Times New Roman" pitchFamily="18" charset="0"/>
              <a:cs typeface="Times New Roman" pitchFamily="18" charset="0"/>
            </a:rPr>
            <a:t>pełnoobiawowemu</a:t>
          </a:r>
          <a:r>
            <a:rPr lang="pl-PL" sz="8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dirty="0"/>
        </a:p>
      </dgm:t>
    </dgm:pt>
    <dgm:pt modelId="{2B9A316A-55F5-4C50-9B05-6726E0313610}" type="parTrans" cxnId="{F652CD05-AA46-49C7-9F41-1B351A19022B}">
      <dgm:prSet/>
      <dgm:spPr/>
      <dgm:t>
        <a:bodyPr/>
        <a:lstStyle/>
        <a:p>
          <a:endParaRPr lang="pl-PL"/>
        </a:p>
      </dgm:t>
    </dgm:pt>
    <dgm:pt modelId="{CD7B5300-6756-4648-B49B-2CF240F58958}" type="sibTrans" cxnId="{F652CD05-AA46-49C7-9F41-1B351A19022B}">
      <dgm:prSet/>
      <dgm:spPr/>
      <dgm:t>
        <a:bodyPr/>
        <a:lstStyle/>
        <a:p>
          <a:endParaRPr lang="pl-PL"/>
        </a:p>
      </dgm:t>
    </dgm:pt>
    <dgm:pt modelId="{67C51847-9EC2-49A1-92D2-CA67427DA511}">
      <dgm:prSet phldrT="[Tekst]" custT="1"/>
      <dgm:spPr/>
      <dgm:t>
        <a:bodyPr/>
        <a:lstStyle/>
        <a:p>
          <a:pPr rtl="0"/>
          <a:r>
            <a:rPr lang="pl-PL" sz="2000" dirty="0" smtClean="0">
              <a:solidFill>
                <a:schemeClr val="tx1"/>
              </a:solidFill>
              <a:latin typeface="+mj-lt"/>
              <a:cs typeface="Times New Roman" pitchFamily="18" charset="0"/>
            </a:rPr>
            <a:t>5. Ostatni okres określany jest mianem odradzania się, rekonwalescencji, leczenia ran powstałych w wyniku całego procesu wypalania się. </a:t>
          </a:r>
          <a:endParaRPr lang="pl-PL" sz="2000" dirty="0">
            <a:latin typeface="+mj-lt"/>
          </a:endParaRPr>
        </a:p>
      </dgm:t>
    </dgm:pt>
    <dgm:pt modelId="{E754EBC5-8751-438A-8E69-83312AE236FC}" type="parTrans" cxnId="{D2B5ABBC-415A-4BE6-BB9E-6F36140B2EAF}">
      <dgm:prSet/>
      <dgm:spPr/>
      <dgm:t>
        <a:bodyPr/>
        <a:lstStyle/>
        <a:p>
          <a:endParaRPr lang="pl-PL"/>
        </a:p>
      </dgm:t>
    </dgm:pt>
    <dgm:pt modelId="{BE9D0290-0EF4-49C9-A0D6-F48E7F07A3F8}" type="sibTrans" cxnId="{D2B5ABBC-415A-4BE6-BB9E-6F36140B2EAF}">
      <dgm:prSet/>
      <dgm:spPr/>
      <dgm:t>
        <a:bodyPr/>
        <a:lstStyle/>
        <a:p>
          <a:endParaRPr lang="pl-PL"/>
        </a:p>
      </dgm:t>
    </dgm:pt>
    <dgm:pt modelId="{9080D040-AE40-40E2-9C27-92D7BC33998F}" type="pres">
      <dgm:prSet presAssocID="{F0191816-09BB-480D-97D7-D1D7B90C9002}" presName="cycle" presStyleCnt="0">
        <dgm:presLayoutVars>
          <dgm:dir/>
          <dgm:resizeHandles val="exact"/>
        </dgm:presLayoutVars>
      </dgm:prSet>
      <dgm:spPr/>
      <dgm:t>
        <a:bodyPr/>
        <a:lstStyle/>
        <a:p>
          <a:endParaRPr lang="pl-PL"/>
        </a:p>
      </dgm:t>
    </dgm:pt>
    <dgm:pt modelId="{1893DFFB-34F4-4D51-AC93-B08045DBAEAB}" type="pres">
      <dgm:prSet presAssocID="{625E479E-C3C3-47CD-907B-0F3B8FCF7A18}" presName="node" presStyleLbl="node1" presStyleIdx="0" presStyleCnt="5" custScaleX="107500" custScaleY="79840">
        <dgm:presLayoutVars>
          <dgm:bulletEnabled val="1"/>
        </dgm:presLayoutVars>
      </dgm:prSet>
      <dgm:spPr/>
      <dgm:t>
        <a:bodyPr/>
        <a:lstStyle/>
        <a:p>
          <a:endParaRPr lang="pl-PL"/>
        </a:p>
      </dgm:t>
    </dgm:pt>
    <dgm:pt modelId="{8E852D68-32EA-4183-8B8C-21BCE7EF89ED}" type="pres">
      <dgm:prSet presAssocID="{625E479E-C3C3-47CD-907B-0F3B8FCF7A18}" presName="spNode" presStyleCnt="0"/>
      <dgm:spPr/>
    </dgm:pt>
    <dgm:pt modelId="{790E2F9A-30D7-4CCD-AF86-8DD4312D008B}" type="pres">
      <dgm:prSet presAssocID="{9F33B1BE-20AB-4EB0-9E6B-3302179E1E9A}" presName="sibTrans" presStyleLbl="sibTrans1D1" presStyleIdx="0" presStyleCnt="5"/>
      <dgm:spPr/>
      <dgm:t>
        <a:bodyPr/>
        <a:lstStyle/>
        <a:p>
          <a:endParaRPr lang="pl-PL"/>
        </a:p>
      </dgm:t>
    </dgm:pt>
    <dgm:pt modelId="{7F65D02C-919A-4DC9-9070-F6ECDD3E3F08}" type="pres">
      <dgm:prSet presAssocID="{7F042FA9-2C57-4DCE-A03C-F6D21148A483}" presName="node" presStyleLbl="node1" presStyleIdx="1" presStyleCnt="5" custScaleX="103245" custScaleY="65075" custRadScaleRad="108974" custRadScaleInc="14473">
        <dgm:presLayoutVars>
          <dgm:bulletEnabled val="1"/>
        </dgm:presLayoutVars>
      </dgm:prSet>
      <dgm:spPr/>
      <dgm:t>
        <a:bodyPr/>
        <a:lstStyle/>
        <a:p>
          <a:endParaRPr lang="pl-PL"/>
        </a:p>
      </dgm:t>
    </dgm:pt>
    <dgm:pt modelId="{3B4E681F-F916-44D6-A976-890FADA9118B}" type="pres">
      <dgm:prSet presAssocID="{7F042FA9-2C57-4DCE-A03C-F6D21148A483}" presName="spNode" presStyleCnt="0"/>
      <dgm:spPr/>
    </dgm:pt>
    <dgm:pt modelId="{01A06846-8E4A-4824-B640-A8D770B04239}" type="pres">
      <dgm:prSet presAssocID="{7FDBFF6B-EA1B-4E3A-A91C-288820AC09E4}" presName="sibTrans" presStyleLbl="sibTrans1D1" presStyleIdx="1" presStyleCnt="5"/>
      <dgm:spPr/>
      <dgm:t>
        <a:bodyPr/>
        <a:lstStyle/>
        <a:p>
          <a:endParaRPr lang="pl-PL"/>
        </a:p>
      </dgm:t>
    </dgm:pt>
    <dgm:pt modelId="{D0D79C37-C251-4D40-9642-20EE6ADEA4DA}" type="pres">
      <dgm:prSet presAssocID="{9B1CD1D9-C189-41C6-BF16-6DBF645A9858}" presName="node" presStyleLbl="node1" presStyleIdx="2" presStyleCnt="5" custScaleX="97261" custScaleY="75046" custRadScaleRad="101812" custRadScaleInc="-55792">
        <dgm:presLayoutVars>
          <dgm:bulletEnabled val="1"/>
        </dgm:presLayoutVars>
      </dgm:prSet>
      <dgm:spPr/>
      <dgm:t>
        <a:bodyPr/>
        <a:lstStyle/>
        <a:p>
          <a:endParaRPr lang="pl-PL"/>
        </a:p>
      </dgm:t>
    </dgm:pt>
    <dgm:pt modelId="{2693AC78-9712-4DD8-A536-BCA0FE9F14A7}" type="pres">
      <dgm:prSet presAssocID="{9B1CD1D9-C189-41C6-BF16-6DBF645A9858}" presName="spNode" presStyleCnt="0"/>
      <dgm:spPr/>
    </dgm:pt>
    <dgm:pt modelId="{85EDD4B5-1050-4D05-A15A-66D6FF9CCC4E}" type="pres">
      <dgm:prSet presAssocID="{649639F7-E245-40F7-A902-09BE2F769AA3}" presName="sibTrans" presStyleLbl="sibTrans1D1" presStyleIdx="2" presStyleCnt="5"/>
      <dgm:spPr/>
      <dgm:t>
        <a:bodyPr/>
        <a:lstStyle/>
        <a:p>
          <a:endParaRPr lang="pl-PL"/>
        </a:p>
      </dgm:t>
    </dgm:pt>
    <dgm:pt modelId="{90CE6602-55C7-4848-B808-ECCA438348EC}" type="pres">
      <dgm:prSet presAssocID="{9E12B442-EB7E-4419-9E56-F5E1BCABAC01}" presName="node" presStyleLbl="node1" presStyleIdx="3" presStyleCnt="5" custScaleX="102486" custScaleY="73730" custRadScaleRad="90844" custRadScaleInc="42101">
        <dgm:presLayoutVars>
          <dgm:bulletEnabled val="1"/>
        </dgm:presLayoutVars>
      </dgm:prSet>
      <dgm:spPr/>
      <dgm:t>
        <a:bodyPr/>
        <a:lstStyle/>
        <a:p>
          <a:endParaRPr lang="pl-PL"/>
        </a:p>
      </dgm:t>
    </dgm:pt>
    <dgm:pt modelId="{FDFB06B2-55EA-40B0-AFC2-403A32195891}" type="pres">
      <dgm:prSet presAssocID="{9E12B442-EB7E-4419-9E56-F5E1BCABAC01}" presName="spNode" presStyleCnt="0"/>
      <dgm:spPr/>
    </dgm:pt>
    <dgm:pt modelId="{E859F736-6DAD-45B2-B33B-C64C98856C95}" type="pres">
      <dgm:prSet presAssocID="{CD7B5300-6756-4648-B49B-2CF240F58958}" presName="sibTrans" presStyleLbl="sibTrans1D1" presStyleIdx="3" presStyleCnt="5"/>
      <dgm:spPr/>
      <dgm:t>
        <a:bodyPr/>
        <a:lstStyle/>
        <a:p>
          <a:endParaRPr lang="pl-PL"/>
        </a:p>
      </dgm:t>
    </dgm:pt>
    <dgm:pt modelId="{6ACD07FD-34D8-4C4A-87C1-675669A11ED7}" type="pres">
      <dgm:prSet presAssocID="{67C51847-9EC2-49A1-92D2-CA67427DA511}" presName="node" presStyleLbl="node1" presStyleIdx="4" presStyleCnt="5" custScaleX="185201" custScaleY="153458" custRadScaleRad="101108" custRadScaleInc="1340">
        <dgm:presLayoutVars>
          <dgm:bulletEnabled val="1"/>
        </dgm:presLayoutVars>
      </dgm:prSet>
      <dgm:spPr/>
      <dgm:t>
        <a:bodyPr/>
        <a:lstStyle/>
        <a:p>
          <a:endParaRPr lang="pl-PL"/>
        </a:p>
      </dgm:t>
    </dgm:pt>
    <dgm:pt modelId="{D43D6580-0260-4E2E-A1C7-EBA9F179D727}" type="pres">
      <dgm:prSet presAssocID="{67C51847-9EC2-49A1-92D2-CA67427DA511}" presName="spNode" presStyleCnt="0"/>
      <dgm:spPr/>
    </dgm:pt>
    <dgm:pt modelId="{6BE82183-5F0D-42B4-8B08-C201CDB70A2F}" type="pres">
      <dgm:prSet presAssocID="{BE9D0290-0EF4-49C9-A0D6-F48E7F07A3F8}" presName="sibTrans" presStyleLbl="sibTrans1D1" presStyleIdx="4" presStyleCnt="5"/>
      <dgm:spPr/>
      <dgm:t>
        <a:bodyPr/>
        <a:lstStyle/>
        <a:p>
          <a:endParaRPr lang="pl-PL"/>
        </a:p>
      </dgm:t>
    </dgm:pt>
  </dgm:ptLst>
  <dgm:cxnLst>
    <dgm:cxn modelId="{CE7BF715-29FB-4A02-B6D6-0FFFCDCE2257}" srcId="{F0191816-09BB-480D-97D7-D1D7B90C9002}" destId="{7F042FA9-2C57-4DCE-A03C-F6D21148A483}" srcOrd="1" destOrd="0" parTransId="{FB4FD19A-F16A-4667-8A60-31642D16CC34}" sibTransId="{7FDBFF6B-EA1B-4E3A-A91C-288820AC09E4}"/>
    <dgm:cxn modelId="{6B79AED2-4CB6-45E8-ADB0-C2E9EDD19211}" type="presOf" srcId="{7F042FA9-2C57-4DCE-A03C-F6D21148A483}" destId="{7F65D02C-919A-4DC9-9070-F6ECDD3E3F08}" srcOrd="0" destOrd="0" presId="urn:microsoft.com/office/officeart/2005/8/layout/cycle5"/>
    <dgm:cxn modelId="{1AE63A62-7C4D-490F-A473-F0ACB828649A}" type="presOf" srcId="{7FDBFF6B-EA1B-4E3A-A91C-288820AC09E4}" destId="{01A06846-8E4A-4824-B640-A8D770B04239}" srcOrd="0" destOrd="0" presId="urn:microsoft.com/office/officeart/2005/8/layout/cycle5"/>
    <dgm:cxn modelId="{100EDE88-59B0-4A4E-B4D3-48A4C3A8BD76}" type="presOf" srcId="{BE9D0290-0EF4-49C9-A0D6-F48E7F07A3F8}" destId="{6BE82183-5F0D-42B4-8B08-C201CDB70A2F}" srcOrd="0" destOrd="0" presId="urn:microsoft.com/office/officeart/2005/8/layout/cycle5"/>
    <dgm:cxn modelId="{D2B5ABBC-415A-4BE6-BB9E-6F36140B2EAF}" srcId="{F0191816-09BB-480D-97D7-D1D7B90C9002}" destId="{67C51847-9EC2-49A1-92D2-CA67427DA511}" srcOrd="4" destOrd="0" parTransId="{E754EBC5-8751-438A-8E69-83312AE236FC}" sibTransId="{BE9D0290-0EF4-49C9-A0D6-F48E7F07A3F8}"/>
    <dgm:cxn modelId="{93E1CD09-0ABE-4C8D-8D11-3ECF6FFF6825}" srcId="{F0191816-09BB-480D-97D7-D1D7B90C9002}" destId="{9B1CD1D9-C189-41C6-BF16-6DBF645A9858}" srcOrd="2" destOrd="0" parTransId="{16A33080-5DE2-4247-BA16-C65AC61FF808}" sibTransId="{649639F7-E245-40F7-A902-09BE2F769AA3}"/>
    <dgm:cxn modelId="{57D60B59-7FF5-40E3-8A4B-047CB7EAB989}" type="presOf" srcId="{F0191816-09BB-480D-97D7-D1D7B90C9002}" destId="{9080D040-AE40-40E2-9C27-92D7BC33998F}" srcOrd="0" destOrd="0" presId="urn:microsoft.com/office/officeart/2005/8/layout/cycle5"/>
    <dgm:cxn modelId="{32B3EC00-5E0F-46D6-B6F4-C192B84608EA}" srcId="{F0191816-09BB-480D-97D7-D1D7B90C9002}" destId="{625E479E-C3C3-47CD-907B-0F3B8FCF7A18}" srcOrd="0" destOrd="0" parTransId="{B96700BC-CBE2-4183-A4D1-2685DC567A61}" sibTransId="{9F33B1BE-20AB-4EB0-9E6B-3302179E1E9A}"/>
    <dgm:cxn modelId="{F652CD05-AA46-49C7-9F41-1B351A19022B}" srcId="{F0191816-09BB-480D-97D7-D1D7B90C9002}" destId="{9E12B442-EB7E-4419-9E56-F5E1BCABAC01}" srcOrd="3" destOrd="0" parTransId="{2B9A316A-55F5-4C50-9B05-6726E0313610}" sibTransId="{CD7B5300-6756-4648-B49B-2CF240F58958}"/>
    <dgm:cxn modelId="{172E500B-1E19-40D7-9CD8-9BE847744A2B}" type="presOf" srcId="{649639F7-E245-40F7-A902-09BE2F769AA3}" destId="{85EDD4B5-1050-4D05-A15A-66D6FF9CCC4E}" srcOrd="0" destOrd="0" presId="urn:microsoft.com/office/officeart/2005/8/layout/cycle5"/>
    <dgm:cxn modelId="{E22A65E7-0CC8-417A-9140-157C688289AB}" type="presOf" srcId="{9E12B442-EB7E-4419-9E56-F5E1BCABAC01}" destId="{90CE6602-55C7-4848-B808-ECCA438348EC}" srcOrd="0" destOrd="0" presId="urn:microsoft.com/office/officeart/2005/8/layout/cycle5"/>
    <dgm:cxn modelId="{74DDEA96-89AE-4AA2-84D2-3008A0488023}" type="presOf" srcId="{9B1CD1D9-C189-41C6-BF16-6DBF645A9858}" destId="{D0D79C37-C251-4D40-9642-20EE6ADEA4DA}" srcOrd="0" destOrd="0" presId="urn:microsoft.com/office/officeart/2005/8/layout/cycle5"/>
    <dgm:cxn modelId="{10FA0110-5481-4C9E-97DA-A6DDACC0ED34}" type="presOf" srcId="{625E479E-C3C3-47CD-907B-0F3B8FCF7A18}" destId="{1893DFFB-34F4-4D51-AC93-B08045DBAEAB}" srcOrd="0" destOrd="0" presId="urn:microsoft.com/office/officeart/2005/8/layout/cycle5"/>
    <dgm:cxn modelId="{F3239D7D-E531-48E7-A0FC-F2454B8C8943}" type="presOf" srcId="{CD7B5300-6756-4648-B49B-2CF240F58958}" destId="{E859F736-6DAD-45B2-B33B-C64C98856C95}" srcOrd="0" destOrd="0" presId="urn:microsoft.com/office/officeart/2005/8/layout/cycle5"/>
    <dgm:cxn modelId="{0B20373C-8B00-498F-8AD9-A5024A9702F0}" type="presOf" srcId="{9F33B1BE-20AB-4EB0-9E6B-3302179E1E9A}" destId="{790E2F9A-30D7-4CCD-AF86-8DD4312D008B}" srcOrd="0" destOrd="0" presId="urn:microsoft.com/office/officeart/2005/8/layout/cycle5"/>
    <dgm:cxn modelId="{82889C4C-8E97-43C1-B974-3EB91D689803}" type="presOf" srcId="{67C51847-9EC2-49A1-92D2-CA67427DA511}" destId="{6ACD07FD-34D8-4C4A-87C1-675669A11ED7}" srcOrd="0" destOrd="0" presId="urn:microsoft.com/office/officeart/2005/8/layout/cycle5"/>
    <dgm:cxn modelId="{4ED7D6DC-C28C-4872-BAAE-869F7448210B}" type="presParOf" srcId="{9080D040-AE40-40E2-9C27-92D7BC33998F}" destId="{1893DFFB-34F4-4D51-AC93-B08045DBAEAB}" srcOrd="0" destOrd="0" presId="urn:microsoft.com/office/officeart/2005/8/layout/cycle5"/>
    <dgm:cxn modelId="{23E617DA-1526-4877-BAE6-42A92EE2031F}" type="presParOf" srcId="{9080D040-AE40-40E2-9C27-92D7BC33998F}" destId="{8E852D68-32EA-4183-8B8C-21BCE7EF89ED}" srcOrd="1" destOrd="0" presId="urn:microsoft.com/office/officeart/2005/8/layout/cycle5"/>
    <dgm:cxn modelId="{3EAC4B5C-2929-45EE-9FC2-F31D502E733A}" type="presParOf" srcId="{9080D040-AE40-40E2-9C27-92D7BC33998F}" destId="{790E2F9A-30D7-4CCD-AF86-8DD4312D008B}" srcOrd="2" destOrd="0" presId="urn:microsoft.com/office/officeart/2005/8/layout/cycle5"/>
    <dgm:cxn modelId="{342123DB-0824-400B-8C38-F3B18B0C4A3F}" type="presParOf" srcId="{9080D040-AE40-40E2-9C27-92D7BC33998F}" destId="{7F65D02C-919A-4DC9-9070-F6ECDD3E3F08}" srcOrd="3" destOrd="0" presId="urn:microsoft.com/office/officeart/2005/8/layout/cycle5"/>
    <dgm:cxn modelId="{967BCD02-2692-4BF0-97CA-5AC22525871A}" type="presParOf" srcId="{9080D040-AE40-40E2-9C27-92D7BC33998F}" destId="{3B4E681F-F916-44D6-A976-890FADA9118B}" srcOrd="4" destOrd="0" presId="urn:microsoft.com/office/officeart/2005/8/layout/cycle5"/>
    <dgm:cxn modelId="{2CB11DA2-2FD2-4C6C-83B1-18C28750571C}" type="presParOf" srcId="{9080D040-AE40-40E2-9C27-92D7BC33998F}" destId="{01A06846-8E4A-4824-B640-A8D770B04239}" srcOrd="5" destOrd="0" presId="urn:microsoft.com/office/officeart/2005/8/layout/cycle5"/>
    <dgm:cxn modelId="{E29E99E5-406D-4525-8664-4555E65D7654}" type="presParOf" srcId="{9080D040-AE40-40E2-9C27-92D7BC33998F}" destId="{D0D79C37-C251-4D40-9642-20EE6ADEA4DA}" srcOrd="6" destOrd="0" presId="urn:microsoft.com/office/officeart/2005/8/layout/cycle5"/>
    <dgm:cxn modelId="{9A7C64FA-E704-434A-8AA5-79EA42FE37A2}" type="presParOf" srcId="{9080D040-AE40-40E2-9C27-92D7BC33998F}" destId="{2693AC78-9712-4DD8-A536-BCA0FE9F14A7}" srcOrd="7" destOrd="0" presId="urn:microsoft.com/office/officeart/2005/8/layout/cycle5"/>
    <dgm:cxn modelId="{83FEEF70-589A-4FE9-AD03-BD16B8E64D8B}" type="presParOf" srcId="{9080D040-AE40-40E2-9C27-92D7BC33998F}" destId="{85EDD4B5-1050-4D05-A15A-66D6FF9CCC4E}" srcOrd="8" destOrd="0" presId="urn:microsoft.com/office/officeart/2005/8/layout/cycle5"/>
    <dgm:cxn modelId="{B9B2BA59-A4B9-4238-9AA4-C9351F6809D2}" type="presParOf" srcId="{9080D040-AE40-40E2-9C27-92D7BC33998F}" destId="{90CE6602-55C7-4848-B808-ECCA438348EC}" srcOrd="9" destOrd="0" presId="urn:microsoft.com/office/officeart/2005/8/layout/cycle5"/>
    <dgm:cxn modelId="{6D02D0B2-CDCD-4DDD-B468-8B0F3B070CFB}" type="presParOf" srcId="{9080D040-AE40-40E2-9C27-92D7BC33998F}" destId="{FDFB06B2-55EA-40B0-AFC2-403A32195891}" srcOrd="10" destOrd="0" presId="urn:microsoft.com/office/officeart/2005/8/layout/cycle5"/>
    <dgm:cxn modelId="{F5D0997A-B2CE-44DF-B736-E1CEC9870C73}" type="presParOf" srcId="{9080D040-AE40-40E2-9C27-92D7BC33998F}" destId="{E859F736-6DAD-45B2-B33B-C64C98856C95}" srcOrd="11" destOrd="0" presId="urn:microsoft.com/office/officeart/2005/8/layout/cycle5"/>
    <dgm:cxn modelId="{25C5E96B-E332-4019-8238-AFE5560D05FC}" type="presParOf" srcId="{9080D040-AE40-40E2-9C27-92D7BC33998F}" destId="{6ACD07FD-34D8-4C4A-87C1-675669A11ED7}" srcOrd="12" destOrd="0" presId="urn:microsoft.com/office/officeart/2005/8/layout/cycle5"/>
    <dgm:cxn modelId="{58008CF8-C059-4B0D-9C53-6830F423960C}" type="presParOf" srcId="{9080D040-AE40-40E2-9C27-92D7BC33998F}" destId="{D43D6580-0260-4E2E-A1C7-EBA9F179D727}" srcOrd="13" destOrd="0" presId="urn:microsoft.com/office/officeart/2005/8/layout/cycle5"/>
    <dgm:cxn modelId="{D6857A25-4DF9-4EFC-8E0D-EFB096426A7D}" type="presParOf" srcId="{9080D040-AE40-40E2-9C27-92D7BC33998F}" destId="{6BE82183-5F0D-42B4-8B08-C201CDB70A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2999887" y="-80260"/>
          <a:ext cx="2171736" cy="1489947"/>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kern="1200" dirty="0" smtClean="0">
              <a:solidFill>
                <a:schemeClr val="tx1"/>
              </a:solidFill>
              <a:latin typeface="+mj-lt"/>
              <a:cs typeface="Times New Roman" pitchFamily="18" charset="0"/>
            </a:rPr>
            <a:t>1. Zauroczenie pracą - satysfakcja z osiągnięć zawodowych. Jednostka jest pełna energii, optymizmu, entuzjazmu - ten okres nazwany został miesiącem miodowym</a:t>
          </a:r>
          <a:r>
            <a:rPr lang="pl-PL" sz="1100" kern="1200" dirty="0" smtClean="0">
              <a:solidFill>
                <a:schemeClr val="tx1"/>
              </a:solidFill>
              <a:latin typeface="+mj-lt"/>
              <a:cs typeface="Times New Roman" pitchFamily="18" charset="0"/>
            </a:rPr>
            <a:t>. </a:t>
          </a:r>
          <a:endParaRPr lang="pl-PL" sz="1100" kern="1200" dirty="0">
            <a:solidFill>
              <a:schemeClr val="tx1"/>
            </a:solidFill>
            <a:latin typeface="+mj-lt"/>
          </a:endParaRPr>
        </a:p>
      </dsp:txBody>
      <dsp:txXfrm>
        <a:off x="3072620" y="-7527"/>
        <a:ext cx="2026270" cy="1344481"/>
      </dsp:txXfrm>
    </dsp:sp>
    <dsp:sp modelId="{790E2F9A-30D7-4CCD-AF86-8DD4312D008B}">
      <dsp:nvSpPr>
        <dsp:cNvPr id="0" name=""/>
        <dsp:cNvSpPr/>
      </dsp:nvSpPr>
      <dsp:spPr>
        <a:xfrm>
          <a:off x="1744886" y="710117"/>
          <a:ext cx="4874695" cy="4874695"/>
        </a:xfrm>
        <a:custGeom>
          <a:avLst/>
          <a:gdLst/>
          <a:ahLst/>
          <a:cxnLst/>
          <a:rect l="0" t="0" r="0" b="0"/>
          <a:pathLst>
            <a:path>
              <a:moveTo>
                <a:pt x="3589410" y="289461"/>
              </a:moveTo>
              <a:arcTo wR="2437347" hR="2437347" stAng="17892467" swAng="773984"/>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5257815" y="1435043"/>
          <a:ext cx="2336214" cy="1715614"/>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kern="1200" dirty="0" smtClean="0">
              <a:solidFill>
                <a:schemeClr val="tx1"/>
              </a:solidFill>
              <a:latin typeface="+mj-lt"/>
              <a:cs typeface="Times New Roman" pitchFamily="18" charset="0"/>
            </a:rPr>
            <a:t>2. Po miesiącu miodowym następuje przebudzenie. Na tym etapie człowiek usilnie stara się, by jego idealistyczny obraz, jaki sobie wytworzył, nie uległ zmianie. Pracuje dużo, coraz więcej, zauważa jednak, że jego idealistyczna ocena pracy jest nierealistyczna</a:t>
          </a:r>
          <a:r>
            <a:rPr lang="pl-PL" sz="1200" kern="1200" dirty="0" smtClean="0">
              <a:solidFill>
                <a:schemeClr val="tx1"/>
              </a:solidFill>
              <a:latin typeface="+mj-lt"/>
            </a:rPr>
            <a:t>. </a:t>
          </a:r>
          <a:endParaRPr lang="pl-PL" sz="1200" kern="1200" dirty="0">
            <a:solidFill>
              <a:schemeClr val="tx1"/>
            </a:solidFill>
            <a:latin typeface="+mj-lt"/>
          </a:endParaRPr>
        </a:p>
      </dsp:txBody>
      <dsp:txXfrm>
        <a:off x="5341564" y="1518792"/>
        <a:ext cx="2168716" cy="1548116"/>
      </dsp:txXfrm>
    </dsp:sp>
    <dsp:sp modelId="{01A06846-8E4A-4824-B640-A8D770B04239}">
      <dsp:nvSpPr>
        <dsp:cNvPr id="0" name=""/>
        <dsp:cNvSpPr/>
      </dsp:nvSpPr>
      <dsp:spPr>
        <a:xfrm>
          <a:off x="1804572" y="-35458"/>
          <a:ext cx="4874695" cy="4874695"/>
        </a:xfrm>
        <a:custGeom>
          <a:avLst/>
          <a:gdLst/>
          <a:ahLst/>
          <a:cxnLst/>
          <a:rect l="0" t="0" r="0" b="0"/>
          <a:pathLst>
            <a:path>
              <a:moveTo>
                <a:pt x="4689506" y="3369250"/>
              </a:moveTo>
              <a:arcTo wR="2437347" hR="2437347" stAng="1348734" swAng="835190"/>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4400555" y="4000504"/>
          <a:ext cx="2337376" cy="1422171"/>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kern="1200" dirty="0" smtClean="0">
              <a:solidFill>
                <a:schemeClr val="tx1"/>
              </a:solidFill>
              <a:latin typeface="+mj-lt"/>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1200" kern="1200" dirty="0">
            <a:latin typeface="+mj-lt"/>
          </a:endParaRPr>
        </a:p>
      </dsp:txBody>
      <dsp:txXfrm>
        <a:off x="4469980" y="4069929"/>
        <a:ext cx="2198526" cy="1283321"/>
      </dsp:txXfrm>
    </dsp:sp>
    <dsp:sp modelId="{85EDD4B5-1050-4D05-A15A-66D6FF9CCC4E}">
      <dsp:nvSpPr>
        <dsp:cNvPr id="0" name=""/>
        <dsp:cNvSpPr/>
      </dsp:nvSpPr>
      <dsp:spPr>
        <a:xfrm>
          <a:off x="1748830" y="402965"/>
          <a:ext cx="4874695" cy="4874695"/>
        </a:xfrm>
        <a:custGeom>
          <a:avLst/>
          <a:gdLst/>
          <a:ahLst/>
          <a:cxnLst/>
          <a:rect l="0" t="0" r="0" b="0"/>
          <a:pathLst>
            <a:path>
              <a:moveTo>
                <a:pt x="2524192" y="4873147"/>
              </a:moveTo>
              <a:arcTo wR="2437347" hR="2437347" stAng="5277484" swAng="543333"/>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1543039" y="4000495"/>
          <a:ext cx="2219156" cy="1442719"/>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pl-PL" sz="1100" kern="1200" dirty="0" smtClean="0">
              <a:solidFill>
                <a:schemeClr val="tx1"/>
              </a:solidFill>
              <a:latin typeface="+mj-lt"/>
              <a:cs typeface="Times New Roman" pitchFamily="18" charset="0"/>
            </a:rPr>
            <a:t>4. Wypaleniu </a:t>
          </a:r>
          <a:r>
            <a:rPr lang="pl-PL" sz="1100" kern="1200" dirty="0" err="1" smtClean="0">
              <a:solidFill>
                <a:schemeClr val="tx1"/>
              </a:solidFill>
              <a:latin typeface="+mj-lt"/>
              <a:cs typeface="Times New Roman" pitchFamily="18" charset="0"/>
            </a:rPr>
            <a:t>pełnoobiawowemu</a:t>
          </a:r>
          <a:r>
            <a:rPr lang="pl-PL" sz="1100" kern="1200" dirty="0" smtClean="0">
              <a:solidFill>
                <a:schemeClr val="tx1"/>
              </a:solidFill>
              <a:latin typeface="+mj-lt"/>
              <a:cs typeface="Times New Roman" pitchFamily="18" charset="0"/>
            </a:rPr>
            <a:t> towarzyszy poczucie pustki, samotności, chęci wyzwolenia się. Pojawiają się myśli ucieczkowe, stany depresyjne. Można tu już mówić o pełnym wyczerpaniu fizycznym i psychicznym. </a:t>
          </a:r>
          <a:endParaRPr lang="pl-PL" sz="1100" kern="1200" dirty="0">
            <a:latin typeface="+mj-lt"/>
          </a:endParaRPr>
        </a:p>
      </dsp:txBody>
      <dsp:txXfrm>
        <a:off x="1613467" y="4070923"/>
        <a:ext cx="2078300" cy="1301863"/>
      </dsp:txXfrm>
    </dsp:sp>
    <dsp:sp modelId="{E859F736-6DAD-45B2-B33B-C64C98856C95}">
      <dsp:nvSpPr>
        <dsp:cNvPr id="0" name=""/>
        <dsp:cNvSpPr/>
      </dsp:nvSpPr>
      <dsp:spPr>
        <a:xfrm>
          <a:off x="1661401" y="142254"/>
          <a:ext cx="4874695" cy="4874695"/>
        </a:xfrm>
        <a:custGeom>
          <a:avLst/>
          <a:gdLst/>
          <a:ahLst/>
          <a:cxnLst/>
          <a:rect l="0" t="0" r="0" b="0"/>
          <a:pathLst>
            <a:path>
              <a:moveTo>
                <a:pt x="336812" y="3673638"/>
              </a:moveTo>
              <a:arcTo wR="2437347" hR="2437347" stAng="8971239" swAng="945974"/>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757223" y="1571610"/>
          <a:ext cx="2162830" cy="1411653"/>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kern="1200" dirty="0" smtClean="0">
              <a:solidFill>
                <a:schemeClr val="tx1"/>
              </a:solidFill>
              <a:latin typeface="+mj-lt"/>
              <a:cs typeface="Times New Roman" pitchFamily="18" charset="0"/>
            </a:rPr>
            <a:t>5. Ostatni okres określany jest mianem odradzania się, rekonwalescencji, leczenia ran powstałych w wyniku całego procesu wypalania się. </a:t>
          </a:r>
          <a:endParaRPr lang="pl-PL" sz="1200" kern="1200" dirty="0">
            <a:latin typeface="+mj-lt"/>
          </a:endParaRPr>
        </a:p>
      </dsp:txBody>
      <dsp:txXfrm>
        <a:off x="826134" y="1640521"/>
        <a:ext cx="2025008" cy="1273831"/>
      </dsp:txXfrm>
    </dsp:sp>
    <dsp:sp modelId="{6BE82183-5F0D-42B4-8B08-C201CDB70A2F}">
      <dsp:nvSpPr>
        <dsp:cNvPr id="0" name=""/>
        <dsp:cNvSpPr/>
      </dsp:nvSpPr>
      <dsp:spPr>
        <a:xfrm>
          <a:off x="1744618" y="614129"/>
          <a:ext cx="4874695" cy="4874695"/>
        </a:xfrm>
        <a:custGeom>
          <a:avLst/>
          <a:gdLst/>
          <a:ahLst/>
          <a:cxnLst/>
          <a:rect l="0" t="0" r="0" b="0"/>
          <a:pathLst>
            <a:path>
              <a:moveTo>
                <a:pt x="628098" y="804166"/>
              </a:moveTo>
              <a:arcTo wR="2437347" hR="2437347" stAng="13324325" swAng="853736"/>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2357848" y="-213564"/>
          <a:ext cx="3370463" cy="2084889"/>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pl-PL" sz="2000" kern="1200" dirty="0" smtClean="0">
              <a:solidFill>
                <a:schemeClr val="tx1"/>
              </a:solidFill>
              <a:latin typeface="+mj-lt"/>
              <a:cs typeface="Times New Roman" pitchFamily="18" charset="0"/>
            </a:rPr>
            <a:t>1. Zauroczenie pracą - satysfakcja z osiągnięć zawodowych. Pracownik jest pełen energii, optymizmu, entuzjazmu - ten okres nazwany został miesiącem miodowym. </a:t>
          </a:r>
          <a:endParaRPr lang="pl-PL" sz="2000" kern="1200" dirty="0">
            <a:solidFill>
              <a:schemeClr val="tx1"/>
            </a:solidFill>
            <a:latin typeface="+mj-lt"/>
          </a:endParaRPr>
        </a:p>
      </dsp:txBody>
      <dsp:txXfrm>
        <a:off x="2459624" y="-111788"/>
        <a:ext cx="3166911" cy="1881337"/>
      </dsp:txXfrm>
    </dsp:sp>
    <dsp:sp modelId="{790E2F9A-30D7-4CCD-AF86-8DD4312D008B}">
      <dsp:nvSpPr>
        <dsp:cNvPr id="0" name=""/>
        <dsp:cNvSpPr/>
      </dsp:nvSpPr>
      <dsp:spPr>
        <a:xfrm>
          <a:off x="1710398" y="923403"/>
          <a:ext cx="4874695" cy="4874695"/>
        </a:xfrm>
        <a:custGeom>
          <a:avLst/>
          <a:gdLst/>
          <a:ahLst/>
          <a:cxnLst/>
          <a:rect l="0" t="0" r="0" b="0"/>
          <a:pathLst>
            <a:path>
              <a:moveTo>
                <a:pt x="4118883" y="672949"/>
              </a:moveTo>
              <a:arcTo wR="2437347" hR="2437347" stAng="18817350" swAng="578337"/>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5454008" y="2013964"/>
          <a:ext cx="1858475" cy="886107"/>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2. Po miesiącu miodowym następuje przebudzenie. Na tym etapie pracownik usilnie stara się, by jego idealistyczny obraz, jaki sobie wytworzył, nie uległ zmianie. Pracuje dużo, coraz więcej, zauważa jednak, że jego idealistyczna ocena pracy jest nierealistyczna</a:t>
          </a:r>
          <a:r>
            <a:rPr lang="pl-PL" sz="800" kern="1200" dirty="0" smtClean="0">
              <a:solidFill>
                <a:schemeClr val="tx1"/>
              </a:solidFill>
            </a:rPr>
            <a:t>. </a:t>
          </a:r>
          <a:endParaRPr lang="pl-PL" sz="800" kern="1200" dirty="0">
            <a:solidFill>
              <a:schemeClr val="tx1"/>
            </a:solidFill>
          </a:endParaRPr>
        </a:p>
      </dsp:txBody>
      <dsp:txXfrm>
        <a:off x="5497264" y="2057220"/>
        <a:ext cx="1771963" cy="799595"/>
      </dsp:txXfrm>
    </dsp:sp>
    <dsp:sp modelId="{01A06846-8E4A-4824-B640-A8D770B04239}">
      <dsp:nvSpPr>
        <dsp:cNvPr id="0" name=""/>
        <dsp:cNvSpPr/>
      </dsp:nvSpPr>
      <dsp:spPr>
        <a:xfrm>
          <a:off x="1618553" y="384212"/>
          <a:ext cx="4874695" cy="4874695"/>
        </a:xfrm>
        <a:custGeom>
          <a:avLst/>
          <a:gdLst/>
          <a:ahLst/>
          <a:cxnLst/>
          <a:rect l="0" t="0" r="0" b="0"/>
          <a:pathLst>
            <a:path>
              <a:moveTo>
                <a:pt x="4842327" y="2833244"/>
              </a:moveTo>
              <a:arcTo wR="2437347" hR="2437347" stAng="560876" swAng="1392625"/>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4580165" y="4390223"/>
          <a:ext cx="1892806" cy="971067"/>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kern="1200" dirty="0"/>
        </a:p>
      </dsp:txBody>
      <dsp:txXfrm>
        <a:off x="4627569" y="4437627"/>
        <a:ext cx="1797998" cy="876259"/>
      </dsp:txXfrm>
    </dsp:sp>
    <dsp:sp modelId="{85EDD4B5-1050-4D05-A15A-66D6FF9CCC4E}">
      <dsp:nvSpPr>
        <dsp:cNvPr id="0" name=""/>
        <dsp:cNvSpPr/>
      </dsp:nvSpPr>
      <dsp:spPr>
        <a:xfrm>
          <a:off x="1658522" y="556923"/>
          <a:ext cx="4874695" cy="4874695"/>
        </a:xfrm>
        <a:custGeom>
          <a:avLst/>
          <a:gdLst/>
          <a:ahLst/>
          <a:cxnLst/>
          <a:rect l="0" t="0" r="0" b="0"/>
          <a:pathLst>
            <a:path>
              <a:moveTo>
                <a:pt x="2754745" y="4853940"/>
              </a:moveTo>
              <a:arcTo wR="2437347" hR="2437347" stAng="4951053" swAng="1161472"/>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1771250" y="4462232"/>
          <a:ext cx="1677384" cy="847581"/>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4. Wypaleniu </a:t>
          </a:r>
          <a:r>
            <a:rPr lang="pl-PL" sz="800" kern="1200" dirty="0" err="1" smtClean="0">
              <a:solidFill>
                <a:schemeClr val="tx1"/>
              </a:solidFill>
              <a:latin typeface="Times New Roman" pitchFamily="18" charset="0"/>
              <a:cs typeface="Times New Roman" pitchFamily="18" charset="0"/>
            </a:rPr>
            <a:t>pełnoobiawowemu</a:t>
          </a:r>
          <a:r>
            <a:rPr lang="pl-PL" sz="800" kern="12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kern="1200" dirty="0"/>
        </a:p>
      </dsp:txBody>
      <dsp:txXfrm>
        <a:off x="1812625" y="4503607"/>
        <a:ext cx="1594634" cy="764831"/>
      </dsp:txXfrm>
    </dsp:sp>
    <dsp:sp modelId="{E859F736-6DAD-45B2-B33B-C64C98856C95}">
      <dsp:nvSpPr>
        <dsp:cNvPr id="0" name=""/>
        <dsp:cNvSpPr/>
      </dsp:nvSpPr>
      <dsp:spPr>
        <a:xfrm>
          <a:off x="1588010" y="364454"/>
          <a:ext cx="4874695" cy="4874695"/>
        </a:xfrm>
        <a:custGeom>
          <a:avLst/>
          <a:gdLst/>
          <a:ahLst/>
          <a:cxnLst/>
          <a:rect l="0" t="0" r="0" b="0"/>
          <a:pathLst>
            <a:path>
              <a:moveTo>
                <a:pt x="449577" y="3847820"/>
              </a:moveTo>
              <a:arcTo wR="2437347" hR="2437347" stAng="8678486" swAng="1408519"/>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946458" y="1998528"/>
          <a:ext cx="1514388" cy="986058"/>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kern="1200" dirty="0"/>
        </a:p>
      </dsp:txBody>
      <dsp:txXfrm>
        <a:off x="994593" y="2046663"/>
        <a:ext cx="1418118" cy="889788"/>
      </dsp:txXfrm>
    </dsp:sp>
    <dsp:sp modelId="{6BE82183-5F0D-42B4-8B08-C201CDB70A2F}">
      <dsp:nvSpPr>
        <dsp:cNvPr id="0" name=""/>
        <dsp:cNvSpPr/>
      </dsp:nvSpPr>
      <dsp:spPr>
        <a:xfrm>
          <a:off x="1530575" y="897855"/>
          <a:ext cx="4874695" cy="4874695"/>
        </a:xfrm>
        <a:custGeom>
          <a:avLst/>
          <a:gdLst/>
          <a:ahLst/>
          <a:cxnLst/>
          <a:rect l="0" t="0" r="0" b="0"/>
          <a:pathLst>
            <a:path>
              <a:moveTo>
                <a:pt x="473736" y="993431"/>
              </a:moveTo>
              <a:arcTo wR="2437347" hR="2437347" stAng="12979706" swAng="555414"/>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2583860" y="64391"/>
          <a:ext cx="2015659" cy="973066"/>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kern="1200" dirty="0">
            <a:solidFill>
              <a:schemeClr val="tx1"/>
            </a:solidFill>
          </a:endParaRPr>
        </a:p>
      </dsp:txBody>
      <dsp:txXfrm>
        <a:off x="2631361" y="111892"/>
        <a:ext cx="1920657" cy="878064"/>
      </dsp:txXfrm>
    </dsp:sp>
    <dsp:sp modelId="{790E2F9A-30D7-4CCD-AF86-8DD4312D008B}">
      <dsp:nvSpPr>
        <dsp:cNvPr id="0" name=""/>
        <dsp:cNvSpPr/>
      </dsp:nvSpPr>
      <dsp:spPr>
        <a:xfrm>
          <a:off x="1658208" y="716380"/>
          <a:ext cx="4874695" cy="4874695"/>
        </a:xfrm>
        <a:custGeom>
          <a:avLst/>
          <a:gdLst/>
          <a:ahLst/>
          <a:cxnLst/>
          <a:rect l="0" t="0" r="0" b="0"/>
          <a:pathLst>
            <a:path>
              <a:moveTo>
                <a:pt x="3145925" y="105271"/>
              </a:moveTo>
              <a:arcTo wR="2437347" hR="2437347" stAng="17214052" swAng="906152"/>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4330836" y="1206442"/>
          <a:ext cx="3664036" cy="2231227"/>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kern="1200" dirty="0" smtClean="0">
              <a:solidFill>
                <a:schemeClr val="tx1"/>
              </a:solidFill>
              <a:latin typeface="+mj-lt"/>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1800" kern="1200" dirty="0" smtClean="0">
              <a:solidFill>
                <a:schemeClr val="tx1"/>
              </a:solidFill>
              <a:latin typeface="+mj-lt"/>
            </a:rPr>
            <a:t>. </a:t>
          </a:r>
          <a:endParaRPr lang="pl-PL" sz="1800" kern="1200" dirty="0">
            <a:solidFill>
              <a:schemeClr val="tx1"/>
            </a:solidFill>
            <a:latin typeface="+mj-lt"/>
          </a:endParaRPr>
        </a:p>
      </dsp:txBody>
      <dsp:txXfrm>
        <a:off x="4439756" y="1315362"/>
        <a:ext cx="3446196" cy="2013387"/>
      </dsp:txXfrm>
    </dsp:sp>
    <dsp:sp modelId="{01A06846-8E4A-4824-B640-A8D770B04239}">
      <dsp:nvSpPr>
        <dsp:cNvPr id="0" name=""/>
        <dsp:cNvSpPr/>
      </dsp:nvSpPr>
      <dsp:spPr>
        <a:xfrm>
          <a:off x="1794738" y="-424673"/>
          <a:ext cx="4874695" cy="4874695"/>
        </a:xfrm>
        <a:custGeom>
          <a:avLst/>
          <a:gdLst/>
          <a:ahLst/>
          <a:cxnLst/>
          <a:rect l="0" t="0" r="0" b="0"/>
          <a:pathLst>
            <a:path>
              <a:moveTo>
                <a:pt x="4291154" y="4019770"/>
              </a:moveTo>
              <a:arcTo wR="2437347" hR="2437347" stAng="2429059" swAng="857201"/>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4128774" y="4112268"/>
          <a:ext cx="1892806" cy="971067"/>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kern="1200" dirty="0"/>
        </a:p>
      </dsp:txBody>
      <dsp:txXfrm>
        <a:off x="4176178" y="4159672"/>
        <a:ext cx="1797998" cy="876259"/>
      </dsp:txXfrm>
    </dsp:sp>
    <dsp:sp modelId="{85EDD4B5-1050-4D05-A15A-66D6FF9CCC4E}">
      <dsp:nvSpPr>
        <dsp:cNvPr id="0" name=""/>
        <dsp:cNvSpPr/>
      </dsp:nvSpPr>
      <dsp:spPr>
        <a:xfrm>
          <a:off x="1207131" y="278967"/>
          <a:ext cx="4874695" cy="4874695"/>
        </a:xfrm>
        <a:custGeom>
          <a:avLst/>
          <a:gdLst/>
          <a:ahLst/>
          <a:cxnLst/>
          <a:rect l="0" t="0" r="0" b="0"/>
          <a:pathLst>
            <a:path>
              <a:moveTo>
                <a:pt x="2754745" y="4853940"/>
              </a:moveTo>
              <a:arcTo wR="2437347" hR="2437347" stAng="4951053" swAng="1161472"/>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1319859" y="4184276"/>
          <a:ext cx="1677384" cy="847581"/>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4. Wypaleniu </a:t>
          </a:r>
          <a:r>
            <a:rPr lang="pl-PL" sz="800" kern="1200" dirty="0" err="1" smtClean="0">
              <a:solidFill>
                <a:schemeClr val="tx1"/>
              </a:solidFill>
              <a:latin typeface="Times New Roman" pitchFamily="18" charset="0"/>
              <a:cs typeface="Times New Roman" pitchFamily="18" charset="0"/>
            </a:rPr>
            <a:t>pełnoobiawowemu</a:t>
          </a:r>
          <a:r>
            <a:rPr lang="pl-PL" sz="800" kern="12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kern="1200" dirty="0"/>
        </a:p>
      </dsp:txBody>
      <dsp:txXfrm>
        <a:off x="1361234" y="4225651"/>
        <a:ext cx="1594634" cy="764831"/>
      </dsp:txXfrm>
    </dsp:sp>
    <dsp:sp modelId="{E859F736-6DAD-45B2-B33B-C64C98856C95}">
      <dsp:nvSpPr>
        <dsp:cNvPr id="0" name=""/>
        <dsp:cNvSpPr/>
      </dsp:nvSpPr>
      <dsp:spPr>
        <a:xfrm>
          <a:off x="1136619" y="86498"/>
          <a:ext cx="4874695" cy="4874695"/>
        </a:xfrm>
        <a:custGeom>
          <a:avLst/>
          <a:gdLst/>
          <a:ahLst/>
          <a:cxnLst/>
          <a:rect l="0" t="0" r="0" b="0"/>
          <a:pathLst>
            <a:path>
              <a:moveTo>
                <a:pt x="449577" y="3847820"/>
              </a:moveTo>
              <a:arcTo wR="2437347" hR="2437347" stAng="8678486" swAng="1408519"/>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495067" y="1720573"/>
          <a:ext cx="1514388" cy="986058"/>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kern="1200" dirty="0"/>
        </a:p>
      </dsp:txBody>
      <dsp:txXfrm>
        <a:off x="543202" y="1768708"/>
        <a:ext cx="1418118" cy="889788"/>
      </dsp:txXfrm>
    </dsp:sp>
    <dsp:sp modelId="{6BE82183-5F0D-42B4-8B08-C201CDB70A2F}">
      <dsp:nvSpPr>
        <dsp:cNvPr id="0" name=""/>
        <dsp:cNvSpPr/>
      </dsp:nvSpPr>
      <dsp:spPr>
        <a:xfrm>
          <a:off x="1110982" y="570109"/>
          <a:ext cx="4874695" cy="4874695"/>
        </a:xfrm>
        <a:custGeom>
          <a:avLst/>
          <a:gdLst/>
          <a:ahLst/>
          <a:cxnLst/>
          <a:rect l="0" t="0" r="0" b="0"/>
          <a:pathLst>
            <a:path>
              <a:moveTo>
                <a:pt x="535883" y="912521"/>
              </a:moveTo>
              <a:arcTo wR="2437347" hR="2437347" stAng="13123614" swAng="1266344"/>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2994342" y="-199751"/>
          <a:ext cx="2015659" cy="973066"/>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kern="1200" dirty="0">
            <a:solidFill>
              <a:schemeClr val="tx1"/>
            </a:solidFill>
          </a:endParaRPr>
        </a:p>
      </dsp:txBody>
      <dsp:txXfrm>
        <a:off x="3041843" y="-152250"/>
        <a:ext cx="1920657" cy="878064"/>
      </dsp:txXfrm>
    </dsp:sp>
    <dsp:sp modelId="{790E2F9A-30D7-4CCD-AF86-8DD4312D008B}">
      <dsp:nvSpPr>
        <dsp:cNvPr id="0" name=""/>
        <dsp:cNvSpPr/>
      </dsp:nvSpPr>
      <dsp:spPr>
        <a:xfrm>
          <a:off x="1863899" y="399583"/>
          <a:ext cx="4874695" cy="4874695"/>
        </a:xfrm>
        <a:custGeom>
          <a:avLst/>
          <a:gdLst/>
          <a:ahLst/>
          <a:cxnLst/>
          <a:rect l="0" t="0" r="0" b="0"/>
          <a:pathLst>
            <a:path>
              <a:moveTo>
                <a:pt x="3488125" y="238136"/>
              </a:moveTo>
              <a:arcTo wR="2437347" hR="2437347" stAng="17732302" swAng="1619496"/>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5605398" y="1661355"/>
          <a:ext cx="1935876" cy="793114"/>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kern="1200" dirty="0" smtClean="0">
              <a:solidFill>
                <a:schemeClr val="tx1"/>
              </a:solidFill>
            </a:rPr>
            <a:t>. </a:t>
          </a:r>
          <a:endParaRPr lang="pl-PL" sz="800" kern="1200" dirty="0">
            <a:solidFill>
              <a:schemeClr val="tx1"/>
            </a:solidFill>
          </a:endParaRPr>
        </a:p>
      </dsp:txBody>
      <dsp:txXfrm>
        <a:off x="5644115" y="1700072"/>
        <a:ext cx="1858442" cy="715680"/>
      </dsp:txXfrm>
    </dsp:sp>
    <dsp:sp modelId="{01A06846-8E4A-4824-B640-A8D770B04239}">
      <dsp:nvSpPr>
        <dsp:cNvPr id="0" name=""/>
        <dsp:cNvSpPr/>
      </dsp:nvSpPr>
      <dsp:spPr>
        <a:xfrm>
          <a:off x="1938249" y="-873180"/>
          <a:ext cx="4874695" cy="4874695"/>
        </a:xfrm>
        <a:custGeom>
          <a:avLst/>
          <a:gdLst/>
          <a:ahLst/>
          <a:cxnLst/>
          <a:rect l="0" t="0" r="0" b="0"/>
          <a:pathLst>
            <a:path>
              <a:moveTo>
                <a:pt x="4651575" y="3456101"/>
              </a:moveTo>
              <a:arcTo wR="2437347" hR="2437347" stAng="1482413" swAng="594223"/>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3828691" y="3061158"/>
          <a:ext cx="3792945" cy="2437565"/>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kern="1200" dirty="0" smtClean="0">
              <a:solidFill>
                <a:schemeClr val="tx1"/>
              </a:solidFill>
              <a:latin typeface="+mj-lt"/>
              <a:cs typeface="Times New Roman" pitchFamily="18" charset="0"/>
            </a:rPr>
            <a:t>3. Trzeci okres to szorstkość - charakteryzuje się tym, że w realizację zadań zawodowych trzeba wkładać coraz więcej wysiłku. W kontaktach społecznych, z kolegami w pracy, z klientami pojawiają się kłopoty. </a:t>
          </a:r>
          <a:endParaRPr lang="pl-PL" sz="1800" kern="1200" dirty="0">
            <a:solidFill>
              <a:schemeClr val="tx1"/>
            </a:solidFill>
            <a:latin typeface="+mj-lt"/>
          </a:endParaRPr>
        </a:p>
      </dsp:txBody>
      <dsp:txXfrm>
        <a:off x="3947683" y="3180150"/>
        <a:ext cx="3554961" cy="2199581"/>
      </dsp:txXfrm>
    </dsp:sp>
    <dsp:sp modelId="{85EDD4B5-1050-4D05-A15A-66D6FF9CCC4E}">
      <dsp:nvSpPr>
        <dsp:cNvPr id="0" name=""/>
        <dsp:cNvSpPr/>
      </dsp:nvSpPr>
      <dsp:spPr>
        <a:xfrm>
          <a:off x="2218995" y="309245"/>
          <a:ext cx="4874695" cy="4874695"/>
        </a:xfrm>
        <a:custGeom>
          <a:avLst/>
          <a:gdLst/>
          <a:ahLst/>
          <a:cxnLst/>
          <a:rect l="0" t="0" r="0" b="0"/>
          <a:pathLst>
            <a:path>
              <a:moveTo>
                <a:pt x="1497958" y="4686394"/>
              </a:moveTo>
              <a:arcTo wR="2437347" hR="2437347" stAng="6760169" swAng="509522"/>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1730341" y="3920133"/>
          <a:ext cx="1677384" cy="847581"/>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4. Wypaleniu </a:t>
          </a:r>
          <a:r>
            <a:rPr lang="pl-PL" sz="800" kern="1200" dirty="0" err="1" smtClean="0">
              <a:solidFill>
                <a:schemeClr val="tx1"/>
              </a:solidFill>
              <a:latin typeface="Times New Roman" pitchFamily="18" charset="0"/>
              <a:cs typeface="Times New Roman" pitchFamily="18" charset="0"/>
            </a:rPr>
            <a:t>pełnoobiawowemu</a:t>
          </a:r>
          <a:r>
            <a:rPr lang="pl-PL" sz="800" kern="12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kern="1200" dirty="0"/>
        </a:p>
      </dsp:txBody>
      <dsp:txXfrm>
        <a:off x="1771716" y="3961508"/>
        <a:ext cx="1594634" cy="764831"/>
      </dsp:txXfrm>
    </dsp:sp>
    <dsp:sp modelId="{E859F736-6DAD-45B2-B33B-C64C98856C95}">
      <dsp:nvSpPr>
        <dsp:cNvPr id="0" name=""/>
        <dsp:cNvSpPr/>
      </dsp:nvSpPr>
      <dsp:spPr>
        <a:xfrm>
          <a:off x="1547101" y="-177644"/>
          <a:ext cx="4874695" cy="4874695"/>
        </a:xfrm>
        <a:custGeom>
          <a:avLst/>
          <a:gdLst/>
          <a:ahLst/>
          <a:cxnLst/>
          <a:rect l="0" t="0" r="0" b="0"/>
          <a:pathLst>
            <a:path>
              <a:moveTo>
                <a:pt x="449577" y="3847820"/>
              </a:moveTo>
              <a:arcTo wR="2437347" hR="2437347" stAng="8678486" swAng="1408519"/>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905549" y="1456429"/>
          <a:ext cx="1514388" cy="986058"/>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kern="1200" dirty="0"/>
        </a:p>
      </dsp:txBody>
      <dsp:txXfrm>
        <a:off x="953684" y="1504564"/>
        <a:ext cx="1418118" cy="889788"/>
      </dsp:txXfrm>
    </dsp:sp>
    <dsp:sp modelId="{6BE82183-5F0D-42B4-8B08-C201CDB70A2F}">
      <dsp:nvSpPr>
        <dsp:cNvPr id="0" name=""/>
        <dsp:cNvSpPr/>
      </dsp:nvSpPr>
      <dsp:spPr>
        <a:xfrm>
          <a:off x="1521464" y="305966"/>
          <a:ext cx="4874695" cy="4874695"/>
        </a:xfrm>
        <a:custGeom>
          <a:avLst/>
          <a:gdLst/>
          <a:ahLst/>
          <a:cxnLst/>
          <a:rect l="0" t="0" r="0" b="0"/>
          <a:pathLst>
            <a:path>
              <a:moveTo>
                <a:pt x="535883" y="912521"/>
              </a:moveTo>
              <a:arcTo wR="2437347" hR="2437347" stAng="13123614" swAng="1266344"/>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3143060" y="-216116"/>
          <a:ext cx="2015659" cy="973066"/>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kern="1200" dirty="0">
            <a:solidFill>
              <a:schemeClr val="tx1"/>
            </a:solidFill>
          </a:endParaRPr>
        </a:p>
      </dsp:txBody>
      <dsp:txXfrm>
        <a:off x="3190561" y="-168615"/>
        <a:ext cx="1920657" cy="878064"/>
      </dsp:txXfrm>
    </dsp:sp>
    <dsp:sp modelId="{790E2F9A-30D7-4CCD-AF86-8DD4312D008B}">
      <dsp:nvSpPr>
        <dsp:cNvPr id="0" name=""/>
        <dsp:cNvSpPr/>
      </dsp:nvSpPr>
      <dsp:spPr>
        <a:xfrm>
          <a:off x="2012617" y="383218"/>
          <a:ext cx="4874695" cy="4874695"/>
        </a:xfrm>
        <a:custGeom>
          <a:avLst/>
          <a:gdLst/>
          <a:ahLst/>
          <a:cxnLst/>
          <a:rect l="0" t="0" r="0" b="0"/>
          <a:pathLst>
            <a:path>
              <a:moveTo>
                <a:pt x="3488125" y="238136"/>
              </a:moveTo>
              <a:arcTo wR="2437347" hR="2437347" stAng="17732302" swAng="1619496"/>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5754116" y="1644990"/>
          <a:ext cx="1935876" cy="793114"/>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kern="1200" dirty="0" smtClean="0">
              <a:solidFill>
                <a:schemeClr val="tx1"/>
              </a:solidFill>
            </a:rPr>
            <a:t>. </a:t>
          </a:r>
          <a:endParaRPr lang="pl-PL" sz="800" kern="1200" dirty="0">
            <a:solidFill>
              <a:schemeClr val="tx1"/>
            </a:solidFill>
          </a:endParaRPr>
        </a:p>
      </dsp:txBody>
      <dsp:txXfrm>
        <a:off x="5792833" y="1683707"/>
        <a:ext cx="1858442" cy="715680"/>
      </dsp:txXfrm>
    </dsp:sp>
    <dsp:sp modelId="{01A06846-8E4A-4824-B640-A8D770B04239}">
      <dsp:nvSpPr>
        <dsp:cNvPr id="0" name=""/>
        <dsp:cNvSpPr/>
      </dsp:nvSpPr>
      <dsp:spPr>
        <a:xfrm>
          <a:off x="1918626" y="20600"/>
          <a:ext cx="4874695" cy="4874695"/>
        </a:xfrm>
        <a:custGeom>
          <a:avLst/>
          <a:gdLst/>
          <a:ahLst/>
          <a:cxnLst/>
          <a:rect l="0" t="0" r="0" b="0"/>
          <a:pathLst>
            <a:path>
              <a:moveTo>
                <a:pt x="4858701" y="2716109"/>
              </a:moveTo>
              <a:arcTo wR="2437347" hR="2437347" stAng="21994041" swAng="1300700"/>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5122913" y="3865675"/>
          <a:ext cx="1823674" cy="914638"/>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kern="1200" dirty="0"/>
        </a:p>
      </dsp:txBody>
      <dsp:txXfrm>
        <a:off x="5167562" y="3910324"/>
        <a:ext cx="1734376" cy="825340"/>
      </dsp:txXfrm>
    </dsp:sp>
    <dsp:sp modelId="{85EDD4B5-1050-4D05-A15A-66D6FF9CCC4E}">
      <dsp:nvSpPr>
        <dsp:cNvPr id="0" name=""/>
        <dsp:cNvSpPr/>
      </dsp:nvSpPr>
      <dsp:spPr>
        <a:xfrm>
          <a:off x="2277679" y="40849"/>
          <a:ext cx="4874695" cy="4874695"/>
        </a:xfrm>
        <a:custGeom>
          <a:avLst/>
          <a:gdLst/>
          <a:ahLst/>
          <a:cxnLst/>
          <a:rect l="0" t="0" r="0" b="0"/>
          <a:pathLst>
            <a:path>
              <a:moveTo>
                <a:pt x="3032935" y="4800806"/>
              </a:moveTo>
              <a:arcTo wR="2437347" hR="2437347" stAng="4551363" swAng="918065"/>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658411" y="2991452"/>
          <a:ext cx="3793864" cy="2503025"/>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kern="1200" dirty="0" smtClean="0">
              <a:solidFill>
                <a:schemeClr val="tx1"/>
              </a:solidFill>
              <a:latin typeface="+mj-lt"/>
              <a:cs typeface="Times New Roman" pitchFamily="18" charset="0"/>
            </a:rPr>
            <a:t>4. Wypaleniu </a:t>
          </a:r>
          <a:r>
            <a:rPr lang="pl-PL" sz="1800" kern="1200" dirty="0" err="1" smtClean="0">
              <a:solidFill>
                <a:schemeClr val="tx1"/>
              </a:solidFill>
              <a:latin typeface="+mj-lt"/>
              <a:cs typeface="Times New Roman" pitchFamily="18" charset="0"/>
            </a:rPr>
            <a:t>pełnoobiawowemu</a:t>
          </a:r>
          <a:r>
            <a:rPr lang="pl-PL" sz="1800" kern="1200" dirty="0" smtClean="0">
              <a:solidFill>
                <a:schemeClr val="tx1"/>
              </a:solidFill>
              <a:latin typeface="+mj-lt"/>
              <a:cs typeface="Times New Roman" pitchFamily="18" charset="0"/>
            </a:rPr>
            <a:t> towarzyszy poczucie pustki, samotności, chęci wyzwolenia się. Pojawiają się myśli ucieczkowe, stany depresyjne. Można tu już mówić o pełnym wyczerpaniu fizycznym i psychicznym. </a:t>
          </a:r>
          <a:endParaRPr lang="pl-PL" sz="1800" kern="1200" dirty="0">
            <a:latin typeface="+mj-lt"/>
          </a:endParaRPr>
        </a:p>
      </dsp:txBody>
      <dsp:txXfrm>
        <a:off x="780599" y="3113640"/>
        <a:ext cx="3549488" cy="2258649"/>
      </dsp:txXfrm>
    </dsp:sp>
    <dsp:sp modelId="{E859F736-6DAD-45B2-B33B-C64C98856C95}">
      <dsp:nvSpPr>
        <dsp:cNvPr id="0" name=""/>
        <dsp:cNvSpPr/>
      </dsp:nvSpPr>
      <dsp:spPr>
        <a:xfrm>
          <a:off x="1599242" y="-713750"/>
          <a:ext cx="4874695" cy="4874695"/>
        </a:xfrm>
        <a:custGeom>
          <a:avLst/>
          <a:gdLst/>
          <a:ahLst/>
          <a:cxnLst/>
          <a:rect l="0" t="0" r="0" b="0"/>
          <a:pathLst>
            <a:path>
              <a:moveTo>
                <a:pt x="294020" y="3597870"/>
              </a:moveTo>
              <a:arcTo wR="2437347" hR="2437347" stAng="9093978" swAng="526257"/>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1054267" y="1440064"/>
          <a:ext cx="1514388" cy="986058"/>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5. Ostatni okres określany jest mianem odradzania się, rekonwalescencji, leczenia ran powstałych w wyniku całego procesu wypalania się. </a:t>
          </a:r>
          <a:endParaRPr lang="pl-PL" sz="800" kern="1200" dirty="0"/>
        </a:p>
      </dsp:txBody>
      <dsp:txXfrm>
        <a:off x="1102402" y="1488199"/>
        <a:ext cx="1418118" cy="889788"/>
      </dsp:txXfrm>
    </dsp:sp>
    <dsp:sp modelId="{6BE82183-5F0D-42B4-8B08-C201CDB70A2F}">
      <dsp:nvSpPr>
        <dsp:cNvPr id="0" name=""/>
        <dsp:cNvSpPr/>
      </dsp:nvSpPr>
      <dsp:spPr>
        <a:xfrm>
          <a:off x="1670182" y="289601"/>
          <a:ext cx="4874695" cy="4874695"/>
        </a:xfrm>
        <a:custGeom>
          <a:avLst/>
          <a:gdLst/>
          <a:ahLst/>
          <a:cxnLst/>
          <a:rect l="0" t="0" r="0" b="0"/>
          <a:pathLst>
            <a:path>
              <a:moveTo>
                <a:pt x="535883" y="912521"/>
              </a:moveTo>
              <a:arcTo wR="2437347" hR="2437347" stAng="13123614" swAng="1266344"/>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DFFB-34F4-4D51-AC93-B08045DBAEAB}">
      <dsp:nvSpPr>
        <dsp:cNvPr id="0" name=""/>
        <dsp:cNvSpPr/>
      </dsp:nvSpPr>
      <dsp:spPr>
        <a:xfrm>
          <a:off x="3505447" y="64391"/>
          <a:ext cx="2015659" cy="973066"/>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1. Zauroczenie pracą - satysfakcja z osiągnięć zawodowych. Jednostka jest pełna energii, optymizmu, entuzjazmu - ten okres nazwany został miesiącem miodowym. </a:t>
          </a:r>
          <a:endParaRPr lang="pl-PL" sz="800" kern="1200" dirty="0">
            <a:solidFill>
              <a:schemeClr val="tx1"/>
            </a:solidFill>
          </a:endParaRPr>
        </a:p>
      </dsp:txBody>
      <dsp:txXfrm>
        <a:off x="3552948" y="111892"/>
        <a:ext cx="1920657" cy="878064"/>
      </dsp:txXfrm>
    </dsp:sp>
    <dsp:sp modelId="{790E2F9A-30D7-4CCD-AF86-8DD4312D008B}">
      <dsp:nvSpPr>
        <dsp:cNvPr id="0" name=""/>
        <dsp:cNvSpPr/>
      </dsp:nvSpPr>
      <dsp:spPr>
        <a:xfrm>
          <a:off x="2375004" y="663726"/>
          <a:ext cx="4874695" cy="4874695"/>
        </a:xfrm>
        <a:custGeom>
          <a:avLst/>
          <a:gdLst/>
          <a:ahLst/>
          <a:cxnLst/>
          <a:rect l="0" t="0" r="0" b="0"/>
          <a:pathLst>
            <a:path>
              <a:moveTo>
                <a:pt x="3488125" y="238136"/>
              </a:moveTo>
              <a:arcTo wR="2437347" hR="2437347" stAng="17732302" swAng="1619496"/>
            </a:path>
          </a:pathLst>
        </a:custGeom>
        <a:noFill/>
        <a:ln w="12700"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65D02C-919A-4DC9-9070-F6ECDD3E3F08}">
      <dsp:nvSpPr>
        <dsp:cNvPr id="0" name=""/>
        <dsp:cNvSpPr/>
      </dsp:nvSpPr>
      <dsp:spPr>
        <a:xfrm>
          <a:off x="6116504" y="1925498"/>
          <a:ext cx="1935876" cy="793114"/>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2. Po miesiącu miodowym następuje przebudzenie. Na tym etapie człowiek usilnie stara się, by jego idealistyczny obraz, jaki sobie wytworzył, nie uległ zmianie. Pracuje dużo, coraz więcej, zauważa jednak, że jego ocena pracy jest nierealistyczna</a:t>
          </a:r>
          <a:r>
            <a:rPr lang="pl-PL" sz="800" kern="1200" dirty="0" smtClean="0">
              <a:solidFill>
                <a:schemeClr val="tx1"/>
              </a:solidFill>
            </a:rPr>
            <a:t>. </a:t>
          </a:r>
          <a:endParaRPr lang="pl-PL" sz="800" kern="1200" dirty="0">
            <a:solidFill>
              <a:schemeClr val="tx1"/>
            </a:solidFill>
          </a:endParaRPr>
        </a:p>
      </dsp:txBody>
      <dsp:txXfrm>
        <a:off x="6155221" y="1964215"/>
        <a:ext cx="1858442" cy="715680"/>
      </dsp:txXfrm>
    </dsp:sp>
    <dsp:sp modelId="{01A06846-8E4A-4824-B640-A8D770B04239}">
      <dsp:nvSpPr>
        <dsp:cNvPr id="0" name=""/>
        <dsp:cNvSpPr/>
      </dsp:nvSpPr>
      <dsp:spPr>
        <a:xfrm>
          <a:off x="2281013" y="301108"/>
          <a:ext cx="4874695" cy="4874695"/>
        </a:xfrm>
        <a:custGeom>
          <a:avLst/>
          <a:gdLst/>
          <a:ahLst/>
          <a:cxnLst/>
          <a:rect l="0" t="0" r="0" b="0"/>
          <a:pathLst>
            <a:path>
              <a:moveTo>
                <a:pt x="4858701" y="2716109"/>
              </a:moveTo>
              <a:arcTo wR="2437347" hR="2437347" stAng="21994041" swAng="1300700"/>
            </a:path>
          </a:pathLst>
        </a:custGeom>
        <a:noFill/>
        <a:ln w="12700" cap="flat" cmpd="sng" algn="ctr">
          <a:solidFill>
            <a:schemeClr val="accent1">
              <a:shade val="90000"/>
              <a:hueOff val="-137178"/>
              <a:satOff val="2518"/>
              <a:lumOff val="73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9C37-C251-4D40-9642-20EE6ADEA4DA}">
      <dsp:nvSpPr>
        <dsp:cNvPr id="0" name=""/>
        <dsp:cNvSpPr/>
      </dsp:nvSpPr>
      <dsp:spPr>
        <a:xfrm>
          <a:off x="5485301" y="4146183"/>
          <a:ext cx="1823674" cy="914638"/>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3. Trzeci okres szorstkości charakteryzuje się tym, iż w realizację zadań zawodowych trzeba wkładać coraz więcej wysiłku. W kontaktach społecznych, z kolegami w pracy, z klientami pojawiają się kłopoty. </a:t>
          </a:r>
          <a:endParaRPr lang="pl-PL" sz="800" kern="1200" dirty="0"/>
        </a:p>
      </dsp:txBody>
      <dsp:txXfrm>
        <a:off x="5529950" y="4190832"/>
        <a:ext cx="1734376" cy="825340"/>
      </dsp:txXfrm>
    </dsp:sp>
    <dsp:sp modelId="{85EDD4B5-1050-4D05-A15A-66D6FF9CCC4E}">
      <dsp:nvSpPr>
        <dsp:cNvPr id="0" name=""/>
        <dsp:cNvSpPr/>
      </dsp:nvSpPr>
      <dsp:spPr>
        <a:xfrm>
          <a:off x="2347355" y="445083"/>
          <a:ext cx="4874695" cy="4874695"/>
        </a:xfrm>
        <a:custGeom>
          <a:avLst/>
          <a:gdLst/>
          <a:ahLst/>
          <a:cxnLst/>
          <a:rect l="0" t="0" r="0" b="0"/>
          <a:pathLst>
            <a:path>
              <a:moveTo>
                <a:pt x="3093215" y="4784793"/>
              </a:moveTo>
              <a:arcTo wR="2437347" hR="2437347" stAng="4463390" swAng="2131065"/>
            </a:path>
          </a:pathLst>
        </a:custGeom>
        <a:noFill/>
        <a:ln w="12700" cap="flat" cmpd="sng" algn="ctr">
          <a:solidFill>
            <a:schemeClr val="accent1">
              <a:shade val="90000"/>
              <a:hueOff val="-274356"/>
              <a:satOff val="5036"/>
              <a:lumOff val="147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CE6602-55C7-4848-B808-ECCA438348EC}">
      <dsp:nvSpPr>
        <dsp:cNvPr id="0" name=""/>
        <dsp:cNvSpPr/>
      </dsp:nvSpPr>
      <dsp:spPr>
        <a:xfrm>
          <a:off x="1956908" y="4074174"/>
          <a:ext cx="1921644" cy="898599"/>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pl-PL" sz="800" kern="1200" dirty="0" smtClean="0">
              <a:solidFill>
                <a:schemeClr val="tx1"/>
              </a:solidFill>
              <a:latin typeface="Times New Roman" pitchFamily="18" charset="0"/>
              <a:cs typeface="Times New Roman" pitchFamily="18" charset="0"/>
            </a:rPr>
            <a:t>4. Wypaleniu </a:t>
          </a:r>
          <a:r>
            <a:rPr lang="pl-PL" sz="800" kern="1200" dirty="0" err="1" smtClean="0">
              <a:solidFill>
                <a:schemeClr val="tx1"/>
              </a:solidFill>
              <a:latin typeface="Times New Roman" pitchFamily="18" charset="0"/>
              <a:cs typeface="Times New Roman" pitchFamily="18" charset="0"/>
            </a:rPr>
            <a:t>pełnoobiawowemu</a:t>
          </a:r>
          <a:r>
            <a:rPr lang="pl-PL" sz="800" kern="1200" dirty="0" smtClean="0">
              <a:solidFill>
                <a:schemeClr val="tx1"/>
              </a:solidFill>
              <a:latin typeface="Times New Roman" pitchFamily="18" charset="0"/>
              <a:cs typeface="Times New Roman" pitchFamily="18" charset="0"/>
            </a:rPr>
            <a:t> towarzyszy poczucie pustki, samotności, chęci wyzwolenia się. Pojawiają się myśli ucieczkowe, stany depresyjne. Można tu już mówić o pełnym wyczerpaniu fizycznym i psychicznym. </a:t>
          </a:r>
          <a:endParaRPr lang="pl-PL" sz="800" kern="1200" dirty="0"/>
        </a:p>
      </dsp:txBody>
      <dsp:txXfrm>
        <a:off x="2000774" y="4118040"/>
        <a:ext cx="1833912" cy="810867"/>
      </dsp:txXfrm>
    </dsp:sp>
    <dsp:sp modelId="{E859F736-6DAD-45B2-B33B-C64C98856C95}">
      <dsp:nvSpPr>
        <dsp:cNvPr id="0" name=""/>
        <dsp:cNvSpPr/>
      </dsp:nvSpPr>
      <dsp:spPr>
        <a:xfrm>
          <a:off x="1945865" y="-7030"/>
          <a:ext cx="4874695" cy="4874695"/>
        </a:xfrm>
        <a:custGeom>
          <a:avLst/>
          <a:gdLst/>
          <a:ahLst/>
          <a:cxnLst/>
          <a:rect l="0" t="0" r="0" b="0"/>
          <a:pathLst>
            <a:path>
              <a:moveTo>
                <a:pt x="501040" y="3917677"/>
              </a:moveTo>
              <a:arcTo wR="2437347" hR="2437347" stAng="8556099" swAng="914545"/>
            </a:path>
          </a:pathLst>
        </a:custGeom>
        <a:noFill/>
        <a:ln w="12700" cap="flat" cmpd="sng" algn="ctr">
          <a:solidFill>
            <a:schemeClr val="accent1">
              <a:shade val="90000"/>
              <a:hueOff val="-411534"/>
              <a:satOff val="7554"/>
              <a:lumOff val="2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CD07FD-34D8-4C4A-87C1-675669A11ED7}">
      <dsp:nvSpPr>
        <dsp:cNvPr id="0" name=""/>
        <dsp:cNvSpPr/>
      </dsp:nvSpPr>
      <dsp:spPr>
        <a:xfrm>
          <a:off x="437560" y="1278451"/>
          <a:ext cx="3472577" cy="1870300"/>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pl-PL" sz="2000" kern="1200" dirty="0" smtClean="0">
              <a:solidFill>
                <a:schemeClr val="tx1"/>
              </a:solidFill>
              <a:latin typeface="+mj-lt"/>
              <a:cs typeface="Times New Roman" pitchFamily="18" charset="0"/>
            </a:rPr>
            <a:t>5. Ostatni okres określany jest mianem odradzania się, rekonwalescencji, leczenia ran powstałych w wyniku całego procesu wypalania się. </a:t>
          </a:r>
          <a:endParaRPr lang="pl-PL" sz="2000" kern="1200" dirty="0">
            <a:latin typeface="+mj-lt"/>
          </a:endParaRPr>
        </a:p>
      </dsp:txBody>
      <dsp:txXfrm>
        <a:off x="528861" y="1369752"/>
        <a:ext cx="3289975" cy="1687698"/>
      </dsp:txXfrm>
    </dsp:sp>
    <dsp:sp modelId="{6BE82183-5F0D-42B4-8B08-C201CDB70A2F}">
      <dsp:nvSpPr>
        <dsp:cNvPr id="0" name=""/>
        <dsp:cNvSpPr/>
      </dsp:nvSpPr>
      <dsp:spPr>
        <a:xfrm>
          <a:off x="2009010" y="580114"/>
          <a:ext cx="4874695" cy="4874695"/>
        </a:xfrm>
        <a:custGeom>
          <a:avLst/>
          <a:gdLst/>
          <a:ahLst/>
          <a:cxnLst/>
          <a:rect l="0" t="0" r="0" b="0"/>
          <a:pathLst>
            <a:path>
              <a:moveTo>
                <a:pt x="865687" y="574406"/>
              </a:moveTo>
              <a:arcTo wR="2437347" hR="2437347" stAng="13790851" swAng="786952"/>
            </a:path>
          </a:pathLst>
        </a:custGeom>
        <a:noFill/>
        <a:ln w="12700" cap="flat" cmpd="sng" algn="ctr">
          <a:solidFill>
            <a:schemeClr val="accent1">
              <a:shade val="90000"/>
              <a:hueOff val="-548712"/>
              <a:satOff val="10072"/>
              <a:lumOff val="2954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13166C-EB9A-4511-B932-0513D6A5027E}" type="datetimeFigureOut">
              <a:rPr lang="pl-PL"/>
              <a:pPr>
                <a:defRPr/>
              </a:pPr>
              <a:t>2018-09-19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8691B0-F137-4699-8223-5C2DCB5AD55E}" type="slidenum">
              <a:rPr lang="pl-PL"/>
              <a:pPr>
                <a:defRPr/>
              </a:pPr>
              <a:t>‹#›</a:t>
            </a:fld>
            <a:endParaRPr lang="pl-PL"/>
          </a:p>
        </p:txBody>
      </p:sp>
    </p:spTree>
    <p:extLst>
      <p:ext uri="{BB962C8B-B14F-4D97-AF65-F5344CB8AC3E}">
        <p14:creationId xmlns:p14="http://schemas.microsoft.com/office/powerpoint/2010/main" val="316753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Całość prezentacji oparta na teorii Christiny Maslach. </a:t>
            </a:r>
          </a:p>
          <a:p>
            <a:pPr eaLnBrk="1" hangingPunct="1">
              <a:spcBef>
                <a:spcPct val="0"/>
              </a:spcBef>
            </a:pPr>
            <a:endParaRPr lang="pl-PL" smtClean="0"/>
          </a:p>
        </p:txBody>
      </p:sp>
      <p:sp>
        <p:nvSpPr>
          <p:cNvPr id="3174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89808-2D38-4745-8785-6FDFDF080ECA}" type="slidenum">
              <a:rPr lang="pl-PL" smtClean="0"/>
              <a:pPr fontAlgn="base">
                <a:spcBef>
                  <a:spcPct val="0"/>
                </a:spcBef>
                <a:spcAft>
                  <a:spcPct val="0"/>
                </a:spcAft>
                <a:defRPr/>
              </a:pPr>
              <a:t>1</a:t>
            </a:fld>
            <a:endParaRPr lang="pl-PL" smtClean="0"/>
          </a:p>
        </p:txBody>
      </p:sp>
    </p:spTree>
    <p:extLst>
      <p:ext uri="{BB962C8B-B14F-4D97-AF65-F5344CB8AC3E}">
        <p14:creationId xmlns:p14="http://schemas.microsoft.com/office/powerpoint/2010/main" val="106727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2227"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b="1" smtClean="0">
                <a:latin typeface="Times New Roman" pitchFamily="18" charset="0"/>
                <a:cs typeface="Times New Roman" pitchFamily="18" charset="0"/>
              </a:rPr>
              <a:t>Kaslow i Schulman, </a:t>
            </a:r>
            <a:r>
              <a:rPr lang="pl-PL" smtClean="0">
                <a:latin typeface="Times New Roman" pitchFamily="18" charset="0"/>
                <a:cs typeface="Times New Roman" pitchFamily="18" charset="0"/>
              </a:rPr>
              <a:t>wymieniają szereg sygnałów ostrzegawczych, które wskazują na zjawisko wypalenia i które są dostrzegalne dla każdej osoby trudniącej się pomaganiem innym. </a:t>
            </a:r>
          </a:p>
          <a:p>
            <a:pPr>
              <a:spcBef>
                <a:spcPct val="0"/>
              </a:spcBef>
            </a:pPr>
            <a:r>
              <a:rPr lang="pl-PL" smtClean="0"/>
              <a:t>Ad.1 Z mniejszym entuzjazmem myślimy o wyjściu do pracy, odliczamy dni do urlopu nie chcemy by się kończył. </a:t>
            </a:r>
          </a:p>
          <a:p>
            <a:pPr>
              <a:spcBef>
                <a:spcPct val="0"/>
              </a:spcBef>
            </a:pPr>
            <a:r>
              <a:rPr lang="pl-PL" smtClean="0"/>
              <a:t>Ad. 2 W rozmowach z innymi narzekamy na to, że czujemy się wyczerpani, jesteśmy przekonani, że zbyt ciężko pracujemy lub po prostu nie mamy chęci do pracy. Nie jesteśmy w stanie na dłuższą metę „naładować akumulatorów”. </a:t>
            </a:r>
          </a:p>
          <a:p>
            <a:pPr>
              <a:spcBef>
                <a:spcPct val="0"/>
              </a:spcBef>
            </a:pPr>
            <a:r>
              <a:rPr lang="pl-PL" smtClean="0"/>
              <a:t>Ad. 3 Mamy poczucie pozostawania samemu z problemem. Brak zrozumienia i wsparcia innych – „przecież masz dobrą pracę”, „po prostu rób swoje”. </a:t>
            </a:r>
          </a:p>
          <a:p>
            <a:pPr>
              <a:spcBef>
                <a:spcPct val="0"/>
              </a:spcBef>
            </a:pPr>
            <a:r>
              <a:rPr lang="pl-PL" smtClean="0"/>
              <a:t>Ad. 4 Wiemy, że w naszej pracy nic się nie zmieni, co jest dla nas wizją przytłaczającą i przykrą – rzutującą także na inne sfery funkcjonowania. Nie mamy energii (coś jak przy depresji-tyle, że tutaj mamy jasne źródło naszych problemów tzn. praca)</a:t>
            </a:r>
          </a:p>
          <a:p>
            <a:pPr>
              <a:spcBef>
                <a:spcPct val="0"/>
              </a:spcBef>
            </a:pPr>
            <a:r>
              <a:rPr lang="pl-PL" smtClean="0"/>
              <a:t>Ad. 5 Petentów, kolegów traktujemy szorstko, przedmiotowo; jesteśmy mniej życzliwi, nie wywołują w nas entuzjazmu, nie mamy chęci nawiązanie z nimi rozmowy. </a:t>
            </a:r>
          </a:p>
          <a:p>
            <a:pPr>
              <a:spcBef>
                <a:spcPct val="0"/>
              </a:spcBef>
            </a:pPr>
            <a:r>
              <a:rPr lang="pl-PL" smtClean="0"/>
              <a:t>Ad. 6 Z powodu pracy jesteśmy poirytowani także w czasie wolnym, wyczerpuje nasze zasoby na przyjemne spędzanie czasu wolnego, powoduje że szybciej się denerwujemy. </a:t>
            </a:r>
          </a:p>
          <a:p>
            <a:pPr>
              <a:spcBef>
                <a:spcPct val="0"/>
              </a:spcBef>
            </a:pPr>
            <a:endParaRPr lang="pl-PL" smtClean="0"/>
          </a:p>
          <a:p>
            <a:pPr>
              <a:spcBef>
                <a:spcPct val="0"/>
              </a:spcBef>
            </a:pPr>
            <a:r>
              <a:rPr lang="pl-PL" smtClean="0"/>
              <a:t>Jakich zawodów dotyczy zagadnienie wypalenia zawodowego? Dopiero jak wymienią, to zmieniemy slajd </a:t>
            </a:r>
            <a:r>
              <a:rPr lang="pl-PL" smtClean="0">
                <a:sym typeface="Wingdings" pitchFamily="2" charset="2"/>
              </a:rPr>
              <a:t></a:t>
            </a:r>
            <a:endParaRPr lang="pl-PL" smtClean="0"/>
          </a:p>
        </p:txBody>
      </p:sp>
      <p:sp>
        <p:nvSpPr>
          <p:cNvPr id="4301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60588A-F60E-4E1B-9E2A-0666296341E4}" type="slidenum">
              <a:rPr lang="pl-PL" smtClean="0"/>
              <a:pPr fontAlgn="base">
                <a:spcBef>
                  <a:spcPct val="0"/>
                </a:spcBef>
                <a:spcAft>
                  <a:spcPct val="0"/>
                </a:spcAft>
                <a:defRPr/>
              </a:pPr>
              <a:t>11</a:t>
            </a:fld>
            <a:endParaRPr lang="pl-PL" smtClean="0"/>
          </a:p>
        </p:txBody>
      </p:sp>
    </p:spTree>
    <p:extLst>
      <p:ext uri="{BB962C8B-B14F-4D97-AF65-F5344CB8AC3E}">
        <p14:creationId xmlns:p14="http://schemas.microsoft.com/office/powerpoint/2010/main" val="32241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427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Młody wiek-bo konfrontacja marzeń/oczekiwań z rzeczywistością. </a:t>
            </a:r>
          </a:p>
        </p:txBody>
      </p:sp>
      <p:sp>
        <p:nvSpPr>
          <p:cNvPr id="4301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C0DE8-ABDF-4059-87DC-D60CAD62859F}" type="slidenum">
              <a:rPr lang="pl-PL" smtClean="0"/>
              <a:pPr fontAlgn="base">
                <a:spcBef>
                  <a:spcPct val="0"/>
                </a:spcBef>
                <a:spcAft>
                  <a:spcPct val="0"/>
                </a:spcAft>
                <a:defRPr/>
              </a:pPr>
              <a:t>13</a:t>
            </a:fld>
            <a:endParaRPr lang="pl-PL" smtClean="0"/>
          </a:p>
        </p:txBody>
      </p:sp>
    </p:spTree>
    <p:extLst>
      <p:ext uri="{BB962C8B-B14F-4D97-AF65-F5344CB8AC3E}">
        <p14:creationId xmlns:p14="http://schemas.microsoft.com/office/powerpoint/2010/main" val="299366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5299"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z="1000" smtClean="0"/>
              <a:t>Co do relacji pomocy - najczęściej do wypalenia dochodzi w zawodach, w których wykonywanie obowiązków wiąże się z emocjonalnym zaangażowaniem się w sprawy innych ludzi. Jedną z bardziej obciążających relacji zawodowych jest relacja pomocy (doradzanie, motywowanie, wspieranie, podnoszenie na duchu, leczenie, pielęgnowanie, opiekowanie się, prowadzenie terapii), w której jedną ze stron są pracownicy instytucji wspierających, drugą zaś osoby poszukujące pomocy/będące w sytuacji trudnej. Nierzadko odczuwana może być też bezsilność wobec ich potrzeb. </a:t>
            </a:r>
          </a:p>
          <a:p>
            <a:r>
              <a:rPr lang="pl-PL" sz="1000" smtClean="0"/>
              <a:t>Z biegiem czasu problemy innych osób mogą być postrzegane jako realne zagrożenie dla własnego bezpieczeństwa. Jeśli (osoby pomagające) nie zachowamy odpowiedniego dystansu, to problemy innych będziemy przeżywać jak własne, mogą przyczynić się do zachwiania poczucia stabilności. (Taki paradoks: konieczność emocjonalnego zbliżenia się w relacji z osobą potrzebującą, a tym samym zaangażowanie może powodować utratę zasobów/energii i w konsekwencji prowadzić do wypalenia zawodowego). </a:t>
            </a:r>
          </a:p>
          <a:p>
            <a:endParaRPr lang="pl-PL" sz="1000" smtClean="0"/>
          </a:p>
          <a:p>
            <a:r>
              <a:rPr lang="pl-PL" sz="1000" smtClean="0"/>
              <a:t>Obszarem gdzie mogą pojawić się czynniki predysponujące do wypalenia są także kontakty z przełożonymi lub współpracownikami. </a:t>
            </a:r>
          </a:p>
          <a:p>
            <a:endParaRPr lang="pl-PL" sz="1000" smtClean="0"/>
          </a:p>
          <a:p>
            <a:endParaRPr lang="pl-PL" sz="1000" smtClean="0"/>
          </a:p>
        </p:txBody>
      </p:sp>
      <p:sp>
        <p:nvSpPr>
          <p:cNvPr id="4" name="Symbol zastępczy numeru slajdu 3"/>
          <p:cNvSpPr>
            <a:spLocks noGrp="1"/>
          </p:cNvSpPr>
          <p:nvPr>
            <p:ph type="sldNum" sz="quarter" idx="5"/>
          </p:nvPr>
        </p:nvSpPr>
        <p:spPr/>
        <p:txBody>
          <a:bodyPr/>
          <a:lstStyle/>
          <a:p>
            <a:pPr>
              <a:defRPr/>
            </a:pPr>
            <a:fld id="{FE4DCDFC-17C7-4C94-A326-0A2FC9E4F964}" type="slidenum">
              <a:rPr lang="pl-PL" smtClean="0"/>
              <a:pPr>
                <a:defRPr/>
              </a:pPr>
              <a:t>14</a:t>
            </a:fld>
            <a:endParaRPr lang="pl-PL"/>
          </a:p>
        </p:txBody>
      </p:sp>
    </p:spTree>
    <p:extLst>
      <p:ext uri="{BB962C8B-B14F-4D97-AF65-F5344CB8AC3E}">
        <p14:creationId xmlns:p14="http://schemas.microsoft.com/office/powerpoint/2010/main" val="102257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 name="Symbol zastępczy notatek 2"/>
          <p:cNvSpPr>
            <a:spLocks noGrp="1"/>
          </p:cNvSpPr>
          <p:nvPr>
            <p:ph type="body" idx="1"/>
          </p:nvPr>
        </p:nvSpPr>
        <p:spPr/>
        <p:txBody>
          <a:bodyPr>
            <a:normAutofit fontScale="55000" lnSpcReduction="20000"/>
          </a:bodyPr>
          <a:lstStyle/>
          <a:p>
            <a:pPr fontAlgn="auto">
              <a:spcBef>
                <a:spcPts val="0"/>
              </a:spcBef>
              <a:spcAft>
                <a:spcPts val="0"/>
              </a:spcAft>
              <a:defRPr/>
            </a:pPr>
            <a:r>
              <a:rPr lang="pl-PL" dirty="0" smtClean="0"/>
              <a:t>Wypalenie jest zawsze bardziej prawdopodobne, kiedy między charakterem pracy, a charakterem osoby ją wykonującej występuje duży brak dopasowania. Niestety często jest tak, że to co dla nas jest inspirujące, wartościowe w pracy, jest mniej ważne w kontekście wartości ekonomicznej. Np. …..?</a:t>
            </a:r>
          </a:p>
          <a:p>
            <a:pPr marL="228600" indent="-228600" fontAlgn="auto">
              <a:spcBef>
                <a:spcPts val="0"/>
              </a:spcBef>
              <a:spcAft>
                <a:spcPts val="0"/>
              </a:spcAft>
              <a:buFontTx/>
              <a:buAutoNum type="arabicPeriod"/>
              <a:defRPr/>
            </a:pPr>
            <a:r>
              <a:rPr lang="pl-PL" b="1" dirty="0" smtClean="0"/>
              <a:t>Przeciążenie. </a:t>
            </a:r>
            <a:r>
              <a:rPr lang="pl-PL" dirty="0" smtClean="0"/>
              <a:t>Musimy zrobić dużo (zadania bardziej złożone niż kiedyś), w krótkim czasie mając ograniczone zasoby. Redukcja organizacji rzadko idzie w parze z ograniczeniem zadań – mniej ludzi, praca taka sama. Dokładanie nowych zadań – ciągłe rozszerzanie zakresu działalności PSP. Niestety zwiększona wydajność najczęściej osiągana jest dlatego, że pracownicy więcej/ciężej pracują a nie dlatego, że wprowadzono jakieś skuteczne sposoby zarządzania (lepszą procedurę czy ograniczenie w żmudnej pracy). Ewentualnie część osób szuka dodatkowego zatrudnienia, które będzie dawać gratyfikację (finansową lub wewnętrzną). Szybkie tempo pracy pogarsza jej jakość (większa szansa na błędy), zaburza relacje koleżeńskie, zmniejsza kreatywność. </a:t>
            </a:r>
          </a:p>
          <a:p>
            <a:pPr marL="228600" indent="-228600" fontAlgn="auto">
              <a:spcBef>
                <a:spcPts val="0"/>
              </a:spcBef>
              <a:spcAft>
                <a:spcPts val="0"/>
              </a:spcAft>
              <a:buFontTx/>
              <a:buAutoNum type="arabicPeriod"/>
              <a:defRPr/>
            </a:pPr>
            <a:r>
              <a:rPr lang="pl-PL" b="1" dirty="0" smtClean="0"/>
              <a:t>Brak poczucia wpływu. </a:t>
            </a:r>
            <a:r>
              <a:rPr lang="pl-PL" dirty="0" smtClean="0"/>
              <a:t>Zwykle ludzie chcą mieć poczucie wpływu na jakiś obszar działań – poczucie, że ich praca przyniosła jakiś efekt, chcą mieć poczucie wkładu w proces osiągania ostatecznego rezultatu. Mechanizacja zarządzania spowodowała, szablonowe podejście do zadań/problemów-brak przyzwolenia na zmiany, kreatywność. Ludzie przez to mniej czują się odpowiedzialni za osiągane rezultaty. Kontrola samodzielności/innowacyjności pracownika może być odbierana jak przekaz braku zaufania do pracownika – „zrób tak jak zawsze, po co zmieniać, nie kombinuj”. Bez możliwości podejmowania samodzielnych ważnych decyzji ludzie tracą czas na robienie rzeczy nieposuwających ich pracy naprzód (czekanie na podpis Szefa, który zatwierdzi szkic planu mojego działania). </a:t>
            </a:r>
          </a:p>
          <a:p>
            <a:pPr marL="228600" indent="-228600" fontAlgn="auto">
              <a:spcBef>
                <a:spcPts val="0"/>
              </a:spcBef>
              <a:spcAft>
                <a:spcPts val="0"/>
              </a:spcAft>
              <a:buFontTx/>
              <a:buAutoNum type="arabicPeriod"/>
              <a:defRPr/>
            </a:pPr>
            <a:r>
              <a:rPr lang="pl-PL" b="1" dirty="0" smtClean="0"/>
              <a:t>Brak (wy)nagrodzenia. </a:t>
            </a:r>
            <a:r>
              <a:rPr lang="pl-PL" dirty="0" smtClean="0"/>
              <a:t>Pracownik oczekuje uznania w stosunku do </a:t>
            </a:r>
            <a:r>
              <a:rPr lang="pl-PL" u="sng" dirty="0" smtClean="0"/>
              <a:t>jego osoby i jego pracy.</a:t>
            </a:r>
            <a:r>
              <a:rPr lang="pl-PL" dirty="0" smtClean="0"/>
              <a:t> Zamrożone płace (ale trzeba uważać, bo to chyba zawsze będzie powód do narzekań). </a:t>
            </a:r>
            <a:r>
              <a:rPr lang="pl-PL" b="1" dirty="0" smtClean="0"/>
              <a:t>Najbardziej niszcząca dla pracowników jest utrata wewnętrznych nagród (dumy ze zrobienia czegoś ważnego/wartościowego i możliwości zdobycia cennych doświadczeń i poczucia bezpieczeństwa zatrudnienia)</a:t>
            </a:r>
            <a:r>
              <a:rPr lang="pl-PL" dirty="0" smtClean="0"/>
              <a:t>. Nagminne motywowanie przez kary. </a:t>
            </a:r>
          </a:p>
          <a:p>
            <a:pPr marL="228600" indent="-228600" fontAlgn="auto">
              <a:spcBef>
                <a:spcPts val="0"/>
              </a:spcBef>
              <a:spcAft>
                <a:spcPts val="0"/>
              </a:spcAft>
              <a:buFontTx/>
              <a:buAutoNum type="arabicPeriod"/>
              <a:defRPr/>
            </a:pPr>
            <a:r>
              <a:rPr lang="pl-PL" b="1" dirty="0" smtClean="0"/>
              <a:t>Załamanie społeczności. </a:t>
            </a:r>
            <a:r>
              <a:rPr lang="pl-PL" b="1" dirty="0" err="1" smtClean="0"/>
              <a:t>Zaufanie-otwartość-szacunek</a:t>
            </a:r>
            <a:r>
              <a:rPr lang="pl-PL" b="1" dirty="0" smtClean="0"/>
              <a:t>. </a:t>
            </a:r>
            <a:r>
              <a:rPr lang="pl-PL" dirty="0" smtClean="0"/>
              <a:t>Rozwój technologii ograniczył kontakty międzyludzkie (o czym była mowa już wcześniej). Nierozwiązywane na bieżąco konflikty – „wyjaśnijcie to sobie” „nie interesuje mnie jak się dogadacie, praca ma być zrobiona”. Rozluźnienie więzi międzyludzkich w pracy – po służbie każdy rozjeżdża się do domu lub drugiej pracy, na integrację często nie ma czasu, a czas służby jest mocno wypełniony zadaniami służbowymi. Częściej pracujemy indywidualnie, a nie zespołowo – często ludzie pojawiający się w pracy są tam tylko przez chwilę – przeniesienia, roszady na obsadach zmian (nie chcemy więc angażować się w takie relacje). Czasem tworzy się atmosferę rywalizacji/tajemniczości – brak jasnej komunikacji. </a:t>
            </a:r>
          </a:p>
          <a:p>
            <a:pPr marL="228600" indent="-228600" fontAlgn="auto">
              <a:spcBef>
                <a:spcPts val="0"/>
              </a:spcBef>
              <a:spcAft>
                <a:spcPts val="0"/>
              </a:spcAft>
              <a:buFontTx/>
              <a:buAutoNum type="arabicPeriod"/>
              <a:defRPr/>
            </a:pPr>
            <a:r>
              <a:rPr lang="pl-PL" b="1" dirty="0" smtClean="0"/>
              <a:t>Brak sprawiedliwości. </a:t>
            </a:r>
            <a:r>
              <a:rPr lang="pl-PL" dirty="0" smtClean="0"/>
              <a:t>Nie chodzi tylko o rozdział awansów, dodatków motywacyjnych czy nagród (niejasne zasady ich rozdziału). Zdarza się, że pracodawca (lub współpracownicy) zachowuje się w stosunku do nas nie fair, nie uczciwie, nie szanując nas (np. naszego czasu, wkładu pracy, zaangażowania). Czasem w miejscu pracy łamie się przepisy prawa i zmusza do tego podwładnych. Np. pracodawca promuje się hasłem o najlepiej wyszkolonych pracownikach i inwestowaniu w ludzki kapitał, pracownicy wiedzą natomiast, że szkolenia są raz na rok, nieadekwatne do ich potrzeb i nie wszyscy mogą w nich uczestniczyć, bo ktoś musi pracować. </a:t>
            </a:r>
          </a:p>
          <a:p>
            <a:pPr marL="228600" indent="-228600" fontAlgn="auto">
              <a:spcBef>
                <a:spcPts val="0"/>
              </a:spcBef>
              <a:spcAft>
                <a:spcPts val="0"/>
              </a:spcAft>
              <a:buFontTx/>
              <a:buAutoNum type="arabicPeriod"/>
              <a:defRPr/>
            </a:pPr>
            <a:r>
              <a:rPr lang="pl-PL" b="1" dirty="0" smtClean="0"/>
              <a:t>Sprzeczne wartości. </a:t>
            </a:r>
            <a:r>
              <a:rPr lang="pl-PL" dirty="0" smtClean="0"/>
              <a:t>Czasem praca wymaga od nas zachowania się niezgodnego z naszym sumieniem/wartościami/zasadami. Często pracowników stawia się w sytuacji, gdzie to cel uświęca środki, np. konieczność posłużenia się kłamstwem, aby zatuszować błąd. Wymusza się postępowanie niezgodne ze sztuką prezentowanego zawodu. </a:t>
            </a:r>
            <a:r>
              <a:rPr lang="pl-PL" b="1" dirty="0" smtClean="0"/>
              <a:t>Ludzie są w stanie dać z siebie dużo więcej, gdy wierzą w to co robią i mogą zachować szacunek do samego siebie. </a:t>
            </a:r>
            <a:r>
              <a:rPr lang="pl-PL" dirty="0" smtClean="0"/>
              <a:t>Można tutaj wspomnieć o „obowiązującym” kodeksie etyki strażaka. </a:t>
            </a:r>
            <a:endParaRPr lang="pl-PL" b="1" dirty="0" smtClean="0"/>
          </a:p>
          <a:p>
            <a:pPr marL="228600" indent="-228600" fontAlgn="auto">
              <a:spcBef>
                <a:spcPts val="0"/>
              </a:spcBef>
              <a:spcAft>
                <a:spcPts val="0"/>
              </a:spcAft>
              <a:defRPr/>
            </a:pPr>
            <a:endParaRPr lang="pl-PL" dirty="0" smtClean="0"/>
          </a:p>
          <a:p>
            <a:pPr marL="228600" indent="-228600" fontAlgn="auto">
              <a:spcBef>
                <a:spcPts val="0"/>
              </a:spcBef>
              <a:spcAft>
                <a:spcPts val="0"/>
              </a:spcAft>
              <a:defRPr/>
            </a:pPr>
            <a:r>
              <a:rPr lang="pl-PL" dirty="0" smtClean="0"/>
              <a:t>Istotne znaczenie mają też: niedocenianie pracy (społecznie), brak środków do poprawnego wykonywania swojej pracy, niezadowolenie ze ścieżki kariery. </a:t>
            </a:r>
          </a:p>
          <a:p>
            <a:pPr marL="228600" indent="-228600" fontAlgn="auto">
              <a:spcBef>
                <a:spcPts val="0"/>
              </a:spcBef>
              <a:spcAft>
                <a:spcPts val="0"/>
              </a:spcAft>
              <a:defRPr/>
            </a:pPr>
            <a:endParaRPr lang="pl-PL" dirty="0" smtClean="0"/>
          </a:p>
          <a:p>
            <a:pPr marL="228600" indent="-228600" fontAlgn="auto">
              <a:spcBef>
                <a:spcPts val="0"/>
              </a:spcBef>
              <a:spcAft>
                <a:spcPts val="0"/>
              </a:spcAft>
              <a:defRPr/>
            </a:pPr>
            <a:r>
              <a:rPr lang="pl-PL" dirty="0" smtClean="0"/>
              <a:t>Po cichu liczymy na to że wyjdzie, że uznają, że chociaż cześć wymienionych punktów ich dotyczy. I wtedy ze spokojem można powiedzieć, że właśnie dlatego ważne jest, aby tym tematem się zajmować. Aby potrafili rozpoznawać u siebie oznaki wypalenia (ale i z racji pełnionych funkcji także u swoich podwładnych) i wiedzieli, jak należy wtedy postępować (a także co robić aby zapobiegać). Wcześniej jak przebiega proces wypalenia zawodowego?</a:t>
            </a:r>
            <a:endParaRPr lang="pl-PL" dirty="0"/>
          </a:p>
        </p:txBody>
      </p:sp>
      <p:sp>
        <p:nvSpPr>
          <p:cNvPr id="3994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98CF2-7CA4-4E72-BA61-8ECA54FC9B0F}" type="slidenum">
              <a:rPr lang="pl-PL" smtClean="0"/>
              <a:pPr fontAlgn="base">
                <a:spcBef>
                  <a:spcPct val="0"/>
                </a:spcBef>
                <a:spcAft>
                  <a:spcPct val="0"/>
                </a:spcAft>
                <a:defRPr/>
              </a:pPr>
              <a:t>15</a:t>
            </a:fld>
            <a:endParaRPr lang="pl-PL" smtClean="0"/>
          </a:p>
        </p:txBody>
      </p:sp>
    </p:spTree>
    <p:extLst>
      <p:ext uri="{BB962C8B-B14F-4D97-AF65-F5344CB8AC3E}">
        <p14:creationId xmlns:p14="http://schemas.microsoft.com/office/powerpoint/2010/main" val="307711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Psychologowie z </a:t>
            </a:r>
            <a:r>
              <a:rPr lang="pl-PL" smtClean="0">
                <a:latin typeface="Bookman Old Style" pitchFamily="18" charset="0"/>
              </a:rPr>
              <a:t>American Psychology Association (za: Bilska, 2004) proponują pięć etapów/okresów procesu wypalenia zawodowego. Piąty z etapów występuje gdy zmienimy coś w pracy, swoje podejście lub pracę. </a:t>
            </a:r>
            <a:endParaRPr lang="pl-PL" smtClean="0"/>
          </a:p>
        </p:txBody>
      </p:sp>
      <p:sp>
        <p:nvSpPr>
          <p:cNvPr id="4506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1DC21-3B7D-4442-9103-564C46BB2AB0}" type="slidenum">
              <a:rPr lang="pl-PL" smtClean="0"/>
              <a:pPr fontAlgn="base">
                <a:spcBef>
                  <a:spcPct val="0"/>
                </a:spcBef>
                <a:spcAft>
                  <a:spcPct val="0"/>
                </a:spcAft>
                <a:defRPr/>
              </a:pPr>
              <a:t>16</a:t>
            </a:fld>
            <a:endParaRPr lang="pl-PL" smtClean="0"/>
          </a:p>
        </p:txBody>
      </p:sp>
    </p:spTree>
    <p:extLst>
      <p:ext uri="{BB962C8B-B14F-4D97-AF65-F5344CB8AC3E}">
        <p14:creationId xmlns:p14="http://schemas.microsoft.com/office/powerpoint/2010/main" val="162759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837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Proponuję przy okazji omawiać przykład naszego strażaka – Krystiana </a:t>
            </a:r>
            <a:r>
              <a:rPr lang="pl-PL" smtClean="0">
                <a:sym typeface="Wingdings" pitchFamily="2" charset="2"/>
              </a:rPr>
              <a:t> </a:t>
            </a:r>
          </a:p>
          <a:p>
            <a:pPr eaLnBrk="1" hangingPunct="1">
              <a:spcBef>
                <a:spcPct val="0"/>
              </a:spcBef>
            </a:pPr>
            <a:endParaRPr lang="pl-PL" smtClean="0">
              <a:sym typeface="Wingdings" pitchFamily="2" charset="2"/>
            </a:endParaRPr>
          </a:p>
          <a:p>
            <a:pPr eaLnBrk="1" hangingPunct="1">
              <a:spcBef>
                <a:spcPct val="0"/>
              </a:spcBef>
            </a:pPr>
            <a:r>
              <a:rPr lang="pl-PL" smtClean="0">
                <a:sym typeface="Wingdings" pitchFamily="2" charset="2"/>
              </a:rPr>
              <a:t>Właśnie spełniło się największe marzenie Krystiana – zostanie strażakiem. Kosztowało go to wiele wyrzeczeń: do OSP należał już od wielu lat i tam przeszedł wszystkie wymagane szkolenia. Poza nauką pracował, żeby zarobić na dodatkowe kursy i kategorie prawa jazdy. Stawał do naboru już wcześniej, ale brakowało mu punktów za dodatkowe kwalifikacje jednak nie poddawał się. Wiedział, że praca jako zawodowy strażak, to cel do którego warto dążyć. Działając w OSP czuł satysfakcję z pomocy innym ludziom, z tego, że może zrobić coś dobrego dla społeczeństwa. Teraz będzie mógł robić to zawodowo – pozytywnie przeszedł postępowanie kwalifikacyjne. Wie, że na pewno będzie musiał się jeszcze szkolić i wiele nauczyć, ale starsi koledzy ze zmiany go będą wdrażać. Nie może się doczekać wspólnej pracy – tej rodzinnej atmosfery na zmianie, o której tyle słyszał. Może uda mu się zrobić coś ważnego dla tej formacji. Ma wiele pomysłów i zapału do tego aby je realizować. </a:t>
            </a:r>
            <a:endParaRPr lang="pl-PL" smtClean="0">
              <a:latin typeface="Bookman Old Style" pitchFamily="18" charset="0"/>
            </a:endParaRPr>
          </a:p>
        </p:txBody>
      </p:sp>
      <p:sp>
        <p:nvSpPr>
          <p:cNvPr id="4608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275E1-72B1-4455-BBC0-A2C651B2A396}" type="slidenum">
              <a:rPr lang="pl-PL" smtClean="0"/>
              <a:pPr fontAlgn="base">
                <a:spcBef>
                  <a:spcPct val="0"/>
                </a:spcBef>
                <a:spcAft>
                  <a:spcPct val="0"/>
                </a:spcAft>
                <a:defRPr/>
              </a:pPr>
              <a:t>17</a:t>
            </a:fld>
            <a:endParaRPr lang="pl-PL" smtClean="0"/>
          </a:p>
        </p:txBody>
      </p:sp>
    </p:spTree>
    <p:extLst>
      <p:ext uri="{BB962C8B-B14F-4D97-AF65-F5344CB8AC3E}">
        <p14:creationId xmlns:p14="http://schemas.microsoft.com/office/powerpoint/2010/main" val="4247216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9395" name="Symbol zastępczy notatek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pl-PL" dirty="0" smtClean="0"/>
              <a:t>Psychologowie z </a:t>
            </a:r>
            <a:r>
              <a:rPr lang="pl-PL" dirty="0" smtClean="0">
                <a:latin typeface="Bookman Old Style" pitchFamily="18" charset="0"/>
              </a:rPr>
              <a:t>American </a:t>
            </a:r>
            <a:r>
              <a:rPr lang="pl-PL" dirty="0" err="1" smtClean="0">
                <a:latin typeface="Bookman Old Style" pitchFamily="18" charset="0"/>
              </a:rPr>
              <a:t>Psychology</a:t>
            </a:r>
            <a:r>
              <a:rPr lang="pl-PL" dirty="0" smtClean="0">
                <a:latin typeface="Bookman Old Style" pitchFamily="18" charset="0"/>
              </a:rPr>
              <a:t> </a:t>
            </a:r>
            <a:r>
              <a:rPr lang="pl-PL" dirty="0" err="1" smtClean="0">
                <a:latin typeface="Bookman Old Style" pitchFamily="18" charset="0"/>
              </a:rPr>
              <a:t>Association</a:t>
            </a:r>
            <a:r>
              <a:rPr lang="pl-PL" dirty="0" smtClean="0">
                <a:latin typeface="Bookman Old Style" pitchFamily="18" charset="0"/>
              </a:rPr>
              <a:t> (za: Bilska, 2004) proponują pięć etapów, okresów procesu wypalenia zawodowego. </a:t>
            </a:r>
          </a:p>
          <a:p>
            <a:pPr eaLnBrk="1" hangingPunct="1">
              <a:spcBef>
                <a:spcPct val="0"/>
              </a:spcBef>
              <a:defRPr/>
            </a:pPr>
            <a:endParaRPr lang="pl-PL" dirty="0" smtClean="0">
              <a:latin typeface="Bookman Old Style" pitchFamily="18" charset="0"/>
            </a:endParaRPr>
          </a:p>
          <a:p>
            <a:pPr>
              <a:defRPr/>
            </a:pPr>
            <a:r>
              <a:rPr lang="pl-PL" dirty="0" smtClean="0"/>
              <a:t>Przez pierwsze kilka miesięcy Krystian daj sobie czas na zapoznanie się ze specyfiką pracy w swojej komendzie. Kolejne miesiące przynosiły zaskoczenie: koledzy nie zawsze mają czas, żeby przekazywać mu wiedzę i go przygotowywać tak, jak to sobie wyobrażał. Słyszy od nich często narzekanie na przydział dodatków i wysokość nagród. Właściwie nie ma za bardzo z kim dzielić swojej pasji pożarniczej/ratowniczej. Krystian lubił rozmawiać na temat nowinek technologicznych, które mają zastosowanie w straży, chciał omawiać akcje – tak aby można było zrobić coś lepiej. Często szukał informacji w Internecie lub branżowej prasie na temat ratownictwa. Koledzy czasem w żartach nazywali go „</a:t>
            </a:r>
            <a:r>
              <a:rPr lang="pl-PL" dirty="0" err="1" smtClean="0"/>
              <a:t>turbostrażakiem</a:t>
            </a:r>
            <a:r>
              <a:rPr lang="pl-PL" dirty="0" smtClean="0"/>
              <a:t>” i mówili, że mu przejdzie albo żeby się tak nie starał bo i tak nikt tego nie doceni. On jednak nie zmienia swojego nastawienia, nadal dużo czasu spędza nadal w OSP – stara się wykorzystywać to czego dowiedział się w PSP działając na rzecz OSP. Wie, że musi się przyzwyczaić do nowej pracy i zapłacić frycowe. Nie zdawał sobie sprawy z ogromu biurokracji, zawiłości przepisów, które teraz obowiązują i jego. Kilka razy trochę rozczarowało go także podejście ludzi, którym pomagał – byli oni roszczeniowi, mieli pretensje. Z racji swojego zainteresowania i przygotowania w zakresie ratownictwa medycznego miał pomysł szkolenia kolegów w tym obszarze. Przygotował sobie kilka warsztatów, komendant wyraził zgodę na tego rodzaju doskonalenie - ale Krystian czasem miał wrażenie, że niektórzy koledzy przychodzą na te spotkania za karę. Nie wykazywali oni chęci rozwijania się, a czas czuwania w trakcie służby wykorzystywali na drugą pracę lub odpoczynek. Po cyklu warsztatów nikt nie podziękował mu za włożony trud i czas, nie liczył na wiele, ale miał wrażenie, że równie dobrze mógł w ogóle tych warsztatów nie robić. Takie sytuacje się powtarzały. </a:t>
            </a:r>
            <a:endParaRPr lang="pl-PL" dirty="0"/>
          </a:p>
        </p:txBody>
      </p:sp>
      <p:sp>
        <p:nvSpPr>
          <p:cNvPr id="4710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7F34F0-82C2-4A0A-9E8B-9166C9CE1553}" type="slidenum">
              <a:rPr lang="pl-PL" smtClean="0"/>
              <a:pPr fontAlgn="base">
                <a:spcBef>
                  <a:spcPct val="0"/>
                </a:spcBef>
                <a:spcAft>
                  <a:spcPct val="0"/>
                </a:spcAft>
                <a:defRPr/>
              </a:pPr>
              <a:t>18</a:t>
            </a:fld>
            <a:endParaRPr lang="pl-PL" smtClean="0"/>
          </a:p>
        </p:txBody>
      </p:sp>
    </p:spTree>
    <p:extLst>
      <p:ext uri="{BB962C8B-B14F-4D97-AF65-F5344CB8AC3E}">
        <p14:creationId xmlns:p14="http://schemas.microsoft.com/office/powerpoint/2010/main" val="236673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041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Psychologowie z </a:t>
            </a:r>
            <a:r>
              <a:rPr lang="pl-PL" smtClean="0">
                <a:latin typeface="Bookman Old Style" pitchFamily="18" charset="0"/>
              </a:rPr>
              <a:t>American Psychology Association (za: Bilska, 2004) proponują pięć etapów, okresów procesu wypalenia zawodowego.</a:t>
            </a:r>
          </a:p>
          <a:p>
            <a:pPr eaLnBrk="1" hangingPunct="1">
              <a:spcBef>
                <a:spcPct val="0"/>
              </a:spcBef>
            </a:pPr>
            <a:endParaRPr lang="pl-PL" smtClean="0">
              <a:latin typeface="Bookman Old Style" pitchFamily="18" charset="0"/>
            </a:endParaRPr>
          </a:p>
          <a:p>
            <a:r>
              <a:rPr lang="pl-PL" smtClean="0"/>
              <a:t>Krystian trochę zraził się do swoich kolegów przez ich podejście do doskonalenia. Nie mógł jednak odmówić im racji: zwykle jego dodatkowy wkład w pracę nie był zauważany czy doceniany. Często natomiast musiał wykonywać jakąś pracę „papierkową”, która w żaden sposób nie przekładała się na realne korzyści efektywności pracy jego czy jego jednostki. Nie wychodził już z inicjatywą nowych szkoleń, nie chciał komplikować życia sobie i kolegom. Atmosfera w koszarach była prawidłowa, ale nie miała nic wspólnego z wyobrażeniami Krystiana. Koledzy czasem przerzucali się pracą lub między zmianami. Zauważył, że jego postawa zaangażowania, nie wszystkim się podoba. Trochę zmienił podejście do wykonywanej pracy. Robił to co do niego należało, to co zostało mu zlecone – nie wychodził natomiast z inicjatywą. Relacje w grupie utrzymywał głównie na poziomie służbowym. Zdarzyło mu się parę sprzeczek właśnie o niesprawiedliwy rozkład obowiązków – miał wrażenie, że koledzy wykorzystują, to że jemu się chce, że jest zainteresowany pożarnictwem i zrzucają na niego dodatkowe prace. Krystian widział wyraźną różnicę pomiędzy jego zapałem na początku służby-do pracy nie przychodził już z takim entuzjazmem. </a:t>
            </a:r>
          </a:p>
        </p:txBody>
      </p:sp>
      <p:sp>
        <p:nvSpPr>
          <p:cNvPr id="4813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CB022F-39DF-4DE1-9A40-F35F830E0126}" type="slidenum">
              <a:rPr lang="pl-PL" smtClean="0"/>
              <a:pPr fontAlgn="base">
                <a:spcBef>
                  <a:spcPct val="0"/>
                </a:spcBef>
                <a:spcAft>
                  <a:spcPct val="0"/>
                </a:spcAft>
                <a:defRPr/>
              </a:pPr>
              <a:t>19</a:t>
            </a:fld>
            <a:endParaRPr lang="pl-PL" smtClean="0"/>
          </a:p>
        </p:txBody>
      </p:sp>
    </p:spTree>
    <p:extLst>
      <p:ext uri="{BB962C8B-B14F-4D97-AF65-F5344CB8AC3E}">
        <p14:creationId xmlns:p14="http://schemas.microsoft.com/office/powerpoint/2010/main" val="128202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14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Psychologowie z </a:t>
            </a:r>
            <a:r>
              <a:rPr lang="pl-PL" smtClean="0">
                <a:latin typeface="Bookman Old Style" pitchFamily="18" charset="0"/>
              </a:rPr>
              <a:t>American Psychology Association (za: Bilska, 2004) proponują pięć etapów, okresów procesu wypalenia zawodowego. </a:t>
            </a:r>
          </a:p>
          <a:p>
            <a:pPr eaLnBrk="1" hangingPunct="1">
              <a:spcBef>
                <a:spcPct val="0"/>
              </a:spcBef>
            </a:pPr>
            <a:endParaRPr lang="pl-PL" smtClean="0">
              <a:latin typeface="Bookman Old Style" pitchFamily="18" charset="0"/>
            </a:endParaRPr>
          </a:p>
          <a:p>
            <a:pPr eaLnBrk="1" hangingPunct="1">
              <a:spcBef>
                <a:spcPct val="0"/>
              </a:spcBef>
            </a:pPr>
            <a:r>
              <a:rPr lang="pl-PL" smtClean="0"/>
              <a:t>Krystian ciągle mierzył się z absurdami w swojej pracy. Pamiętał przecież, że chciał tak wiele zrobić dla straży, a teraz przychodził tam, bo trzeba było. Bliscy zauważyli, że stał się bardziej nerwowy, czasem wystarczy jakaś drobnostka żeby wyprowadzić go z równowagi. Mimo dużego zaangażowania i wprowadzania nowych pomysłów, szkoleń Krystian nie dostał skierowania na kurs uzupełniający, czuł rozczarowanie i złość. Wycofał się z wcześniej podjętych działań. Zaczął przyjmować postawę kolegów. Stwierdził że wolny czas wykorzysta tylko i wyłącznie własnym celom. Czas leciał i nic się nie zmieniało. W końcu poszedł na wymarzony kurs, skończył go z wyróżnieniem, gdy wrócił z listem gratulacyjnym nikt z dowódców ani komendant tego nie skomentowali (nie pochwalił). Kolejne rozczarowanie.  Zaczął służbę traktować jak pracę… a mundur jak uniform służbowy.  Czuł przygnębienie i wyczerpanie, nie miał ochoty rano wstawać na służbę. W komendzie poszukiwano osoby na stanowisko instruktora  medycznego  - poczuł, że coś może się zmienić, że może to jego szansa – ma doświadczenie i wykształcenie w tym kierunku. Zgłosił swoją kandydaturę. Nagle, bez konkursu wewnętrznego i bez żadnych wyjaśnień, stanowisko to objął ktoś inny.</a:t>
            </a:r>
          </a:p>
          <a:p>
            <a:pPr eaLnBrk="1" hangingPunct="1">
              <a:spcBef>
                <a:spcPct val="0"/>
              </a:spcBef>
            </a:pPr>
            <a:endParaRPr lang="pl-PL" smtClean="0"/>
          </a:p>
        </p:txBody>
      </p:sp>
      <p:sp>
        <p:nvSpPr>
          <p:cNvPr id="4915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C7857-EFC6-48FC-BBBE-5CAA965ABBD1}" type="slidenum">
              <a:rPr lang="pl-PL" smtClean="0"/>
              <a:pPr fontAlgn="base">
                <a:spcBef>
                  <a:spcPct val="0"/>
                </a:spcBef>
                <a:spcAft>
                  <a:spcPct val="0"/>
                </a:spcAft>
                <a:defRPr/>
              </a:pPr>
              <a:t>20</a:t>
            </a:fld>
            <a:endParaRPr lang="pl-PL" smtClean="0"/>
          </a:p>
        </p:txBody>
      </p:sp>
    </p:spTree>
    <p:extLst>
      <p:ext uri="{BB962C8B-B14F-4D97-AF65-F5344CB8AC3E}">
        <p14:creationId xmlns:p14="http://schemas.microsoft.com/office/powerpoint/2010/main" val="2244435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24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Z wypaleniem zawodowym mamy do czynienia wtedy gdy (a`la kryteria diagnostyczne)</a:t>
            </a:r>
          </a:p>
          <a:p>
            <a:pPr eaLnBrk="1" hangingPunct="1">
              <a:spcBef>
                <a:spcPct val="0"/>
              </a:spcBef>
            </a:pPr>
            <a:r>
              <a:rPr lang="pl-PL" smtClean="0"/>
              <a:t>Ad. 1 Doświadczamy intensywnych negatywnych odczuć emocjonalnych: nie tylko odczuwamy emocje negatywne (złość, irytację, obniżona samoocena, poczucie winy, obojętność, wrogość wobec innych…) ale i utraciliśmy (czyli kiedyś mieliśmy) zdolność do odczuwania emocji pozytywnych (a to one najskuteczniej motywują do wytężonej pracy)</a:t>
            </a:r>
          </a:p>
          <a:p>
            <a:pPr eaLnBrk="1" hangingPunct="1">
              <a:spcBef>
                <a:spcPct val="0"/>
              </a:spcBef>
            </a:pPr>
            <a:r>
              <a:rPr lang="pl-PL" smtClean="0"/>
              <a:t>Ad. 2 Minimalizujemy swoje zaangażowanie, przyjmujemy zdystansowaną postawę wobec współpracowników, nie wychodzimy z inicjatywą, traktujemy ludzi przedmiotowo, jak przypadki – PSP: skoczek, skwarek; służba zdrowia: cukrzyk, dziadek, zawałowiec; praca toczy się trochę obok nas – co się wydarzy, to będzie – nie emocjonujemy się. </a:t>
            </a:r>
          </a:p>
          <a:p>
            <a:pPr eaLnBrk="1" hangingPunct="1">
              <a:spcBef>
                <a:spcPct val="0"/>
              </a:spcBef>
            </a:pPr>
            <a:r>
              <a:rPr lang="pl-PL" smtClean="0"/>
              <a:t>Ad. 3 Poczucie braku sukcesu, braku sensu własnej pracy, poczucie niewykorzystywania w pełni swoich możliwości/kompetencji, brak poważnych wyzwań, niemożność osiągania wyznaczonych sobie celów. </a:t>
            </a:r>
          </a:p>
          <a:p>
            <a:pPr eaLnBrk="1" hangingPunct="1">
              <a:spcBef>
                <a:spcPct val="0"/>
              </a:spcBef>
            </a:pPr>
            <a:endParaRPr lang="pl-PL" smtClean="0"/>
          </a:p>
        </p:txBody>
      </p:sp>
      <p:sp>
        <p:nvSpPr>
          <p:cNvPr id="5120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3DAE25-DD15-4846-9D83-A9BCE429DF81}" type="slidenum">
              <a:rPr lang="pl-PL" smtClean="0"/>
              <a:pPr fontAlgn="base">
                <a:spcBef>
                  <a:spcPct val="0"/>
                </a:spcBef>
                <a:spcAft>
                  <a:spcPct val="0"/>
                </a:spcAft>
                <a:defRPr/>
              </a:pPr>
              <a:t>21</a:t>
            </a:fld>
            <a:endParaRPr lang="pl-PL" smtClean="0"/>
          </a:p>
        </p:txBody>
      </p:sp>
    </p:spTree>
    <p:extLst>
      <p:ext uri="{BB962C8B-B14F-4D97-AF65-F5344CB8AC3E}">
        <p14:creationId xmlns:p14="http://schemas.microsoft.com/office/powerpoint/2010/main" val="205711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505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Slajdzik na rozgrzewkę - do dyskusji </a:t>
            </a:r>
            <a:r>
              <a:rPr lang="pl-PL" smtClean="0">
                <a:sym typeface="Wingdings" pitchFamily="2" charset="2"/>
              </a:rPr>
              <a:t> co sobie słuchacze myślą, co wiedzą o wypaleniu, czy „kiedyś” wypalenie było?, czy wypalenie jest właściwe tylko dla naszych czasów – ewentualnie dlaczego się wypalamy? Skąd się bierze wypalenie? </a:t>
            </a:r>
            <a:endParaRPr lang="pl-PL" smtClean="0"/>
          </a:p>
        </p:txBody>
      </p:sp>
      <p:sp>
        <p:nvSpPr>
          <p:cNvPr id="3277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94C1F-300B-4334-985A-4D25C0AC22F0}" type="slidenum">
              <a:rPr lang="pl-PL" smtClean="0"/>
              <a:pPr fontAlgn="base">
                <a:spcBef>
                  <a:spcPct val="0"/>
                </a:spcBef>
                <a:spcAft>
                  <a:spcPct val="0"/>
                </a:spcAft>
                <a:defRPr/>
              </a:pPr>
              <a:t>2</a:t>
            </a:fld>
            <a:endParaRPr lang="pl-PL" smtClean="0"/>
          </a:p>
        </p:txBody>
      </p:sp>
    </p:spTree>
    <p:extLst>
      <p:ext uri="{BB962C8B-B14F-4D97-AF65-F5344CB8AC3E}">
        <p14:creationId xmlns:p14="http://schemas.microsoft.com/office/powerpoint/2010/main" val="388104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349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Psychologowie z </a:t>
            </a:r>
            <a:r>
              <a:rPr lang="pl-PL" smtClean="0">
                <a:latin typeface="Bookman Old Style" pitchFamily="18" charset="0"/>
              </a:rPr>
              <a:t>American Psychology Association (za: Bilska, 2004) proponują pięć etapów/okresów procesu wypalenia zawodowego. </a:t>
            </a:r>
            <a:endParaRPr lang="pl-PL" smtClean="0"/>
          </a:p>
        </p:txBody>
      </p:sp>
      <p:sp>
        <p:nvSpPr>
          <p:cNvPr id="5018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73F4F-1B66-4810-B919-D5EB62857FDE}" type="slidenum">
              <a:rPr lang="pl-PL" smtClean="0"/>
              <a:pPr fontAlgn="base">
                <a:spcBef>
                  <a:spcPct val="0"/>
                </a:spcBef>
                <a:spcAft>
                  <a:spcPct val="0"/>
                </a:spcAft>
                <a:defRPr/>
              </a:pPr>
              <a:t>22</a:t>
            </a:fld>
            <a:endParaRPr lang="pl-PL" smtClean="0"/>
          </a:p>
        </p:txBody>
      </p:sp>
    </p:spTree>
    <p:extLst>
      <p:ext uri="{BB962C8B-B14F-4D97-AF65-F5344CB8AC3E}">
        <p14:creationId xmlns:p14="http://schemas.microsoft.com/office/powerpoint/2010/main" val="248744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4515"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b="1" smtClean="0"/>
              <a:t>Wypalenie to wymyślony problem, który tak naprawdę nie istnieje. </a:t>
            </a:r>
          </a:p>
          <a:p>
            <a:r>
              <a:rPr lang="pl-PL" smtClean="0"/>
              <a:t>Mimo tego, że problem wypalenia zawodowego istnieje od wielu lat nadal nie jest traktowane jako poważny problem. Zjawisko to było niedoszacowane i bagatelizowane. Nie stanowi większego ryzyka obrażeń fizycznych czy śmierci jak inne zagrożenia w miejscu pracy. Rozciągnięte w czasie, przewlekłe narastające wyczerpanie i niechęć do pracy nie rzuca się tak bardzo w oczy, jak gwałtowny kryzys. Nawet gdy wypalenie się zaczyna, ludzie nadal pracują (może nie tak efektywnie jak wcześniej), więc nie pojawiają się zagrożenia dla ogólnej wydajności. Wypalenie więc trudniej zauważyć, ale daje ono realne konsekwencje zarówno w obszarze pracy indywidualnej (spadek efektywności, częstsze zwolnienia, mniejsza kreatywność), jak i funkcjonowania całej instytucji/firmy (praca gorszej jakości, słabszy kontakt z innymi ludźmi/klientami/współpracownikami, mniej serdeczna atmosfera w zespole, nie identyfikowanie się z firmą). </a:t>
            </a:r>
          </a:p>
          <a:p>
            <a:endParaRPr lang="pl-PL" smtClean="0"/>
          </a:p>
        </p:txBody>
      </p:sp>
      <p:sp>
        <p:nvSpPr>
          <p:cNvPr id="4" name="Symbol zastępczy numeru slajdu 3"/>
          <p:cNvSpPr>
            <a:spLocks noGrp="1"/>
          </p:cNvSpPr>
          <p:nvPr>
            <p:ph type="sldNum" sz="quarter" idx="5"/>
          </p:nvPr>
        </p:nvSpPr>
        <p:spPr/>
        <p:txBody>
          <a:bodyPr/>
          <a:lstStyle/>
          <a:p>
            <a:pPr>
              <a:defRPr/>
            </a:pPr>
            <a:fld id="{9F632907-211F-482E-A913-4ED50C8D709C}" type="slidenum">
              <a:rPr lang="pl-PL" smtClean="0"/>
              <a:pPr>
                <a:defRPr/>
              </a:pPr>
              <a:t>23</a:t>
            </a:fld>
            <a:endParaRPr lang="pl-PL"/>
          </a:p>
        </p:txBody>
      </p:sp>
    </p:spTree>
    <p:extLst>
      <p:ext uri="{BB962C8B-B14F-4D97-AF65-F5344CB8AC3E}">
        <p14:creationId xmlns:p14="http://schemas.microsoft.com/office/powerpoint/2010/main" val="119714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5539"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b="1" smtClean="0"/>
              <a:t>Nie ma wypalenia jest tylko lenistwo. </a:t>
            </a:r>
            <a:r>
              <a:rPr lang="pl-PL" smtClean="0"/>
              <a:t>Niektórzy uważają, że wypalenie jest tylko wymówką, marudzeniem „mięczaków”, którzy nie radzą sobie z poważną pracy i nie potrafią się przyznać do porażki. Takie podejście świadczy o niezrozumieniu problemu. Wypalenie świadczy o nieprawidłowym funkcjonowaniu środowiska zawodowego i niesie ze sobą realne koszty: emocjonalne, zdrowotne i finansowe. Należy pamiętać, że ludzie zaczynając pracę nie czują się wypaleni. Na najbardziej podstawowym poziomie mają nadzieję, że praca dostarczy im dochodów i odrobiny bezpieczeństwa. Na wyższych poziomach są pełni zapału i energii by poświęcać czas i wkładać wysiłek w zadania zawodowe – o tych osobach na pewno nie można powiedzieć, że są wypalone. </a:t>
            </a:r>
          </a:p>
        </p:txBody>
      </p:sp>
      <p:sp>
        <p:nvSpPr>
          <p:cNvPr id="4" name="Symbol zastępczy numeru slajdu 3"/>
          <p:cNvSpPr>
            <a:spLocks noGrp="1"/>
          </p:cNvSpPr>
          <p:nvPr>
            <p:ph type="sldNum" sz="quarter" idx="5"/>
          </p:nvPr>
        </p:nvSpPr>
        <p:spPr/>
        <p:txBody>
          <a:bodyPr/>
          <a:lstStyle/>
          <a:p>
            <a:pPr>
              <a:defRPr/>
            </a:pPr>
            <a:fld id="{A70B5BB6-BE28-4541-A779-9C2B5AB9E768}" type="slidenum">
              <a:rPr lang="pl-PL" smtClean="0"/>
              <a:pPr>
                <a:defRPr/>
              </a:pPr>
              <a:t>24</a:t>
            </a:fld>
            <a:endParaRPr lang="pl-PL"/>
          </a:p>
        </p:txBody>
      </p:sp>
    </p:spTree>
    <p:extLst>
      <p:ext uri="{BB962C8B-B14F-4D97-AF65-F5344CB8AC3E}">
        <p14:creationId xmlns:p14="http://schemas.microsoft.com/office/powerpoint/2010/main" val="3039400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6563"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b="1" smtClean="0"/>
              <a:t>Jeśli ktoś się wypala, to znaczy, że się nie nadaje do tej pracy.</a:t>
            </a:r>
            <a:r>
              <a:rPr lang="pl-PL" smtClean="0"/>
              <a:t> Zgodnie z ogólnie panującym przekonaniem wypalenie jest przede wszystkim problemem jednostki. To znaczy, że ludzie wypalają się ze względu na słabości i niedomagania charakteru, zachowania czy produktywności. Może masz problemy w domu? Albo taką postawę – że zawsze narzekasz? Patrząc z tej perspektywy, ludzie są problemem, a rozwiązaniem jest albo ich zmienić albo się ich pozbyć. Naukowe badania temu przeczą – wypalenie nie jest problemem samych osób, ale i otoczenia społecznego, w którym przyszło im pracować. Struktura i funkcjonowanie miejsca pracy kształtują sposób w jaki ludzie ze sobą współdziałają i jak wykonują swoją pracę. Kiedy miejsce pracy nie dostrzega człowieka, wzrasta ryzyko wypalenia. </a:t>
            </a:r>
            <a:r>
              <a:rPr lang="pl-PL" u="sng" smtClean="0"/>
              <a:t>Wypalenie pracowników świadczy bardziej o stanie miejsca ich pracy, niż o nich samych. </a:t>
            </a:r>
          </a:p>
        </p:txBody>
      </p:sp>
      <p:sp>
        <p:nvSpPr>
          <p:cNvPr id="4" name="Symbol zastępczy numeru slajdu 3"/>
          <p:cNvSpPr>
            <a:spLocks noGrp="1"/>
          </p:cNvSpPr>
          <p:nvPr>
            <p:ph type="sldNum" sz="quarter" idx="5"/>
          </p:nvPr>
        </p:nvSpPr>
        <p:spPr/>
        <p:txBody>
          <a:bodyPr/>
          <a:lstStyle/>
          <a:p>
            <a:pPr>
              <a:defRPr/>
            </a:pPr>
            <a:fld id="{432D46A4-412D-4531-A248-EA253219B3D2}" type="slidenum">
              <a:rPr lang="pl-PL" smtClean="0"/>
              <a:pPr>
                <a:defRPr/>
              </a:pPr>
              <a:t>25</a:t>
            </a:fld>
            <a:endParaRPr lang="pl-PL"/>
          </a:p>
        </p:txBody>
      </p:sp>
    </p:spTree>
    <p:extLst>
      <p:ext uri="{BB962C8B-B14F-4D97-AF65-F5344CB8AC3E}">
        <p14:creationId xmlns:p14="http://schemas.microsoft.com/office/powerpoint/2010/main" val="1471052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7587"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mtClean="0"/>
              <a:t>Starając się zapobiegać wypaleniu zawodowemu pracodawca nie tworzy warunków dla konkretnej osoby, tylko tworzy </a:t>
            </a:r>
            <a:r>
              <a:rPr lang="pl-PL" u="sng" smtClean="0"/>
              <a:t>atmosferę pracy dla wszystkich pracowników</a:t>
            </a:r>
            <a:r>
              <a:rPr lang="pl-PL" smtClean="0"/>
              <a:t>. Jak mówiliśmy wcześniej część czynników wywołujących wypalenie leży po stronie organizacji. Zakładając, że pracodawcy zależy na efektywnej pracy - a nie może jej oczekiwać fundując pracownikowi stresogenne środowisko pracy. Wartości, które wpływają na funkcjonowanie zawodowe są wartościami powszechnie akceptowanymi i pożądanymi w miejscu pracy – szacunek, zaufanie, otwarta komunikacja. Np. jednym z oczekiwań Szefów jest to, że klient/petent będzie polecał naszą firmę/instytucję wyrabiał jej dobrą renomę. Ale jeśli ów petent będzie potraktowany w sposób oschły, w szybkim tempie i bez nawiązywania bliższej relacji, to szansa, że zadziała marketing jest mała. Np. pomoc pielęgniarska w szpitalu, to jeden z predyktorów satysfakcji pacjentów – troskliwa, fachowa opieka wpływa też na sam proces zdrowienia. A w rzeczywistości pielęgniarki mają pod swoją opieką zbyt duża ilość pacjentów, którzy niejednokrotnie są wymagający/roszczeniowi, a także są niedoceniane finansowo. </a:t>
            </a:r>
          </a:p>
        </p:txBody>
      </p:sp>
      <p:sp>
        <p:nvSpPr>
          <p:cNvPr id="4" name="Symbol zastępczy numeru slajdu 3"/>
          <p:cNvSpPr>
            <a:spLocks noGrp="1"/>
          </p:cNvSpPr>
          <p:nvPr>
            <p:ph type="sldNum" sz="quarter" idx="5"/>
          </p:nvPr>
        </p:nvSpPr>
        <p:spPr/>
        <p:txBody>
          <a:bodyPr/>
          <a:lstStyle/>
          <a:p>
            <a:pPr>
              <a:defRPr/>
            </a:pPr>
            <a:fld id="{6B0F8B7E-8E58-43D0-8634-5AC05B0D71CA}" type="slidenum">
              <a:rPr lang="pl-PL" smtClean="0"/>
              <a:pPr>
                <a:defRPr/>
              </a:pPr>
              <a:t>26</a:t>
            </a:fld>
            <a:endParaRPr lang="pl-PL"/>
          </a:p>
        </p:txBody>
      </p:sp>
    </p:spTree>
    <p:extLst>
      <p:ext uri="{BB962C8B-B14F-4D97-AF65-F5344CB8AC3E}">
        <p14:creationId xmlns:p14="http://schemas.microsoft.com/office/powerpoint/2010/main" val="174847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8611"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mtClean="0"/>
              <a:t>Urlop prawdopodobnie pozwoli nam chwilowo zregenerować swoje siły i odbudować energię. Jednak wrócimy dokładnie w to samo środowisko pracy i wszystkie nasze odczucia, które mamy w stosunku do pracy zapewne pojawią się na nowo. Dbanie o odpoczynek jest ważne w kontekście zdrowia psychicznego i somatycznego, jednak nie stanowi „lekarstwa” na wypalenie. </a:t>
            </a:r>
          </a:p>
        </p:txBody>
      </p:sp>
      <p:sp>
        <p:nvSpPr>
          <p:cNvPr id="4" name="Symbol zastępczy numeru slajdu 3"/>
          <p:cNvSpPr>
            <a:spLocks noGrp="1"/>
          </p:cNvSpPr>
          <p:nvPr>
            <p:ph type="sldNum" sz="quarter" idx="5"/>
          </p:nvPr>
        </p:nvSpPr>
        <p:spPr/>
        <p:txBody>
          <a:bodyPr/>
          <a:lstStyle/>
          <a:p>
            <a:pPr>
              <a:defRPr/>
            </a:pPr>
            <a:fld id="{EBAD3D57-0831-4673-B7A1-1A67D8C36267}" type="slidenum">
              <a:rPr lang="pl-PL" smtClean="0"/>
              <a:pPr>
                <a:defRPr/>
              </a:pPr>
              <a:t>27</a:t>
            </a:fld>
            <a:endParaRPr lang="pl-PL"/>
          </a:p>
        </p:txBody>
      </p:sp>
    </p:spTree>
    <p:extLst>
      <p:ext uri="{BB962C8B-B14F-4D97-AF65-F5344CB8AC3E}">
        <p14:creationId xmlns:p14="http://schemas.microsoft.com/office/powerpoint/2010/main" val="333114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9635"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mtClean="0"/>
              <a:t>Slajd dodatkowy – gdyby pojawiły się wątpliwości- można wspomnieć przy okazji mitów. </a:t>
            </a:r>
          </a:p>
        </p:txBody>
      </p:sp>
      <p:sp>
        <p:nvSpPr>
          <p:cNvPr id="4" name="Symbol zastępczy numeru slajdu 3"/>
          <p:cNvSpPr>
            <a:spLocks noGrp="1"/>
          </p:cNvSpPr>
          <p:nvPr>
            <p:ph type="sldNum" sz="quarter" idx="5"/>
          </p:nvPr>
        </p:nvSpPr>
        <p:spPr/>
        <p:txBody>
          <a:bodyPr/>
          <a:lstStyle/>
          <a:p>
            <a:pPr>
              <a:defRPr/>
            </a:pPr>
            <a:fld id="{4C5F0A0A-3787-4800-BF41-966C93D26F91}" type="slidenum">
              <a:rPr lang="pl-PL" smtClean="0"/>
              <a:pPr>
                <a:defRPr/>
              </a:pPr>
              <a:t>28</a:t>
            </a:fld>
            <a:endParaRPr lang="pl-PL"/>
          </a:p>
        </p:txBody>
      </p:sp>
    </p:spTree>
    <p:extLst>
      <p:ext uri="{BB962C8B-B14F-4D97-AF65-F5344CB8AC3E}">
        <p14:creationId xmlns:p14="http://schemas.microsoft.com/office/powerpoint/2010/main" val="1028318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065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E50E3F57-C53A-41BD-84D0-A1DFAD247A01}" type="slidenum">
              <a:rPr lang="pl-PL" smtClean="0"/>
              <a:pPr>
                <a:defRPr/>
              </a:pPr>
              <a:t>30</a:t>
            </a:fld>
            <a:endParaRPr lang="pl-PL"/>
          </a:p>
        </p:txBody>
      </p:sp>
    </p:spTree>
    <p:extLst>
      <p:ext uri="{BB962C8B-B14F-4D97-AF65-F5344CB8AC3E}">
        <p14:creationId xmlns:p14="http://schemas.microsoft.com/office/powerpoint/2010/main" val="359680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168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57FC4598-DD24-4063-8299-8CAC4765B0AC}" type="slidenum">
              <a:rPr lang="pl-PL" smtClean="0"/>
              <a:pPr>
                <a:defRPr/>
              </a:pPr>
              <a:t>31</a:t>
            </a:fld>
            <a:endParaRPr lang="pl-PL"/>
          </a:p>
        </p:txBody>
      </p:sp>
    </p:spTree>
    <p:extLst>
      <p:ext uri="{BB962C8B-B14F-4D97-AF65-F5344CB8AC3E}">
        <p14:creationId xmlns:p14="http://schemas.microsoft.com/office/powerpoint/2010/main" val="384026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 name="Symbol zastępczy notatek 2"/>
          <p:cNvSpPr>
            <a:spLocks noGrp="1"/>
          </p:cNvSpPr>
          <p:nvPr>
            <p:ph type="body" idx="1"/>
          </p:nvPr>
        </p:nvSpPr>
        <p:spPr/>
        <p:txBody>
          <a:bodyPr>
            <a:normAutofit fontScale="92500" lnSpcReduction="20000"/>
          </a:bodyPr>
          <a:lstStyle/>
          <a:p>
            <a:pPr>
              <a:defRPr/>
            </a:pPr>
            <a:r>
              <a:rPr lang="pl-PL" u="sng" dirty="0" smtClean="0"/>
              <a:t>Zarówno z punktu widzenia pracownika, jak i pracodawcy! </a:t>
            </a:r>
          </a:p>
          <a:p>
            <a:pPr>
              <a:defRPr/>
            </a:pPr>
            <a:r>
              <a:rPr lang="pl-PL" b="1" dirty="0" smtClean="0"/>
              <a:t>Większa absencja. </a:t>
            </a:r>
            <a:r>
              <a:rPr lang="pl-PL" dirty="0" smtClean="0"/>
              <a:t>Częstsze zwolnienia lekarskie z powodu chorób, a także unikanie pracy. </a:t>
            </a:r>
            <a:endParaRPr lang="pl-PL" b="1" dirty="0" smtClean="0"/>
          </a:p>
          <a:p>
            <a:pPr>
              <a:defRPr/>
            </a:pPr>
            <a:r>
              <a:rPr lang="pl-PL" b="1" dirty="0" smtClean="0"/>
              <a:t>Fluktuacja kadry: odejścia z pracy/przeniesienia. </a:t>
            </a:r>
            <a:r>
              <a:rPr lang="pl-PL" dirty="0" smtClean="0"/>
              <a:t>Ludzie chcąc zakończyć trudny dla nich czas wypalania się – szukają rozwiązania w postaci odejścia lub przeniesienia. Nie świadczy o firmie dobrze, jeśli ma wysoki poziom odejść z pracy. Utrata zasobów ludzkich i ich kompetencji. Odchodzący od nas pracownicy zabierają wszystko to, co w nich zainwestowaliśmy. Swoje umiejętności i możliwości. </a:t>
            </a:r>
            <a:endParaRPr lang="pl-PL" b="1" dirty="0" smtClean="0"/>
          </a:p>
          <a:p>
            <a:pPr>
              <a:defRPr/>
            </a:pPr>
            <a:r>
              <a:rPr lang="pl-PL" b="1" dirty="0" smtClean="0"/>
              <a:t>Konieczność inwestycji w nowych pracowników. </a:t>
            </a:r>
            <a:r>
              <a:rPr lang="pl-PL" dirty="0" smtClean="0"/>
              <a:t>Szkolenie, wdrażanie – przez pewien czas pracownik jest „nowy” i trzeba przydzielić mu kogoś do nadzorowania jego pracy, wprowadzenia w struktury, jego wydajność początkowo jest mniejsza. </a:t>
            </a:r>
            <a:endParaRPr lang="pl-PL" b="1" dirty="0" smtClean="0"/>
          </a:p>
          <a:p>
            <a:pPr>
              <a:defRPr/>
            </a:pPr>
            <a:r>
              <a:rPr lang="pl-PL" b="1" dirty="0" smtClean="0"/>
              <a:t>Gorsza jakość kontaktów wewnątrz i na zewnątrz instytucji. </a:t>
            </a:r>
            <a:r>
              <a:rPr lang="pl-PL" dirty="0" smtClean="0"/>
              <a:t>Także odchodzący pracownicy na zewnątrz będą raczej robić firmie/instytucji czarny PR. </a:t>
            </a:r>
            <a:endParaRPr lang="pl-PL" b="1" dirty="0" smtClean="0"/>
          </a:p>
          <a:p>
            <a:pPr>
              <a:defRPr/>
            </a:pPr>
            <a:r>
              <a:rPr lang="pl-PL" b="1" dirty="0" smtClean="0"/>
              <a:t>Częstsze konflikty. </a:t>
            </a:r>
            <a:r>
              <a:rPr lang="pl-PL" dirty="0" smtClean="0"/>
              <a:t>Wewnątrz grupy atmosfera jest napięta, ludzie są podirytowani i nie mają czasu na bliższe kontakty, życzliwość. Czasem znaczenie ma też silne nastawienie na osiągnięcia indywidualne, budujące rywalizację. </a:t>
            </a:r>
            <a:endParaRPr lang="pl-PL" b="1" dirty="0" smtClean="0"/>
          </a:p>
          <a:p>
            <a:pPr>
              <a:defRPr/>
            </a:pPr>
            <a:r>
              <a:rPr lang="pl-PL" b="1" dirty="0" smtClean="0"/>
              <a:t>Mniejsza kreatywność i inicjatywa pracowników. </a:t>
            </a:r>
            <a:r>
              <a:rPr lang="pl-PL" dirty="0" err="1" smtClean="0"/>
              <a:t>Instytuacja</a:t>
            </a:r>
            <a:r>
              <a:rPr lang="pl-PL" dirty="0" smtClean="0"/>
              <a:t> nie ma szans rozwoju, jeśli jej pracownicy nastawieni się na szablonowe rozwiązania. </a:t>
            </a:r>
            <a:endParaRPr lang="pl-PL" b="1" dirty="0" smtClean="0"/>
          </a:p>
          <a:p>
            <a:pPr>
              <a:defRPr/>
            </a:pPr>
            <a:r>
              <a:rPr lang="pl-PL" b="1" dirty="0" smtClean="0"/>
              <a:t>Większa szansa na popełnienie błędów/tendencja do wypadków. </a:t>
            </a:r>
            <a:r>
              <a:rPr lang="pl-PL" dirty="0" smtClean="0"/>
              <a:t>Błędy te mogą nieść ze sobą różne konsekwencje: od utraconych – niezadowolonych klientów do procesów sądowych. </a:t>
            </a:r>
            <a:endParaRPr lang="pl-PL" b="1" dirty="0" smtClean="0"/>
          </a:p>
          <a:p>
            <a:pPr>
              <a:defRPr/>
            </a:pPr>
            <a:r>
              <a:rPr lang="pl-PL" b="1" dirty="0" smtClean="0"/>
              <a:t>Wykonywanie obowiązków na poziomie absolutnego minimum. </a:t>
            </a:r>
            <a:r>
              <a:rPr lang="pl-PL" dirty="0" smtClean="0"/>
              <a:t>Wręcz unikanie, zrzucanie obowiązków na innych, odkładanie pracy. </a:t>
            </a:r>
          </a:p>
          <a:p>
            <a:pPr>
              <a:defRPr/>
            </a:pPr>
            <a:endParaRPr lang="pl-PL" b="1" dirty="0" smtClean="0"/>
          </a:p>
          <a:p>
            <a:pPr>
              <a:defRPr/>
            </a:pPr>
            <a:r>
              <a:rPr lang="pl-PL" dirty="0" smtClean="0"/>
              <a:t>A więc co zrobić, aby uniknąć tychże i innych konsekwencji – PROFILAKTYKA – można spróbować zrobić to ćwiczenie w formie grupowej. Słuchacze starają się opracować program profilaktyczny – z punktu widzenia pracownika i pracodawcy. </a:t>
            </a:r>
          </a:p>
          <a:p>
            <a:pPr>
              <a:defRPr/>
            </a:pPr>
            <a:endParaRPr lang="pl-PL" dirty="0"/>
          </a:p>
        </p:txBody>
      </p:sp>
      <p:sp>
        <p:nvSpPr>
          <p:cNvPr id="4" name="Symbol zastępczy numeru slajdu 3"/>
          <p:cNvSpPr>
            <a:spLocks noGrp="1"/>
          </p:cNvSpPr>
          <p:nvPr>
            <p:ph type="sldNum" sz="quarter" idx="5"/>
          </p:nvPr>
        </p:nvSpPr>
        <p:spPr/>
        <p:txBody>
          <a:bodyPr/>
          <a:lstStyle/>
          <a:p>
            <a:pPr>
              <a:defRPr/>
            </a:pPr>
            <a:fld id="{78968937-4789-489B-8F2C-8B560FD6A490}" type="slidenum">
              <a:rPr lang="pl-PL" smtClean="0"/>
              <a:pPr>
                <a:defRPr/>
              </a:pPr>
              <a:t>32</a:t>
            </a:fld>
            <a:endParaRPr lang="pl-PL"/>
          </a:p>
        </p:txBody>
      </p:sp>
    </p:spTree>
    <p:extLst>
      <p:ext uri="{BB962C8B-B14F-4D97-AF65-F5344CB8AC3E}">
        <p14:creationId xmlns:p14="http://schemas.microsoft.com/office/powerpoint/2010/main" val="37829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608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379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4FF2CF-6118-4E8D-A959-D28D7F52F9FA}" type="slidenum">
              <a:rPr lang="pl-PL" smtClean="0"/>
              <a:pPr fontAlgn="base">
                <a:spcBef>
                  <a:spcPct val="0"/>
                </a:spcBef>
                <a:spcAft>
                  <a:spcPct val="0"/>
                </a:spcAft>
                <a:defRPr/>
              </a:pPr>
              <a:t>3</a:t>
            </a:fld>
            <a:endParaRPr lang="pl-PL" smtClean="0"/>
          </a:p>
        </p:txBody>
      </p:sp>
    </p:spTree>
    <p:extLst>
      <p:ext uri="{BB962C8B-B14F-4D97-AF65-F5344CB8AC3E}">
        <p14:creationId xmlns:p14="http://schemas.microsoft.com/office/powerpoint/2010/main" val="1165522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3731"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mtClean="0"/>
              <a:t>Specjaliści podkreślają, że skuteczne reakcje na wypalenie zawodowe muszą obejmować raczej prewencję niż terapię: promuje się model zdrowej organizacji – docenianie ludzkich wartości w miejscu pracy, a nie koncentrację na wartościach ekonomicznych. </a:t>
            </a:r>
          </a:p>
        </p:txBody>
      </p:sp>
      <p:sp>
        <p:nvSpPr>
          <p:cNvPr id="4" name="Symbol zastępczy numeru slajdu 3"/>
          <p:cNvSpPr>
            <a:spLocks noGrp="1"/>
          </p:cNvSpPr>
          <p:nvPr>
            <p:ph type="sldNum" sz="quarter" idx="5"/>
          </p:nvPr>
        </p:nvSpPr>
        <p:spPr/>
        <p:txBody>
          <a:bodyPr/>
          <a:lstStyle/>
          <a:p>
            <a:pPr>
              <a:defRPr/>
            </a:pPr>
            <a:fld id="{17BB2EF8-00D6-41BE-B6AE-9CBBE0CE618A}" type="slidenum">
              <a:rPr lang="pl-PL" smtClean="0"/>
              <a:pPr>
                <a:defRPr/>
              </a:pPr>
              <a:t>33</a:t>
            </a:fld>
            <a:endParaRPr lang="pl-PL"/>
          </a:p>
        </p:txBody>
      </p:sp>
    </p:spTree>
    <p:extLst>
      <p:ext uri="{BB962C8B-B14F-4D97-AF65-F5344CB8AC3E}">
        <p14:creationId xmlns:p14="http://schemas.microsoft.com/office/powerpoint/2010/main" val="36126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475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B434E5DB-831B-4FA2-A944-394A1AB23D3F}" type="slidenum">
              <a:rPr lang="pl-PL" smtClean="0"/>
              <a:pPr>
                <a:defRPr/>
              </a:pPr>
              <a:t>34</a:t>
            </a:fld>
            <a:endParaRPr lang="pl-PL"/>
          </a:p>
        </p:txBody>
      </p:sp>
    </p:spTree>
    <p:extLst>
      <p:ext uri="{BB962C8B-B14F-4D97-AF65-F5344CB8AC3E}">
        <p14:creationId xmlns:p14="http://schemas.microsoft.com/office/powerpoint/2010/main" val="1003259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577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DB9ACBA8-FC5A-4774-8433-F0CE62F37477}" type="slidenum">
              <a:rPr lang="pl-PL" smtClean="0"/>
              <a:pPr>
                <a:defRPr/>
              </a:pPr>
              <a:t>35</a:t>
            </a:fld>
            <a:endParaRPr lang="pl-PL"/>
          </a:p>
        </p:txBody>
      </p:sp>
    </p:spTree>
    <p:extLst>
      <p:ext uri="{BB962C8B-B14F-4D97-AF65-F5344CB8AC3E}">
        <p14:creationId xmlns:p14="http://schemas.microsoft.com/office/powerpoint/2010/main" val="3071928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680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3C01E24F-7098-473E-9660-94B7D70A60EF}" type="slidenum">
              <a:rPr lang="pl-PL" smtClean="0"/>
              <a:pPr>
                <a:defRPr/>
              </a:pPr>
              <a:t>36</a:t>
            </a:fld>
            <a:endParaRPr lang="pl-PL"/>
          </a:p>
        </p:txBody>
      </p:sp>
    </p:spTree>
    <p:extLst>
      <p:ext uri="{BB962C8B-B14F-4D97-AF65-F5344CB8AC3E}">
        <p14:creationId xmlns:p14="http://schemas.microsoft.com/office/powerpoint/2010/main" val="191978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710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482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A33C0-1B64-4FD6-8FAB-119CFE7AFAB6}" type="slidenum">
              <a:rPr lang="pl-PL" smtClean="0"/>
              <a:pPr fontAlgn="base">
                <a:spcBef>
                  <a:spcPct val="0"/>
                </a:spcBef>
                <a:spcAft>
                  <a:spcPct val="0"/>
                </a:spcAft>
                <a:defRPr/>
              </a:pPr>
              <a:t>4</a:t>
            </a:fld>
            <a:endParaRPr lang="pl-PL" smtClean="0"/>
          </a:p>
        </p:txBody>
      </p:sp>
    </p:spTree>
    <p:extLst>
      <p:ext uri="{BB962C8B-B14F-4D97-AF65-F5344CB8AC3E}">
        <p14:creationId xmlns:p14="http://schemas.microsoft.com/office/powerpoint/2010/main" val="49494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Slajd do ukrycia/wrzucenia w notatki. Charakteryzujemy zmiany jakie zaszły na rynku pracy/na świecie w czasie ostatnich kilku dekad – być może część punktów wymieniona będzie w dyskusji przy wcześniejszym slajdzie. Kolejność raczej dowolna. </a:t>
            </a:r>
          </a:p>
          <a:p>
            <a:pPr eaLnBrk="1" hangingPunct="1">
              <a:spcBef>
                <a:spcPct val="0"/>
              </a:spcBef>
            </a:pPr>
            <a:endParaRPr lang="pl-PL" smtClean="0"/>
          </a:p>
        </p:txBody>
      </p:sp>
      <p:sp>
        <p:nvSpPr>
          <p:cNvPr id="3584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8A72D-D98C-4085-B858-5FB49DD85376}" type="slidenum">
              <a:rPr lang="pl-PL" smtClean="0"/>
              <a:pPr fontAlgn="base">
                <a:spcBef>
                  <a:spcPct val="0"/>
                </a:spcBef>
                <a:spcAft>
                  <a:spcPct val="0"/>
                </a:spcAft>
                <a:defRPr/>
              </a:pPr>
              <a:t>5</a:t>
            </a:fld>
            <a:endParaRPr lang="pl-PL" smtClean="0"/>
          </a:p>
        </p:txBody>
      </p:sp>
    </p:spTree>
    <p:extLst>
      <p:ext uri="{BB962C8B-B14F-4D97-AF65-F5344CB8AC3E}">
        <p14:creationId xmlns:p14="http://schemas.microsoft.com/office/powerpoint/2010/main" val="266991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915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Slajd do ukrycia/wrzucenia w notatki. Charakteryzujemy zmiany jakie zaszły na rynku pracy/na świecie w czasie ostatnich kilku dekad – być może część punktów wymieniona będzie w dyskusji przy wcześniejszym slajdzie. Kolejność raczej dowolna. </a:t>
            </a:r>
          </a:p>
        </p:txBody>
      </p:sp>
      <p:sp>
        <p:nvSpPr>
          <p:cNvPr id="3686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081D9F-9A69-41FF-9FB7-738EF39C9388}" type="slidenum">
              <a:rPr lang="pl-PL" smtClean="0"/>
              <a:pPr fontAlgn="base">
                <a:spcBef>
                  <a:spcPct val="0"/>
                </a:spcBef>
                <a:spcAft>
                  <a:spcPct val="0"/>
                </a:spcAft>
                <a:defRPr/>
              </a:pPr>
              <a:t>6</a:t>
            </a:fld>
            <a:endParaRPr lang="pl-PL" smtClean="0"/>
          </a:p>
        </p:txBody>
      </p:sp>
    </p:spTree>
    <p:extLst>
      <p:ext uri="{BB962C8B-B14F-4D97-AF65-F5344CB8AC3E}">
        <p14:creationId xmlns:p14="http://schemas.microsoft.com/office/powerpoint/2010/main" val="380089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Slajd do ukrycia/wrzucenia w notatki. Charakteryzujemy zmiany jakie zaszły na rynku pracy/na świecie w czasie ostatnich kilku dekad – być może część punktów wymieniona będzie w dyskusji przy wcześniejszym slajdzie. Kolejność raczej dowolna. </a:t>
            </a:r>
          </a:p>
          <a:p>
            <a:pPr eaLnBrk="1" hangingPunct="1">
              <a:spcBef>
                <a:spcPct val="0"/>
              </a:spcBef>
            </a:pPr>
            <a:r>
              <a:rPr lang="pl-PL" b="1" smtClean="0">
                <a:solidFill>
                  <a:srgbClr val="FF0000"/>
                </a:solidFill>
              </a:rPr>
              <a:t>Na koniec (ewentualnie żeby przegadać za bardzo) być może panowie z racji swojej długoletniej służby zauważyli także jakieś zmiany w obszarze środowiska pracy PSP? Patrząc z perspektywy dnia podjęcia służby i dziś? </a:t>
            </a:r>
            <a:endParaRPr lang="pl-PL" smtClean="0">
              <a:solidFill>
                <a:srgbClr val="FF0000"/>
              </a:solidFill>
            </a:endParaRPr>
          </a:p>
        </p:txBody>
      </p:sp>
      <p:sp>
        <p:nvSpPr>
          <p:cNvPr id="3789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44260-A5D1-4DD8-AE1F-05358385EE92}" type="slidenum">
              <a:rPr lang="pl-PL" smtClean="0"/>
              <a:pPr fontAlgn="base">
                <a:spcBef>
                  <a:spcPct val="0"/>
                </a:spcBef>
                <a:spcAft>
                  <a:spcPct val="0"/>
                </a:spcAft>
                <a:defRPr/>
              </a:pPr>
              <a:t>7</a:t>
            </a:fld>
            <a:endParaRPr lang="pl-PL" smtClean="0"/>
          </a:p>
        </p:txBody>
      </p:sp>
    </p:spTree>
    <p:extLst>
      <p:ext uri="{BB962C8B-B14F-4D97-AF65-F5344CB8AC3E}">
        <p14:creationId xmlns:p14="http://schemas.microsoft.com/office/powerpoint/2010/main" val="27915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120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Grupa uzewnętrznia swoje opinie na ten temat. Pytamy dlaczego tak uważają. Jak już swoje powiedzą (niezależnie czy potwierdzą czy zaprzeczą) to proponujemy im sprawdzenie znaków ostrzegawczych, które mogą sygnalizować wypalenie (uczestnicy mogą sobie odhaczać, które z sygnałów ich dotyczą). </a:t>
            </a:r>
          </a:p>
        </p:txBody>
      </p:sp>
      <p:sp>
        <p:nvSpPr>
          <p:cNvPr id="3891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52BA1-A9C8-4B04-99AD-074CF36CA58E}" type="slidenum">
              <a:rPr lang="pl-PL" smtClean="0"/>
              <a:pPr fontAlgn="base">
                <a:spcBef>
                  <a:spcPct val="0"/>
                </a:spcBef>
                <a:spcAft>
                  <a:spcPct val="0"/>
                </a:spcAft>
                <a:defRPr/>
              </a:pPr>
              <a:t>8</a:t>
            </a:fld>
            <a:endParaRPr lang="pl-PL" smtClean="0"/>
          </a:p>
        </p:txBody>
      </p:sp>
    </p:spTree>
    <p:extLst>
      <p:ext uri="{BB962C8B-B14F-4D97-AF65-F5344CB8AC3E}">
        <p14:creationId xmlns:p14="http://schemas.microsoft.com/office/powerpoint/2010/main" val="54544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 name="Symbol zastępczy notatek 2"/>
          <p:cNvSpPr>
            <a:spLocks noGrp="1"/>
          </p:cNvSpPr>
          <p:nvPr>
            <p:ph type="body" idx="1"/>
          </p:nvPr>
        </p:nvSpPr>
        <p:spPr/>
        <p:txBody>
          <a:bodyPr/>
          <a:lstStyle/>
          <a:p>
            <a:pPr eaLnBrk="1" fontAlgn="auto" hangingPunct="1">
              <a:spcBef>
                <a:spcPts val="0"/>
              </a:spcBef>
              <a:spcAft>
                <a:spcPts val="0"/>
              </a:spcAft>
              <a:defRPr/>
            </a:pPr>
            <a:r>
              <a:rPr lang="pl-PL" b="1" dirty="0" smtClean="0">
                <a:sym typeface="Wingdings" pitchFamily="2" charset="2"/>
              </a:rPr>
              <a:t>Można zrobić ćwiczenie</a:t>
            </a:r>
            <a:r>
              <a:rPr lang="pl-PL" dirty="0" smtClean="0">
                <a:sym typeface="Wingdings" pitchFamily="2" charset="2"/>
              </a:rPr>
              <a:t>: uczestnicy (w grupach ewentualnie na zasadzie burzy mózgów) wymieniają cechy łączące/wspólne dla tych zawodów i wg nich sprzyjające powstawaniu wypalenia zawodowego. Związane z:</a:t>
            </a:r>
          </a:p>
          <a:p>
            <a:pPr marL="228600" indent="-228600" eaLnBrk="1" fontAlgn="auto" hangingPunct="1">
              <a:spcBef>
                <a:spcPts val="0"/>
              </a:spcBef>
              <a:spcAft>
                <a:spcPts val="0"/>
              </a:spcAft>
              <a:buFontTx/>
              <a:buAutoNum type="arabicParenR"/>
              <a:defRPr/>
            </a:pPr>
            <a:r>
              <a:rPr lang="pl-PL" dirty="0" smtClean="0">
                <a:sym typeface="Wingdings" pitchFamily="2" charset="2"/>
              </a:rPr>
              <a:t>cechami osobowościowymi (płaszczyzna indywidualna): jakie nasze cechy i podejście do pracy predysponują nas do wypalenia?</a:t>
            </a:r>
          </a:p>
          <a:p>
            <a:pPr marL="228600" indent="-228600" eaLnBrk="1" fontAlgn="auto" hangingPunct="1">
              <a:spcBef>
                <a:spcPts val="0"/>
              </a:spcBef>
              <a:spcAft>
                <a:spcPts val="0"/>
              </a:spcAft>
              <a:buFontTx/>
              <a:buAutoNum type="arabicParenR"/>
              <a:defRPr/>
            </a:pPr>
            <a:r>
              <a:rPr lang="pl-PL" dirty="0" smtClean="0">
                <a:sym typeface="Wingdings" pitchFamily="2" charset="2"/>
              </a:rPr>
              <a:t>relacjami interpersonalnymi – jakie relacje w pracy (w tych zawodach) mogą przyczyniać się do wyplenia?</a:t>
            </a:r>
          </a:p>
          <a:p>
            <a:pPr marL="228600" indent="-228600" eaLnBrk="1" fontAlgn="auto" hangingPunct="1">
              <a:spcBef>
                <a:spcPts val="0"/>
              </a:spcBef>
              <a:spcAft>
                <a:spcPts val="0"/>
              </a:spcAft>
              <a:buFontTx/>
              <a:buAutoNum type="arabicParenR"/>
              <a:defRPr/>
            </a:pPr>
            <a:r>
              <a:rPr lang="pl-PL" dirty="0" smtClean="0">
                <a:sym typeface="Wingdings" pitchFamily="2" charset="2"/>
              </a:rPr>
              <a:t>warunkami pracy (płaszczyzna organizacyjna) – jakie warunki sprzyjają powstawaniu wypalenia zawodowego (wymień cechy charakterystyczne organizacji pracy). </a:t>
            </a:r>
          </a:p>
        </p:txBody>
      </p:sp>
      <p:sp>
        <p:nvSpPr>
          <p:cNvPr id="4198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B65632-AB0F-442D-839C-5C8A4DA57BF6}" type="slidenum">
              <a:rPr lang="pl-PL" smtClean="0"/>
              <a:pPr fontAlgn="base">
                <a:spcBef>
                  <a:spcPct val="0"/>
                </a:spcBef>
                <a:spcAft>
                  <a:spcPct val="0"/>
                </a:spcAft>
                <a:defRPr/>
              </a:pPr>
              <a:t>10</a:t>
            </a:fld>
            <a:endParaRPr lang="pl-PL" smtClean="0"/>
          </a:p>
        </p:txBody>
      </p:sp>
    </p:spTree>
    <p:extLst>
      <p:ext uri="{BB962C8B-B14F-4D97-AF65-F5344CB8AC3E}">
        <p14:creationId xmlns:p14="http://schemas.microsoft.com/office/powerpoint/2010/main" val="4249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Łącznik prosty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Łącznik prosty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Łącznik prosty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Łącznik prosty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Łącznik prosty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Prostokąt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ytuł 7"/>
          <p:cNvSpPr>
            <a:spLocks noGrp="1"/>
          </p:cNvSpPr>
          <p:nvPr>
            <p:ph type="ctrTitle"/>
          </p:nvPr>
        </p:nvSpPr>
        <p:spPr>
          <a:xfrm>
            <a:off x="2286000" y="3124200"/>
            <a:ext cx="6172200" cy="1894362"/>
          </a:xfrm>
        </p:spPr>
        <p:txBody>
          <a:bodyPr/>
          <a:lstStyle>
            <a:lvl1pPr>
              <a:defRPr b="1"/>
            </a:lvl1pPr>
          </a:lstStyle>
          <a:p>
            <a:r>
              <a:rPr lang="pl-PL" smtClean="0"/>
              <a:t>Kliknij, aby edytować styl</a:t>
            </a:r>
            <a:endParaRPr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2" name="Symbol zastępczy daty 27"/>
          <p:cNvSpPr>
            <a:spLocks noGrp="1"/>
          </p:cNvSpPr>
          <p:nvPr>
            <p:ph type="dt" sz="half" idx="10"/>
          </p:nvPr>
        </p:nvSpPr>
        <p:spPr bwMode="auto">
          <a:xfrm rot="5400000">
            <a:off x="7764463" y="1174750"/>
            <a:ext cx="2286000" cy="381000"/>
          </a:xfrm>
        </p:spPr>
        <p:txBody>
          <a:bodyPr/>
          <a:lstStyle>
            <a:lvl1pPr>
              <a:defRPr/>
            </a:lvl1pPr>
          </a:lstStyle>
          <a:p>
            <a:pPr>
              <a:defRPr/>
            </a:pPr>
            <a:fld id="{228579FC-1E55-4F17-AB51-141A87A699D1}" type="datetimeFigureOut">
              <a:rPr lang="pl-PL"/>
              <a:pPr>
                <a:defRPr/>
              </a:pPr>
              <a:t>2018-09-19</a:t>
            </a:fld>
            <a:endParaRPr lang="pl-PL"/>
          </a:p>
        </p:txBody>
      </p:sp>
      <p:sp>
        <p:nvSpPr>
          <p:cNvPr id="23" name="Symbol zastępczy stopki 16"/>
          <p:cNvSpPr>
            <a:spLocks noGrp="1"/>
          </p:cNvSpPr>
          <p:nvPr>
            <p:ph type="ftr" sz="quarter" idx="11"/>
          </p:nvPr>
        </p:nvSpPr>
        <p:spPr bwMode="auto">
          <a:xfrm rot="5400000">
            <a:off x="7077076" y="4181475"/>
            <a:ext cx="3657600" cy="384175"/>
          </a:xfrm>
        </p:spPr>
        <p:txBody>
          <a:bodyPr/>
          <a:lstStyle>
            <a:lvl1pPr>
              <a:defRPr/>
            </a:lvl1pPr>
          </a:lstStyle>
          <a:p>
            <a:pPr>
              <a:defRPr/>
            </a:pPr>
            <a:endParaRPr lang="pl-PL"/>
          </a:p>
        </p:txBody>
      </p:sp>
      <p:sp>
        <p:nvSpPr>
          <p:cNvPr id="24" name="Symbol zastępczy numeru slajdu 28"/>
          <p:cNvSpPr>
            <a:spLocks noGrp="1"/>
          </p:cNvSpPr>
          <p:nvPr>
            <p:ph type="sldNum" sz="quarter" idx="12"/>
          </p:nvPr>
        </p:nvSpPr>
        <p:spPr bwMode="auto">
          <a:xfrm>
            <a:off x="1325563" y="4929188"/>
            <a:ext cx="609600" cy="517525"/>
          </a:xfrm>
        </p:spPr>
        <p:txBody>
          <a:bodyPr/>
          <a:lstStyle>
            <a:lvl1pPr>
              <a:defRPr/>
            </a:lvl1pPr>
          </a:lstStyle>
          <a:p>
            <a:pPr>
              <a:defRPr/>
            </a:pPr>
            <a:fld id="{ED2447AC-3ED6-451A-972B-AFE1363DC1D9}"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BFF2B8B4-A9C9-4833-8C95-FF744F5B6D75}" type="datetimeFigureOut">
              <a:rPr lang="pl-PL"/>
              <a:pPr>
                <a:defRPr/>
              </a:pPr>
              <a:t>2018-09-19</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708FEBC2-9689-438B-AF60-5103752CCBF1}"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B192BD37-E8DA-47B8-862D-45D519C994B0}" type="datetimeFigureOut">
              <a:rPr lang="pl-PL"/>
              <a:pPr>
                <a:defRPr/>
              </a:pPr>
              <a:t>2018-09-19</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2976031C-8251-48D9-98CF-74A8EED41D7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8" name="Symbol zastępczy zawartości 7"/>
          <p:cNvSpPr>
            <a:spLocks noGrp="1"/>
          </p:cNvSpPr>
          <p:nvPr>
            <p:ph sz="quarter" idx="1"/>
          </p:nvPr>
        </p:nvSpPr>
        <p:spPr>
          <a:xfrm>
            <a:off x="457200" y="1600200"/>
            <a:ext cx="7467600" cy="487375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6"/>
          <p:cNvSpPr>
            <a:spLocks noGrp="1"/>
          </p:cNvSpPr>
          <p:nvPr>
            <p:ph type="dt" sz="half" idx="10"/>
          </p:nvPr>
        </p:nvSpPr>
        <p:spPr/>
        <p:txBody>
          <a:bodyPr rtlCol="0"/>
          <a:lstStyle>
            <a:lvl1pPr>
              <a:defRPr/>
            </a:lvl1pPr>
          </a:lstStyle>
          <a:p>
            <a:pPr>
              <a:defRPr/>
            </a:pPr>
            <a:fld id="{997454D6-E685-4B79-9F7A-5E42C6199BD8}" type="datetimeFigureOut">
              <a:rPr lang="pl-PL"/>
              <a:pPr>
                <a:defRPr/>
              </a:pPr>
              <a:t>2018-09-19</a:t>
            </a:fld>
            <a:endParaRPr lang="pl-PL"/>
          </a:p>
        </p:txBody>
      </p:sp>
      <p:sp>
        <p:nvSpPr>
          <p:cNvPr id="5" name="Symbol zastępczy numeru slajdu 8"/>
          <p:cNvSpPr>
            <a:spLocks noGrp="1"/>
          </p:cNvSpPr>
          <p:nvPr>
            <p:ph type="sldNum" sz="quarter" idx="11"/>
          </p:nvPr>
        </p:nvSpPr>
        <p:spPr/>
        <p:txBody>
          <a:bodyPr rtlCol="0"/>
          <a:lstStyle>
            <a:lvl1pPr>
              <a:defRPr/>
            </a:lvl1pPr>
          </a:lstStyle>
          <a:p>
            <a:pPr>
              <a:defRPr/>
            </a:pPr>
            <a:fld id="{606F1FD8-FB70-464A-9B92-B1FFBE4644CB}" type="slidenum">
              <a:rPr lang="pl-PL"/>
              <a:pPr>
                <a:defRPr/>
              </a:pPr>
              <a:t>‹#›</a:t>
            </a:fld>
            <a:endParaRPr lang="pl-PL"/>
          </a:p>
        </p:txBody>
      </p:sp>
      <p:sp>
        <p:nvSpPr>
          <p:cNvPr id="6" name="Symbol zastępczy stopki 9"/>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4" name="Prostokąt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Łącznik prosty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Łącznik prosty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Łącznik prosty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Łącznik prosty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Łącznik prosty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ostokąt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Łącznik prosty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lang="pl-PL" smtClean="0"/>
              <a:t>Kliknij, aby edytować styl</a:t>
            </a:r>
            <a:endParaRPr lang="en-US"/>
          </a:p>
        </p:txBody>
      </p:sp>
      <p:sp>
        <p:nvSpPr>
          <p:cNvPr id="3" name="Symbol zastępczy tekstu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20" name="Symbol zastępczy daty 3"/>
          <p:cNvSpPr>
            <a:spLocks noGrp="1"/>
          </p:cNvSpPr>
          <p:nvPr>
            <p:ph type="dt" sz="half" idx="10"/>
          </p:nvPr>
        </p:nvSpPr>
        <p:spPr bwMode="auto">
          <a:xfrm rot="5400000">
            <a:off x="7762875" y="1169988"/>
            <a:ext cx="2286000" cy="381000"/>
          </a:xfrm>
        </p:spPr>
        <p:txBody>
          <a:bodyPr/>
          <a:lstStyle>
            <a:lvl1pPr>
              <a:defRPr/>
            </a:lvl1pPr>
          </a:lstStyle>
          <a:p>
            <a:pPr>
              <a:defRPr/>
            </a:pPr>
            <a:fld id="{8E77A364-D02B-4A9E-8ABC-000AE9AA4656}" type="datetimeFigureOut">
              <a:rPr lang="pl-PL"/>
              <a:pPr>
                <a:defRPr/>
              </a:pPr>
              <a:t>2018-09-19</a:t>
            </a:fld>
            <a:endParaRPr lang="pl-PL"/>
          </a:p>
        </p:txBody>
      </p:sp>
      <p:sp>
        <p:nvSpPr>
          <p:cNvPr id="21" name="Symbol zastępczy stopki 4"/>
          <p:cNvSpPr>
            <a:spLocks noGrp="1"/>
          </p:cNvSpPr>
          <p:nvPr>
            <p:ph type="ftr" sz="quarter" idx="11"/>
          </p:nvPr>
        </p:nvSpPr>
        <p:spPr bwMode="auto">
          <a:xfrm rot="5400000">
            <a:off x="7077076" y="4178300"/>
            <a:ext cx="3657600" cy="384175"/>
          </a:xfrm>
        </p:spPr>
        <p:txBody>
          <a:bodyPr/>
          <a:lstStyle>
            <a:lvl1pPr>
              <a:defRPr/>
            </a:lvl1pPr>
          </a:lstStyle>
          <a:p>
            <a:pPr>
              <a:defRPr/>
            </a:pPr>
            <a:endParaRPr lang="pl-PL"/>
          </a:p>
        </p:txBody>
      </p:sp>
      <p:sp>
        <p:nvSpPr>
          <p:cNvPr id="22" name="Symbol zastępczy numeru slajdu 5"/>
          <p:cNvSpPr>
            <a:spLocks noGrp="1"/>
          </p:cNvSpPr>
          <p:nvPr>
            <p:ph type="sldNum" sz="quarter" idx="12"/>
          </p:nvPr>
        </p:nvSpPr>
        <p:spPr bwMode="auto">
          <a:xfrm>
            <a:off x="1339850" y="4929188"/>
            <a:ext cx="609600" cy="517525"/>
          </a:xfrm>
        </p:spPr>
        <p:txBody>
          <a:bodyPr/>
          <a:lstStyle>
            <a:lvl1pPr>
              <a:defRPr/>
            </a:lvl1pPr>
          </a:lstStyle>
          <a:p>
            <a:pPr>
              <a:defRPr/>
            </a:pPr>
            <a:fld id="{3BC06970-342A-4EB6-A249-EEE35F0D64D6}"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9" name="Symbol zastępczy zawartości 8"/>
          <p:cNvSpPr>
            <a:spLocks noGrp="1"/>
          </p:cNvSpPr>
          <p:nvPr>
            <p:ph sz="quarter" idx="1"/>
          </p:nvPr>
        </p:nvSpPr>
        <p:spPr>
          <a:xfrm>
            <a:off x="457200" y="1600200"/>
            <a:ext cx="3657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Symbol zastępczy zawartości 10"/>
          <p:cNvSpPr>
            <a:spLocks noGrp="1"/>
          </p:cNvSpPr>
          <p:nvPr>
            <p:ph sz="quarter" idx="2"/>
          </p:nvPr>
        </p:nvSpPr>
        <p:spPr>
          <a:xfrm>
            <a:off x="4270248" y="1600200"/>
            <a:ext cx="3657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E065C814-1755-4FA6-B0F2-96C664C08F3F}" type="datetimeFigureOut">
              <a:rPr lang="pl-PL"/>
              <a:pPr>
                <a:defRPr/>
              </a:pPr>
              <a:t>2018-09-19</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6F4E351E-0F03-44AC-B394-98931B36F3D9}"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lstStyle>
            <a:lvl1pPr>
              <a:defRPr/>
            </a:lvl1pPr>
          </a:lstStyle>
          <a:p>
            <a:r>
              <a:rPr lang="pl-PL" smtClean="0"/>
              <a:t>Kliknij, aby edytować styl</a:t>
            </a:r>
            <a:endParaRPr lang="en-US"/>
          </a:p>
        </p:txBody>
      </p:sp>
      <p:sp>
        <p:nvSpPr>
          <p:cNvPr id="11" name="Symbol zastępczy zawartości 10"/>
          <p:cNvSpPr>
            <a:spLocks noGrp="1"/>
          </p:cNvSpPr>
          <p:nvPr>
            <p:ph sz="quarter" idx="2"/>
          </p:nvPr>
        </p:nvSpPr>
        <p:spPr>
          <a:xfrm>
            <a:off x="457200" y="2362200"/>
            <a:ext cx="36576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quarter" idx="4"/>
          </p:nvPr>
        </p:nvSpPr>
        <p:spPr>
          <a:xfrm>
            <a:off x="4371975" y="2362200"/>
            <a:ext cx="36576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l-PL" smtClean="0"/>
              <a:t>Kliknij, aby edytować style wzorca tekstu</a:t>
            </a:r>
          </a:p>
        </p:txBody>
      </p:sp>
      <p:sp>
        <p:nvSpPr>
          <p:cNvPr id="7" name="Symbol zastępczy daty 13"/>
          <p:cNvSpPr>
            <a:spLocks noGrp="1"/>
          </p:cNvSpPr>
          <p:nvPr>
            <p:ph type="dt" sz="half" idx="10"/>
          </p:nvPr>
        </p:nvSpPr>
        <p:spPr/>
        <p:txBody>
          <a:bodyPr/>
          <a:lstStyle>
            <a:lvl1pPr>
              <a:defRPr/>
            </a:lvl1pPr>
          </a:lstStyle>
          <a:p>
            <a:pPr>
              <a:defRPr/>
            </a:pPr>
            <a:fld id="{0E28FF6B-D91E-4E6F-8816-9EEFB36631F1}" type="datetimeFigureOut">
              <a:rPr lang="pl-PL"/>
              <a:pPr>
                <a:defRPr/>
              </a:pPr>
              <a:t>2018-09-19</a:t>
            </a:fld>
            <a:endParaRPr lang="pl-PL"/>
          </a:p>
        </p:txBody>
      </p:sp>
      <p:sp>
        <p:nvSpPr>
          <p:cNvPr id="8" name="Symbol zastępczy stopki 2"/>
          <p:cNvSpPr>
            <a:spLocks noGrp="1"/>
          </p:cNvSpPr>
          <p:nvPr>
            <p:ph type="ftr" sz="quarter" idx="11"/>
          </p:nvPr>
        </p:nvSpPr>
        <p:spPr/>
        <p:txBody>
          <a:bodyPr/>
          <a:lstStyle>
            <a:lvl1pPr>
              <a:defRPr/>
            </a:lvl1pPr>
          </a:lstStyle>
          <a:p>
            <a:pPr>
              <a:defRPr/>
            </a:pPr>
            <a:endParaRPr lang="pl-PL"/>
          </a:p>
        </p:txBody>
      </p:sp>
      <p:sp>
        <p:nvSpPr>
          <p:cNvPr id="9" name="Symbol zastępczy numeru slajdu 22"/>
          <p:cNvSpPr>
            <a:spLocks noGrp="1"/>
          </p:cNvSpPr>
          <p:nvPr>
            <p:ph type="sldNum" sz="quarter" idx="12"/>
          </p:nvPr>
        </p:nvSpPr>
        <p:spPr/>
        <p:txBody>
          <a:bodyPr/>
          <a:lstStyle>
            <a:lvl1pPr>
              <a:defRPr/>
            </a:lvl1pPr>
          </a:lstStyle>
          <a:p>
            <a:pPr>
              <a:defRPr/>
            </a:pPr>
            <a:fld id="{D1476672-DAED-4967-82FF-F2FBAB616A4E}"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5"/>
          <p:cNvSpPr>
            <a:spLocks noGrp="1"/>
          </p:cNvSpPr>
          <p:nvPr>
            <p:ph type="dt" sz="half" idx="10"/>
          </p:nvPr>
        </p:nvSpPr>
        <p:spPr/>
        <p:txBody>
          <a:bodyPr rtlCol="0"/>
          <a:lstStyle>
            <a:lvl1pPr>
              <a:defRPr/>
            </a:lvl1pPr>
          </a:lstStyle>
          <a:p>
            <a:pPr>
              <a:defRPr/>
            </a:pPr>
            <a:fld id="{3DDFB170-FBEE-4CDE-A3EC-484716490FC4}" type="datetimeFigureOut">
              <a:rPr lang="pl-PL"/>
              <a:pPr>
                <a:defRPr/>
              </a:pPr>
              <a:t>2018-09-19</a:t>
            </a:fld>
            <a:endParaRPr lang="pl-PL"/>
          </a:p>
        </p:txBody>
      </p:sp>
      <p:sp>
        <p:nvSpPr>
          <p:cNvPr id="4" name="Symbol zastępczy numeru slajdu 6"/>
          <p:cNvSpPr>
            <a:spLocks noGrp="1"/>
          </p:cNvSpPr>
          <p:nvPr>
            <p:ph type="sldNum" sz="quarter" idx="11"/>
          </p:nvPr>
        </p:nvSpPr>
        <p:spPr/>
        <p:txBody>
          <a:bodyPr rtlCol="0"/>
          <a:lstStyle>
            <a:lvl1pPr>
              <a:defRPr/>
            </a:lvl1pPr>
          </a:lstStyle>
          <a:p>
            <a:pPr>
              <a:defRPr/>
            </a:pPr>
            <a:fld id="{BDE9FE8E-563D-4B89-B4EB-116DED3D4098}" type="slidenum">
              <a:rPr lang="pl-PL"/>
              <a:pPr>
                <a:defRPr/>
              </a:pPr>
              <a:t>‹#›</a:t>
            </a:fld>
            <a:endParaRPr lang="pl-PL"/>
          </a:p>
        </p:txBody>
      </p:sp>
      <p:sp>
        <p:nvSpPr>
          <p:cNvPr id="5" name="Symbol zastępczy stopki 7"/>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pPr>
              <a:defRPr/>
            </a:pPr>
            <a:fld id="{20DB8902-418F-45F8-9FF7-489EEA11B00C}" type="datetimeFigureOut">
              <a:rPr lang="pl-PL"/>
              <a:pPr>
                <a:defRPr/>
              </a:pPr>
              <a:t>2018-09-19</a:t>
            </a:fld>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22"/>
          <p:cNvSpPr>
            <a:spLocks noGrp="1"/>
          </p:cNvSpPr>
          <p:nvPr>
            <p:ph type="sldNum" sz="quarter" idx="12"/>
          </p:nvPr>
        </p:nvSpPr>
        <p:spPr/>
        <p:txBody>
          <a:bodyPr/>
          <a:lstStyle>
            <a:lvl1pPr>
              <a:defRPr/>
            </a:lvl1pPr>
          </a:lstStyle>
          <a:p>
            <a:pPr>
              <a:defRPr/>
            </a:pPr>
            <a:fld id="{6A1D9387-FC0C-4256-A82C-B04F20D3B28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Łącznik prosty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Łącznik prosty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Łącznik prosty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Łącznik prosty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rostokąt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a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ytuł 1"/>
          <p:cNvSpPr>
            <a:spLocks noGrp="1"/>
          </p:cNvSpPr>
          <p:nvPr>
            <p:ph type="title"/>
          </p:nvPr>
        </p:nvSpPr>
        <p:spPr>
          <a:xfrm rot="5400000">
            <a:off x="3371850" y="3200400"/>
            <a:ext cx="6309360" cy="457200"/>
          </a:xfrm>
        </p:spPr>
        <p:txBody>
          <a:bodyPr/>
          <a:lstStyle>
            <a:lvl1pPr algn="l">
              <a:buNone/>
              <a:defRPr sz="2000" b="1" cap="small" baseline="0"/>
            </a:lvl1pPr>
          </a:lstStyle>
          <a:p>
            <a:r>
              <a:rPr lang="pl-PL" smtClean="0"/>
              <a:t>Kliknij, aby edytować styl</a:t>
            </a:r>
            <a:endParaRPr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8" name="Symbol zastępczy zawartości 17"/>
          <p:cNvSpPr>
            <a:spLocks noGrp="1"/>
          </p:cNvSpPr>
          <p:nvPr>
            <p:ph sz="quarter" idx="1"/>
          </p:nvPr>
        </p:nvSpPr>
        <p:spPr>
          <a:xfrm>
            <a:off x="304800" y="274320"/>
            <a:ext cx="5638800" cy="63276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daty 20"/>
          <p:cNvSpPr>
            <a:spLocks noGrp="1"/>
          </p:cNvSpPr>
          <p:nvPr>
            <p:ph type="dt" sz="half" idx="10"/>
          </p:nvPr>
        </p:nvSpPr>
        <p:spPr/>
        <p:txBody>
          <a:bodyPr rtlCol="0"/>
          <a:lstStyle>
            <a:lvl1pPr>
              <a:defRPr/>
            </a:lvl1pPr>
          </a:lstStyle>
          <a:p>
            <a:pPr>
              <a:defRPr/>
            </a:pPr>
            <a:fld id="{E7AC3B94-CD53-4A68-BE69-4CA1E1621F61}" type="datetimeFigureOut">
              <a:rPr lang="pl-PL"/>
              <a:pPr>
                <a:defRPr/>
              </a:pPr>
              <a:t>2018-09-19</a:t>
            </a:fld>
            <a:endParaRPr lang="pl-PL"/>
          </a:p>
        </p:txBody>
      </p:sp>
      <p:sp>
        <p:nvSpPr>
          <p:cNvPr id="13" name="Symbol zastępczy numeru slajdu 21"/>
          <p:cNvSpPr>
            <a:spLocks noGrp="1"/>
          </p:cNvSpPr>
          <p:nvPr>
            <p:ph type="sldNum" sz="quarter" idx="11"/>
          </p:nvPr>
        </p:nvSpPr>
        <p:spPr/>
        <p:txBody>
          <a:bodyPr rtlCol="0"/>
          <a:lstStyle>
            <a:lvl1pPr>
              <a:defRPr/>
            </a:lvl1pPr>
          </a:lstStyle>
          <a:p>
            <a:pPr>
              <a:defRPr/>
            </a:pPr>
            <a:fld id="{A86AC93E-A5B1-4C4B-A6FE-014CF462820F}" type="slidenum">
              <a:rPr lang="pl-PL"/>
              <a:pPr>
                <a:defRPr/>
              </a:pPr>
              <a:t>‹#›</a:t>
            </a:fld>
            <a:endParaRPr lang="pl-PL"/>
          </a:p>
        </p:txBody>
      </p:sp>
      <p:sp>
        <p:nvSpPr>
          <p:cNvPr id="14" name="Symbol zastępczy stopki 22"/>
          <p:cNvSpPr>
            <a:spLocks noGrp="1"/>
          </p:cNvSpPr>
          <p:nvPr>
            <p:ph type="ftr" sz="quarter" idx="12"/>
          </p:nvPr>
        </p:nvSpPr>
        <p:spPr/>
        <p:txBody>
          <a:bodyPr rtlCol="0"/>
          <a:lstStyle>
            <a:lvl1pPr>
              <a:defRPr/>
            </a:lvl1pPr>
          </a:lstStyle>
          <a:p>
            <a:pPr>
              <a:defRPr/>
            </a:pPr>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Łącznik prosty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Łącznik prosty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kąt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Łącznik prosty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Łącznik prosty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Łącznik prosty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ytuł 1"/>
          <p:cNvSpPr>
            <a:spLocks noGrp="1"/>
          </p:cNvSpPr>
          <p:nvPr>
            <p:ph type="title"/>
          </p:nvPr>
        </p:nvSpPr>
        <p:spPr>
          <a:xfrm rot="5400000">
            <a:off x="3350133" y="3200400"/>
            <a:ext cx="6309360" cy="457200"/>
          </a:xfrm>
        </p:spPr>
        <p:txBody>
          <a:bodyPr/>
          <a:lstStyle>
            <a:lvl1pPr algn="l">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pl-PL" smtClean="0"/>
              <a:t>Kliknij, aby edytować style wzorca tekstu</a:t>
            </a:r>
          </a:p>
        </p:txBody>
      </p:sp>
      <p:sp>
        <p:nvSpPr>
          <p:cNvPr id="12" name="Symbol zastępczy daty 16"/>
          <p:cNvSpPr>
            <a:spLocks noGrp="1"/>
          </p:cNvSpPr>
          <p:nvPr>
            <p:ph type="dt" sz="half" idx="10"/>
          </p:nvPr>
        </p:nvSpPr>
        <p:spPr/>
        <p:txBody>
          <a:bodyPr rtlCol="0"/>
          <a:lstStyle>
            <a:lvl1pPr>
              <a:defRPr/>
            </a:lvl1pPr>
          </a:lstStyle>
          <a:p>
            <a:pPr>
              <a:defRPr/>
            </a:pPr>
            <a:fld id="{CFF9683C-285E-498F-84B7-4B3472D04445}" type="datetimeFigureOut">
              <a:rPr lang="pl-PL"/>
              <a:pPr>
                <a:defRPr/>
              </a:pPr>
              <a:t>2018-09-19</a:t>
            </a:fld>
            <a:endParaRPr lang="pl-PL"/>
          </a:p>
        </p:txBody>
      </p:sp>
      <p:sp>
        <p:nvSpPr>
          <p:cNvPr id="13" name="Symbol zastępczy numeru slajdu 17"/>
          <p:cNvSpPr>
            <a:spLocks noGrp="1"/>
          </p:cNvSpPr>
          <p:nvPr>
            <p:ph type="sldNum" sz="quarter" idx="11"/>
          </p:nvPr>
        </p:nvSpPr>
        <p:spPr/>
        <p:txBody>
          <a:bodyPr rtlCol="0"/>
          <a:lstStyle>
            <a:lvl1pPr>
              <a:defRPr/>
            </a:lvl1pPr>
          </a:lstStyle>
          <a:p>
            <a:pPr>
              <a:defRPr/>
            </a:pPr>
            <a:fld id="{717759F7-F0B9-412D-A82F-BDF1556A7165}" type="slidenum">
              <a:rPr lang="pl-PL"/>
              <a:pPr>
                <a:defRPr/>
              </a:pPr>
              <a:t>‹#›</a:t>
            </a:fld>
            <a:endParaRPr lang="pl-PL"/>
          </a:p>
        </p:txBody>
      </p:sp>
      <p:sp>
        <p:nvSpPr>
          <p:cNvPr id="14" name="Symbol zastępczy stopki 20"/>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lang="pl-PL" smtClean="0"/>
              <a:t>Kliknij, aby edytować styl</a:t>
            </a:r>
            <a:endParaRPr lang="en-US"/>
          </a:p>
        </p:txBody>
      </p:sp>
      <p:sp>
        <p:nvSpPr>
          <p:cNvPr id="1028" name="Symbol zastępczy tekstu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79C3386-7A13-4D99-A6DA-B64AE7131F7D}" type="datetimeFigureOut">
              <a:rPr lang="pl-PL"/>
              <a:pPr>
                <a:defRPr/>
              </a:pPr>
              <a:t>2018-09-19</a:t>
            </a:fld>
            <a:endParaRPr lang="pl-PL"/>
          </a:p>
        </p:txBody>
      </p:sp>
      <p:sp>
        <p:nvSpPr>
          <p:cNvPr id="3" name="Symbol zastępczy stopki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ymbol zastępczy numeru slajd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D861F5C-65C0-4172-A0E8-46384B696A2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03" r:id="rId4"/>
    <p:sldLayoutId id="2147484104" r:id="rId5"/>
    <p:sldLayoutId id="2147484111" r:id="rId6"/>
    <p:sldLayoutId id="2147484105" r:id="rId7"/>
    <p:sldLayoutId id="2147484112" r:id="rId8"/>
    <p:sldLayoutId id="2147484113" r:id="rId9"/>
    <p:sldLayoutId id="2147484106" r:id="rId10"/>
    <p:sldLayoutId id="214748410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Ania\Desktop\burnout.jpg"/>
          <p:cNvPicPr>
            <a:picLocks noChangeAspect="1" noChangeArrowheads="1"/>
          </p:cNvPicPr>
          <p:nvPr/>
        </p:nvPicPr>
        <p:blipFill>
          <a:blip r:embed="rId3" cstate="print"/>
          <a:srcRect/>
          <a:stretch>
            <a:fillRect/>
          </a:stretch>
        </p:blipFill>
        <p:spPr bwMode="auto">
          <a:xfrm>
            <a:off x="3771900" y="2714625"/>
            <a:ext cx="5372100" cy="4143375"/>
          </a:xfrm>
          <a:prstGeom prst="rect">
            <a:avLst/>
          </a:prstGeom>
          <a:noFill/>
          <a:ln w="9525">
            <a:noFill/>
            <a:miter lim="800000"/>
            <a:headEnd/>
            <a:tailEnd/>
          </a:ln>
        </p:spPr>
      </p:pic>
      <p:sp>
        <p:nvSpPr>
          <p:cNvPr id="2" name="Tytuł 1"/>
          <p:cNvSpPr>
            <a:spLocks noGrp="1"/>
          </p:cNvSpPr>
          <p:nvPr>
            <p:ph type="ctrTitle"/>
          </p:nvPr>
        </p:nvSpPr>
        <p:spPr>
          <a:xfrm>
            <a:off x="2286000" y="1143000"/>
            <a:ext cx="6172200" cy="1893888"/>
          </a:xfrm>
        </p:spPr>
        <p:txBody>
          <a:bodyPr>
            <a:normAutofit fontScale="90000"/>
          </a:bodyPr>
          <a:lstStyle/>
          <a:p>
            <a:pPr eaLnBrk="1" fontAlgn="auto" hangingPunct="1">
              <a:spcAft>
                <a:spcPts val="0"/>
              </a:spcAft>
              <a:defRPr/>
            </a:pPr>
            <a:r>
              <a:rPr lang="pl-PL" sz="6000" dirty="0" smtClean="0">
                <a:solidFill>
                  <a:schemeClr val="tx1"/>
                </a:solidFill>
              </a:rPr>
              <a:t>WYPALENIE ZAWODOWE</a:t>
            </a:r>
            <a:endParaRPr lang="pl-PL" sz="6000" dirty="0">
              <a:solidFill>
                <a:schemeClr val="tx1"/>
              </a:solidFill>
            </a:endParaRPr>
          </a:p>
        </p:txBody>
      </p:sp>
      <p:sp>
        <p:nvSpPr>
          <p:cNvPr id="8196" name="Symbol zastępczy stopki 3"/>
          <p:cNvSpPr>
            <a:spLocks noGrp="1"/>
          </p:cNvSpPr>
          <p:nvPr/>
        </p:nvSpPr>
        <p:spPr bwMode="auto">
          <a:xfrm>
            <a:off x="4805363" y="6492875"/>
            <a:ext cx="433863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63" y="357188"/>
            <a:ext cx="7467600" cy="1143000"/>
          </a:xfrm>
        </p:spPr>
        <p:txBody>
          <a:bodyPr>
            <a:noAutofit/>
          </a:bodyPr>
          <a:lstStyle/>
          <a:p>
            <a:pPr eaLnBrk="1" fontAlgn="auto" hangingPunct="1">
              <a:spcAft>
                <a:spcPts val="0"/>
              </a:spcAft>
              <a:defRPr/>
            </a:pPr>
            <a:r>
              <a:rPr lang="pl-PL" sz="4000" dirty="0" smtClean="0">
                <a:solidFill>
                  <a:schemeClr val="tx1"/>
                </a:solidFill>
              </a:rPr>
              <a:t>Jakie zawody narażone są na wypalenie zawodowe?</a:t>
            </a:r>
            <a:endParaRPr lang="pl-PL" sz="4000" dirty="0">
              <a:solidFill>
                <a:schemeClr val="tx1"/>
              </a:solidFill>
            </a:endParaRPr>
          </a:p>
        </p:txBody>
      </p:sp>
      <p:sp>
        <p:nvSpPr>
          <p:cNvPr id="17411" name="Symbol zastępczy zawartości 2"/>
          <p:cNvSpPr>
            <a:spLocks noGrp="1"/>
          </p:cNvSpPr>
          <p:nvPr>
            <p:ph sz="quarter" idx="1"/>
          </p:nvPr>
        </p:nvSpPr>
        <p:spPr>
          <a:xfrm>
            <a:off x="0" y="1928813"/>
            <a:ext cx="8316913" cy="4286250"/>
          </a:xfrm>
        </p:spPr>
        <p:txBody>
          <a:bodyPr/>
          <a:lstStyle/>
          <a:p>
            <a:pPr eaLnBrk="1" hangingPunct="1">
              <a:buFontTx/>
              <a:buChar char="-"/>
            </a:pPr>
            <a:r>
              <a:rPr lang="pl-PL" sz="3400" dirty="0" smtClean="0"/>
              <a:t>zawody związane z pomaganiem innym, </a:t>
            </a:r>
          </a:p>
          <a:p>
            <a:pPr eaLnBrk="1" hangingPunct="1">
              <a:buFontTx/>
              <a:buChar char="-"/>
            </a:pPr>
            <a:r>
              <a:rPr lang="pl-PL" sz="3400" dirty="0" smtClean="0"/>
              <a:t>tzw. „zawody bliskiego kontaktu”, np.: lekarze, pielęgniarki, policjanci, strażacy, nauczyciele, pracownicy społeczni, psychologowie. </a:t>
            </a:r>
          </a:p>
        </p:txBody>
      </p:sp>
      <p:sp>
        <p:nvSpPr>
          <p:cNvPr id="1741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115300" cy="725487"/>
          </a:xfrm>
        </p:spPr>
        <p:txBody>
          <a:bodyPr/>
          <a:lstStyle/>
          <a:p>
            <a:pPr eaLnBrk="1" fontAlgn="auto" hangingPunct="1">
              <a:spcAft>
                <a:spcPts val="0"/>
              </a:spcAft>
              <a:defRPr/>
            </a:pPr>
            <a:r>
              <a:rPr lang="pl-PL" sz="4000" dirty="0" smtClean="0">
                <a:solidFill>
                  <a:schemeClr val="tx1"/>
                </a:solidFill>
              </a:rPr>
              <a:t>Znaki ostrzegawcze</a:t>
            </a:r>
            <a:endParaRPr lang="pl-PL" sz="4000" dirty="0">
              <a:solidFill>
                <a:schemeClr val="tx1"/>
              </a:solidFill>
            </a:endParaRPr>
          </a:p>
        </p:txBody>
      </p:sp>
      <p:sp>
        <p:nvSpPr>
          <p:cNvPr id="16387" name="Symbol zastępczy zawartości 2"/>
          <p:cNvSpPr>
            <a:spLocks noGrp="1"/>
          </p:cNvSpPr>
          <p:nvPr>
            <p:ph sz="quarter" idx="1"/>
          </p:nvPr>
        </p:nvSpPr>
        <p:spPr>
          <a:xfrm>
            <a:off x="323850" y="1285875"/>
            <a:ext cx="8077200" cy="5311775"/>
          </a:xfrm>
        </p:spPr>
        <p:txBody>
          <a:bodyPr/>
          <a:lstStyle/>
          <a:p>
            <a:pPr eaLnBrk="1" hangingPunct="1"/>
            <a:r>
              <a:rPr lang="pl-PL" sz="2800" dirty="0" smtClean="0"/>
              <a:t> </a:t>
            </a:r>
            <a:r>
              <a:rPr lang="pl-PL" sz="2800" b="1" dirty="0" smtClean="0">
                <a:cs typeface="Times New Roman" pitchFamily="18" charset="0"/>
              </a:rPr>
              <a:t>Niechęć</a:t>
            </a:r>
            <a:r>
              <a:rPr lang="pl-PL" sz="2800" dirty="0" smtClean="0">
                <a:cs typeface="Times New Roman" pitchFamily="18" charset="0"/>
              </a:rPr>
              <a:t> towarzysząca wychodzeniu do pracy. </a:t>
            </a:r>
          </a:p>
          <a:p>
            <a:pPr eaLnBrk="1" hangingPunct="1"/>
            <a:r>
              <a:rPr lang="pl-PL" sz="2800" dirty="0" smtClean="0">
                <a:cs typeface="Times New Roman" pitchFamily="18" charset="0"/>
              </a:rPr>
              <a:t> Ciągłe skargi na odczuwany </a:t>
            </a:r>
            <a:r>
              <a:rPr lang="pl-PL" sz="2800" b="1" dirty="0" smtClean="0">
                <a:cs typeface="Times New Roman" pitchFamily="18" charset="0"/>
              </a:rPr>
              <a:t>brak chęci do pracy bądź przepracowanie. </a:t>
            </a:r>
            <a:endParaRPr lang="pl-PL" sz="2800" dirty="0" smtClean="0">
              <a:cs typeface="Times New Roman" pitchFamily="18" charset="0"/>
            </a:endParaRPr>
          </a:p>
          <a:p>
            <a:pPr eaLnBrk="1" hangingPunct="1"/>
            <a:r>
              <a:rPr lang="pl-PL" sz="2800" b="1" dirty="0" smtClean="0">
                <a:cs typeface="Times New Roman" pitchFamily="18" charset="0"/>
              </a:rPr>
              <a:t> Poczucie izolacji </a:t>
            </a:r>
            <a:r>
              <a:rPr lang="pl-PL" sz="2800" dirty="0" smtClean="0">
                <a:cs typeface="Times New Roman" pitchFamily="18" charset="0"/>
              </a:rPr>
              <a:t>od świata. </a:t>
            </a:r>
          </a:p>
          <a:p>
            <a:pPr eaLnBrk="1" hangingPunct="1"/>
            <a:r>
              <a:rPr lang="pl-PL" sz="2800" dirty="0" smtClean="0">
                <a:cs typeface="Times New Roman" pitchFamily="18" charset="0"/>
              </a:rPr>
              <a:t> Odbieranie </a:t>
            </a:r>
            <a:r>
              <a:rPr lang="pl-PL" sz="2800" b="1" dirty="0" smtClean="0">
                <a:cs typeface="Times New Roman" pitchFamily="18" charset="0"/>
              </a:rPr>
              <a:t>życia jako ciężkiego </a:t>
            </a:r>
            <a:br>
              <a:rPr lang="pl-PL" sz="2800" b="1" dirty="0" smtClean="0">
                <a:cs typeface="Times New Roman" pitchFamily="18" charset="0"/>
              </a:rPr>
            </a:br>
            <a:r>
              <a:rPr lang="pl-PL" sz="2800" b="1" dirty="0" smtClean="0">
                <a:cs typeface="Times New Roman" pitchFamily="18" charset="0"/>
              </a:rPr>
              <a:t>i ponurego. </a:t>
            </a:r>
            <a:endParaRPr lang="pl-PL" sz="2800" dirty="0" smtClean="0">
              <a:cs typeface="Times New Roman" pitchFamily="18" charset="0"/>
            </a:endParaRPr>
          </a:p>
          <a:p>
            <a:pPr eaLnBrk="1" hangingPunct="1"/>
            <a:r>
              <a:rPr lang="pl-PL" sz="2800" dirty="0" smtClean="0">
                <a:cs typeface="Times New Roman" pitchFamily="18" charset="0"/>
              </a:rPr>
              <a:t> Wzrastająca ilość </a:t>
            </a:r>
            <a:r>
              <a:rPr lang="pl-PL" sz="2800" b="1" dirty="0" smtClean="0">
                <a:cs typeface="Times New Roman" pitchFamily="18" charset="0"/>
              </a:rPr>
              <a:t>negatywnych relacji </a:t>
            </a:r>
            <a:br>
              <a:rPr lang="pl-PL" sz="2800" b="1" dirty="0" smtClean="0">
                <a:cs typeface="Times New Roman" pitchFamily="18" charset="0"/>
              </a:rPr>
            </a:br>
            <a:r>
              <a:rPr lang="pl-PL" sz="2800" dirty="0" smtClean="0">
                <a:cs typeface="Times New Roman" pitchFamily="18" charset="0"/>
              </a:rPr>
              <a:t>z ludźmi w pracy. </a:t>
            </a:r>
          </a:p>
          <a:p>
            <a:pPr eaLnBrk="1" hangingPunct="1"/>
            <a:r>
              <a:rPr lang="pl-PL" sz="2800" b="1" dirty="0" smtClean="0">
                <a:cs typeface="Times New Roman" pitchFamily="18" charset="0"/>
              </a:rPr>
              <a:t> Poirytowanie, negacja, drażliwość </a:t>
            </a:r>
            <a:br>
              <a:rPr lang="pl-PL" sz="2800" b="1" dirty="0" smtClean="0">
                <a:cs typeface="Times New Roman" pitchFamily="18" charset="0"/>
              </a:rPr>
            </a:br>
            <a:r>
              <a:rPr lang="pl-PL" sz="2800" b="1" dirty="0" smtClean="0">
                <a:cs typeface="Times New Roman" pitchFamily="18" charset="0"/>
              </a:rPr>
              <a:t>i brak cierpliwości </a:t>
            </a:r>
            <a:r>
              <a:rPr lang="pl-PL" sz="2800" dirty="0" smtClean="0">
                <a:cs typeface="Times New Roman" pitchFamily="18" charset="0"/>
              </a:rPr>
              <a:t>w domu.</a:t>
            </a:r>
          </a:p>
        </p:txBody>
      </p:sp>
      <p:sp>
        <p:nvSpPr>
          <p:cNvPr id="1638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787208" cy="4450506"/>
          </a:xfrm>
        </p:spPr>
        <p:txBody>
          <a:bodyPr/>
          <a:lstStyle/>
          <a:p>
            <a:r>
              <a:rPr lang="pl-PL" dirty="0" smtClean="0"/>
              <a:t>4 PŁASZCZYZNY OBJAWÓW </a:t>
            </a:r>
            <a:endParaRPr lang="pl-PL" dirty="0"/>
          </a:p>
        </p:txBody>
      </p:sp>
      <p:pic>
        <p:nvPicPr>
          <p:cNvPr id="4" name="Symbol zastępczy zawartości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0" y="764704"/>
            <a:ext cx="3861429" cy="2376264"/>
          </a:xfrm>
        </p:spPr>
      </p:pic>
    </p:spTree>
    <p:extLst>
      <p:ext uri="{BB962C8B-B14F-4D97-AF65-F5344CB8AC3E}">
        <p14:creationId xmlns:p14="http://schemas.microsoft.com/office/powerpoint/2010/main" val="110881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115300" cy="725487"/>
          </a:xfrm>
        </p:spPr>
        <p:txBody>
          <a:bodyPr/>
          <a:lstStyle/>
          <a:p>
            <a:pPr eaLnBrk="1" fontAlgn="auto" hangingPunct="1">
              <a:spcAft>
                <a:spcPts val="0"/>
              </a:spcAft>
              <a:defRPr/>
            </a:pPr>
            <a:r>
              <a:rPr lang="pl-PL" sz="4000" dirty="0" smtClean="0">
                <a:solidFill>
                  <a:schemeClr val="tx1"/>
                </a:solidFill>
              </a:rPr>
              <a:t>płaszczyzna indywidualna</a:t>
            </a:r>
            <a:endParaRPr lang="pl-PL" sz="4000" dirty="0">
              <a:solidFill>
                <a:schemeClr val="tx1"/>
              </a:solidFill>
            </a:endParaRPr>
          </a:p>
        </p:txBody>
      </p:sp>
      <p:sp>
        <p:nvSpPr>
          <p:cNvPr id="18435" name="Symbol zastępczy zawartości 2"/>
          <p:cNvSpPr>
            <a:spLocks noGrp="1"/>
          </p:cNvSpPr>
          <p:nvPr>
            <p:ph sz="quarter" idx="1"/>
          </p:nvPr>
        </p:nvSpPr>
        <p:spPr>
          <a:xfrm>
            <a:off x="323850" y="1285875"/>
            <a:ext cx="8077200" cy="5311775"/>
          </a:xfrm>
        </p:spPr>
        <p:txBody>
          <a:bodyPr/>
          <a:lstStyle/>
          <a:p>
            <a:pPr eaLnBrk="1" hangingPunct="1"/>
            <a:r>
              <a:rPr lang="pl-PL" sz="3000" dirty="0" smtClean="0"/>
              <a:t> Silne zaangażowanie.</a:t>
            </a:r>
          </a:p>
          <a:p>
            <a:pPr eaLnBrk="1" hangingPunct="1"/>
            <a:r>
              <a:rPr lang="pl-PL" sz="3000" dirty="0" smtClean="0"/>
              <a:t> Początkowa wysoka motywacja.</a:t>
            </a:r>
          </a:p>
          <a:p>
            <a:pPr eaLnBrk="1" hangingPunct="1"/>
            <a:r>
              <a:rPr lang="pl-PL" sz="3000" dirty="0" smtClean="0"/>
              <a:t> Idealistyczne podejście do pracy.</a:t>
            </a:r>
          </a:p>
          <a:p>
            <a:pPr eaLnBrk="1" hangingPunct="1"/>
            <a:r>
              <a:rPr lang="pl-PL" sz="3000" dirty="0" smtClean="0"/>
              <a:t> Postawa: praca jest sensem życia.</a:t>
            </a:r>
          </a:p>
          <a:p>
            <a:pPr eaLnBrk="1" hangingPunct="1"/>
            <a:r>
              <a:rPr lang="pl-PL" sz="3000" dirty="0" smtClean="0"/>
              <a:t> Perfekcjonizm i </a:t>
            </a:r>
            <a:r>
              <a:rPr lang="pl-PL" sz="3000" dirty="0" err="1" smtClean="0"/>
              <a:t>nadodpowiedzialność</a:t>
            </a:r>
            <a:r>
              <a:rPr lang="pl-PL" sz="3000" dirty="0" smtClean="0"/>
              <a:t>.</a:t>
            </a:r>
          </a:p>
          <a:p>
            <a:pPr eaLnBrk="1" hangingPunct="1"/>
            <a:r>
              <a:rPr lang="pl-PL" sz="3000" dirty="0" smtClean="0"/>
              <a:t> Młody wiek.</a:t>
            </a:r>
          </a:p>
          <a:p>
            <a:pPr eaLnBrk="1" hangingPunct="1"/>
            <a:r>
              <a:rPr lang="pl-PL" sz="3000" dirty="0" smtClean="0"/>
              <a:t> Bierne sposoby radzenia sobie ze stresem (unikowe).</a:t>
            </a:r>
          </a:p>
          <a:p>
            <a:pPr eaLnBrk="1" hangingPunct="1"/>
            <a:r>
              <a:rPr lang="pl-PL" sz="3000" dirty="0" smtClean="0"/>
              <a:t> Brak równowagi między pracą, </a:t>
            </a:r>
            <a:br>
              <a:rPr lang="pl-PL" sz="3000" dirty="0" smtClean="0"/>
            </a:br>
            <a:r>
              <a:rPr lang="pl-PL" sz="3000" dirty="0" smtClean="0"/>
              <a:t>a odpoczynkiem. </a:t>
            </a:r>
          </a:p>
        </p:txBody>
      </p:sp>
      <p:sp>
        <p:nvSpPr>
          <p:cNvPr id="18436"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769158"/>
            <a:ext cx="5076056" cy="2118185"/>
          </a:xfrm>
          <a:prstGeom prst="rect">
            <a:avLst/>
          </a:prstGeom>
        </p:spPr>
      </p:pic>
      <p:sp>
        <p:nvSpPr>
          <p:cNvPr id="2" name="Tytuł 1"/>
          <p:cNvSpPr>
            <a:spLocks noGrp="1"/>
          </p:cNvSpPr>
          <p:nvPr>
            <p:ph type="title"/>
          </p:nvPr>
        </p:nvSpPr>
        <p:spPr>
          <a:xfrm>
            <a:off x="395288" y="274638"/>
            <a:ext cx="8208962" cy="706437"/>
          </a:xfrm>
        </p:spPr>
        <p:txBody>
          <a:bodyPr/>
          <a:lstStyle/>
          <a:p>
            <a:pPr>
              <a:defRPr/>
            </a:pPr>
            <a:r>
              <a:rPr lang="pl-PL" sz="4000" dirty="0" smtClean="0">
                <a:solidFill>
                  <a:schemeClr val="tx1"/>
                </a:solidFill>
              </a:rPr>
              <a:t>płaszczyzna interpersonalna</a:t>
            </a:r>
            <a:endParaRPr lang="pl-PL" sz="4000" dirty="0">
              <a:solidFill>
                <a:schemeClr val="tx1"/>
              </a:solidFill>
            </a:endParaRPr>
          </a:p>
        </p:txBody>
      </p:sp>
      <p:sp>
        <p:nvSpPr>
          <p:cNvPr id="19459" name="Symbol zastępczy zawartości 2"/>
          <p:cNvSpPr>
            <a:spLocks noGrp="1"/>
          </p:cNvSpPr>
          <p:nvPr>
            <p:ph sz="quarter" idx="1"/>
          </p:nvPr>
        </p:nvSpPr>
        <p:spPr>
          <a:xfrm>
            <a:off x="323850" y="1268413"/>
            <a:ext cx="8820150" cy="5589587"/>
          </a:xfrm>
        </p:spPr>
        <p:txBody>
          <a:bodyPr/>
          <a:lstStyle/>
          <a:p>
            <a:r>
              <a:rPr lang="pl-PL" sz="2800" dirty="0" smtClean="0"/>
              <a:t>Relacja pomocy. </a:t>
            </a:r>
          </a:p>
          <a:p>
            <a:r>
              <a:rPr lang="pl-PL" sz="2800" dirty="0" smtClean="0"/>
              <a:t>Powtarzający się kontakt z osobami w trudnej sytuacji życiowej. </a:t>
            </a:r>
          </a:p>
          <a:p>
            <a:r>
              <a:rPr lang="pl-PL" sz="2800" dirty="0" smtClean="0"/>
              <a:t>Koncentracja na tragicznych przeżyciach innych ludzi, styczność z niezawinionym cierpieniem.</a:t>
            </a:r>
          </a:p>
          <a:p>
            <a:r>
              <a:rPr lang="pl-PL" sz="2800" dirty="0" smtClean="0"/>
              <a:t>Konflikty interpersonalne, rywalizacja, </a:t>
            </a:r>
            <a:r>
              <a:rPr lang="pl-PL" sz="2800" dirty="0" err="1" smtClean="0"/>
              <a:t>mobbing</a:t>
            </a:r>
            <a:r>
              <a:rPr lang="pl-PL" sz="2800" dirty="0" smtClean="0"/>
              <a:t>. </a:t>
            </a:r>
          </a:p>
          <a:p>
            <a:r>
              <a:rPr lang="pl-PL" sz="2800" dirty="0" smtClean="0"/>
              <a:t>Zaburzona komunikacja. </a:t>
            </a:r>
          </a:p>
          <a:p>
            <a:r>
              <a:rPr lang="pl-PL" sz="2800" dirty="0" smtClean="0"/>
              <a:t>Brak wzajemnego zaufania. </a:t>
            </a:r>
          </a:p>
          <a:p>
            <a:endParaRPr lang="pl-PL" sz="2800" dirty="0" smtClean="0"/>
          </a:p>
        </p:txBody>
      </p:sp>
      <p:sp>
        <p:nvSpPr>
          <p:cNvPr id="19460"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260350"/>
            <a:ext cx="8147050" cy="941388"/>
          </a:xfrm>
        </p:spPr>
        <p:txBody>
          <a:bodyPr/>
          <a:lstStyle/>
          <a:p>
            <a:pPr eaLnBrk="1" fontAlgn="auto" hangingPunct="1">
              <a:spcAft>
                <a:spcPts val="0"/>
              </a:spcAft>
              <a:defRPr/>
            </a:pPr>
            <a:r>
              <a:rPr lang="pl-PL" sz="4000" dirty="0" smtClean="0">
                <a:solidFill>
                  <a:schemeClr val="tx1"/>
                </a:solidFill>
              </a:rPr>
              <a:t>płaszczyzna organizacyjna</a:t>
            </a:r>
            <a:endParaRPr lang="pl-PL" sz="4000" dirty="0">
              <a:solidFill>
                <a:schemeClr val="tx1"/>
              </a:solidFill>
            </a:endParaRPr>
          </a:p>
        </p:txBody>
      </p:sp>
      <p:sp>
        <p:nvSpPr>
          <p:cNvPr id="20483" name="Symbol zastępczy zawartości 2"/>
          <p:cNvSpPr>
            <a:spLocks noGrp="1"/>
          </p:cNvSpPr>
          <p:nvPr>
            <p:ph sz="quarter" idx="1"/>
          </p:nvPr>
        </p:nvSpPr>
        <p:spPr>
          <a:xfrm>
            <a:off x="500063" y="1785938"/>
            <a:ext cx="7467600" cy="4757737"/>
          </a:xfrm>
        </p:spPr>
        <p:txBody>
          <a:bodyPr/>
          <a:lstStyle/>
          <a:p>
            <a:pPr marL="457200" indent="-457200" eaLnBrk="1" hangingPunct="1"/>
            <a:r>
              <a:rPr lang="pl-PL" sz="4000" dirty="0" smtClean="0"/>
              <a:t>Przeciążenie.</a:t>
            </a:r>
          </a:p>
          <a:p>
            <a:pPr marL="457200" indent="-457200" eaLnBrk="1" hangingPunct="1"/>
            <a:r>
              <a:rPr lang="pl-PL" sz="4000" dirty="0" smtClean="0"/>
              <a:t>Brak poczucia wpływu. </a:t>
            </a:r>
          </a:p>
          <a:p>
            <a:pPr marL="457200" indent="-457200" eaLnBrk="1" hangingPunct="1"/>
            <a:r>
              <a:rPr lang="pl-PL" sz="4000" dirty="0" smtClean="0"/>
              <a:t>Brak (wy)nagrodzenia.</a:t>
            </a:r>
          </a:p>
          <a:p>
            <a:pPr marL="457200" indent="-457200" eaLnBrk="1" hangingPunct="1"/>
            <a:r>
              <a:rPr lang="pl-PL" sz="4000" dirty="0" smtClean="0"/>
              <a:t>Załamanie społeczności.</a:t>
            </a:r>
          </a:p>
          <a:p>
            <a:pPr marL="457200" indent="-457200" eaLnBrk="1" hangingPunct="1"/>
            <a:r>
              <a:rPr lang="pl-PL" sz="4000" dirty="0" smtClean="0"/>
              <a:t>Brak sprawiedliwości.</a:t>
            </a:r>
          </a:p>
          <a:p>
            <a:pPr marL="457200" indent="-457200" eaLnBrk="1" hangingPunct="1"/>
            <a:r>
              <a:rPr lang="pl-PL" sz="4000" dirty="0" smtClean="0"/>
              <a:t>Sprzeczne wartości.</a:t>
            </a:r>
          </a:p>
        </p:txBody>
      </p:sp>
      <p:sp>
        <p:nvSpPr>
          <p:cNvPr id="20484"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180" y="1201738"/>
            <a:ext cx="2141984" cy="149938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ymbol zastępczy zawartości 5" descr="wyp.jpg"/>
          <p:cNvPicPr>
            <a:picLocks noGrp="1" noChangeAspect="1"/>
          </p:cNvPicPr>
          <p:nvPr>
            <p:ph sz="quarter" idx="1"/>
          </p:nvPr>
        </p:nvPicPr>
        <p:blipFill>
          <a:blip r:embed="rId3" cstate="print"/>
          <a:srcRect/>
          <a:stretch>
            <a:fillRect/>
          </a:stretch>
        </p:blipFill>
        <p:spPr>
          <a:xfrm>
            <a:off x="285750" y="2428875"/>
            <a:ext cx="8313738" cy="2643188"/>
          </a:xfrm>
        </p:spPr>
      </p:pic>
      <p:sp>
        <p:nvSpPr>
          <p:cNvPr id="9219"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115300" cy="1011237"/>
          </a:xfrm>
        </p:spPr>
        <p:txBody>
          <a:bodyPr>
            <a:noAutofit/>
          </a:bodyPr>
          <a:lstStyle/>
          <a:p>
            <a:pPr eaLnBrk="1" fontAlgn="auto" hangingPunct="1">
              <a:spcAft>
                <a:spcPts val="0"/>
              </a:spcAft>
              <a:defRPr/>
            </a:pPr>
            <a:r>
              <a:rPr lang="pl-PL" sz="4000" dirty="0" smtClean="0">
                <a:solidFill>
                  <a:schemeClr val="tx1"/>
                </a:solidFill>
              </a:rPr>
              <a:t>Wypalenie zawodowe</a:t>
            </a:r>
            <a:endParaRPr lang="pl-PL" sz="4000" dirty="0">
              <a:solidFill>
                <a:schemeClr val="tx1"/>
              </a:solidFill>
            </a:endParaRPr>
          </a:p>
        </p:txBody>
      </p:sp>
      <p:sp>
        <p:nvSpPr>
          <p:cNvPr id="6" name="Symbol zastępczy zawartości 5"/>
          <p:cNvSpPr>
            <a:spLocks noGrp="1"/>
          </p:cNvSpPr>
          <p:nvPr>
            <p:ph sz="quarter" idx="1"/>
          </p:nvPr>
        </p:nvSpPr>
        <p:spPr>
          <a:xfrm>
            <a:off x="285750" y="1643063"/>
            <a:ext cx="7958138" cy="3730625"/>
          </a:xfrm>
        </p:spPr>
        <p:txBody>
          <a:bodyPr>
            <a:normAutofit/>
          </a:bodyPr>
          <a:lstStyle/>
          <a:p>
            <a:pPr marL="274320" indent="-274320" eaLnBrk="1" fontAlgn="auto" hangingPunct="1">
              <a:spcAft>
                <a:spcPts val="0"/>
              </a:spcAft>
              <a:buFont typeface="Wingdings"/>
              <a:buNone/>
              <a:defRPr/>
            </a:pPr>
            <a:r>
              <a:rPr lang="pl-PL" sz="4300" dirty="0" smtClean="0">
                <a:cs typeface="Times New Roman" pitchFamily="18" charset="0"/>
              </a:rPr>
              <a:t>Komponenty: </a:t>
            </a:r>
          </a:p>
          <a:p>
            <a:pPr marL="742950" indent="-742950" eaLnBrk="1" fontAlgn="auto" hangingPunct="1">
              <a:spcAft>
                <a:spcPts val="0"/>
              </a:spcAft>
              <a:buFont typeface="Wingdings"/>
              <a:buAutoNum type="arabicParenR"/>
              <a:defRPr/>
            </a:pPr>
            <a:r>
              <a:rPr lang="pl-PL" sz="4300" dirty="0" smtClean="0">
                <a:cs typeface="Times New Roman" pitchFamily="18" charset="0"/>
              </a:rPr>
              <a:t>emocjonalne wyczerpanie; </a:t>
            </a:r>
          </a:p>
          <a:p>
            <a:pPr marL="742950" indent="-742950" eaLnBrk="1" fontAlgn="auto" hangingPunct="1">
              <a:spcAft>
                <a:spcPts val="0"/>
              </a:spcAft>
              <a:buFont typeface="Wingdings"/>
              <a:buAutoNum type="arabicParenR"/>
              <a:defRPr/>
            </a:pPr>
            <a:r>
              <a:rPr lang="pl-PL" sz="4300" dirty="0" smtClean="0">
                <a:cs typeface="Times New Roman" pitchFamily="18" charset="0"/>
              </a:rPr>
              <a:t>zdystansowanie się, wycofanie, depersonalizacja; </a:t>
            </a:r>
          </a:p>
          <a:p>
            <a:pPr marL="742950" indent="-742950" eaLnBrk="1" fontAlgn="auto" hangingPunct="1">
              <a:spcAft>
                <a:spcPts val="0"/>
              </a:spcAft>
              <a:buFont typeface="Wingdings"/>
              <a:buAutoNum type="arabicParenR"/>
              <a:defRPr/>
            </a:pPr>
            <a:r>
              <a:rPr lang="pl-PL" sz="4300" dirty="0" smtClean="0">
                <a:cs typeface="Times New Roman" pitchFamily="18" charset="0"/>
              </a:rPr>
              <a:t>obniżone poczucie dokonań.</a:t>
            </a:r>
          </a:p>
          <a:p>
            <a:pPr marL="274320" indent="-274320" eaLnBrk="1" fontAlgn="auto" hangingPunct="1">
              <a:spcAft>
                <a:spcPts val="0"/>
              </a:spcAft>
              <a:buFont typeface="Wingdings"/>
              <a:buNone/>
              <a:defRPr/>
            </a:pPr>
            <a:endParaRPr lang="pl-PL" dirty="0"/>
          </a:p>
        </p:txBody>
      </p:sp>
      <p:sp>
        <p:nvSpPr>
          <p:cNvPr id="2662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285750"/>
            <a:ext cx="8043862" cy="642938"/>
          </a:xfrm>
        </p:spPr>
        <p:txBody>
          <a:bodyPr>
            <a:noAutofit/>
          </a:bodyPr>
          <a:lstStyle/>
          <a:p>
            <a:pPr eaLnBrk="1" fontAlgn="auto" hangingPunct="1">
              <a:spcAft>
                <a:spcPts val="0"/>
              </a:spcAft>
              <a:defRPr/>
            </a:pPr>
            <a:r>
              <a:rPr lang="pl-PL" sz="3200" dirty="0" smtClean="0">
                <a:solidFill>
                  <a:schemeClr val="tx1"/>
                </a:solidFill>
                <a:latin typeface="Bookman Old Style" pitchFamily="18" charset="0"/>
              </a:rPr>
              <a:t>Etapy procesu wypalenia zawodowego</a:t>
            </a:r>
            <a:endParaRPr lang="pl-PL" sz="3200" dirty="0">
              <a:solidFill>
                <a:schemeClr val="tx1"/>
              </a:solidFill>
            </a:endParaRPr>
          </a:p>
        </p:txBody>
      </p:sp>
      <p:graphicFrame>
        <p:nvGraphicFramePr>
          <p:cNvPr id="4" name="Symbol zastępczy zawartości 3"/>
          <p:cNvGraphicFramePr>
            <a:graphicFrameLocks noGrp="1"/>
          </p:cNvGraphicFramePr>
          <p:nvPr>
            <p:ph sz="quarter" idx="1"/>
          </p:nvPr>
        </p:nvGraphicFramePr>
        <p:xfrm>
          <a:off x="457200" y="1214446"/>
          <a:ext cx="825820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solidFill>
                  <a:schemeClr val="tx1"/>
                </a:solidFill>
              </a:rPr>
              <a:t>Fakty i mity</a:t>
            </a:r>
            <a:endParaRPr lang="pl-PL" sz="4000" dirty="0">
              <a:solidFill>
                <a:schemeClr val="tx1"/>
              </a:solidFill>
            </a:endParaRPr>
          </a:p>
        </p:txBody>
      </p:sp>
      <p:sp>
        <p:nvSpPr>
          <p:cNvPr id="28675" name="Symbol zastępczy zawartości 2"/>
          <p:cNvSpPr>
            <a:spLocks noGrp="1"/>
          </p:cNvSpPr>
          <p:nvPr>
            <p:ph sz="quarter" idx="1"/>
          </p:nvPr>
        </p:nvSpPr>
        <p:spPr>
          <a:xfrm>
            <a:off x="457200" y="1600200"/>
            <a:ext cx="7467600" cy="4873625"/>
          </a:xfrm>
        </p:spPr>
        <p:txBody>
          <a:bodyPr/>
          <a:lstStyle/>
          <a:p>
            <a:pPr>
              <a:buFont typeface="Wingdings" pitchFamily="2" charset="2"/>
              <a:buNone/>
            </a:pPr>
            <a:r>
              <a:rPr lang="pl-PL" sz="4400" smtClean="0"/>
              <a:t> </a:t>
            </a:r>
          </a:p>
          <a:p>
            <a:pPr>
              <a:buFont typeface="Wingdings" pitchFamily="2" charset="2"/>
              <a:buNone/>
            </a:pPr>
            <a:r>
              <a:rPr lang="pl-PL" sz="4400" smtClean="0"/>
              <a:t> Wypalenie to wymyślony problem, który tak naprawdę nie istnieje. </a:t>
            </a:r>
          </a:p>
        </p:txBody>
      </p:sp>
      <p:sp>
        <p:nvSpPr>
          <p:cNvPr id="28676"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solidFill>
                  <a:schemeClr val="tx1"/>
                </a:solidFill>
              </a:rPr>
              <a:t>Fakty i mity</a:t>
            </a:r>
            <a:endParaRPr lang="pl-PL" sz="4000" dirty="0">
              <a:solidFill>
                <a:schemeClr val="tx1"/>
              </a:solidFill>
            </a:endParaRPr>
          </a:p>
        </p:txBody>
      </p:sp>
      <p:sp>
        <p:nvSpPr>
          <p:cNvPr id="29699" name="Symbol zastępczy zawartości 2"/>
          <p:cNvSpPr>
            <a:spLocks noGrp="1"/>
          </p:cNvSpPr>
          <p:nvPr>
            <p:ph sz="quarter" idx="1"/>
          </p:nvPr>
        </p:nvSpPr>
        <p:spPr>
          <a:xfrm>
            <a:off x="457200" y="1600200"/>
            <a:ext cx="7467600" cy="4873625"/>
          </a:xfrm>
        </p:spPr>
        <p:txBody>
          <a:bodyPr/>
          <a:lstStyle/>
          <a:p>
            <a:pPr>
              <a:buFont typeface="Wingdings" pitchFamily="2" charset="2"/>
              <a:buNone/>
            </a:pPr>
            <a:endParaRPr lang="pl-PL" sz="4400" smtClean="0"/>
          </a:p>
          <a:p>
            <a:pPr>
              <a:buFont typeface="Wingdings" pitchFamily="2" charset="2"/>
              <a:buNone/>
            </a:pPr>
            <a:endParaRPr lang="pl-PL" sz="4400" smtClean="0"/>
          </a:p>
          <a:p>
            <a:pPr>
              <a:buFont typeface="Wingdings" pitchFamily="2" charset="2"/>
              <a:buNone/>
            </a:pPr>
            <a:r>
              <a:rPr lang="pl-PL" sz="4400" smtClean="0"/>
              <a:t>  Nie ma wypalenia jest tylko lenistwo.</a:t>
            </a:r>
          </a:p>
          <a:p>
            <a:pPr>
              <a:buFont typeface="Wingdings" pitchFamily="2" charset="2"/>
              <a:buNone/>
            </a:pPr>
            <a:endParaRPr lang="pl-PL" sz="4400" smtClean="0"/>
          </a:p>
        </p:txBody>
      </p:sp>
      <p:sp>
        <p:nvSpPr>
          <p:cNvPr id="29700"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solidFill>
                  <a:schemeClr val="tx1"/>
                </a:solidFill>
              </a:rPr>
              <a:t>Fakty i mity</a:t>
            </a:r>
            <a:endParaRPr lang="pl-PL" sz="4000" dirty="0">
              <a:solidFill>
                <a:schemeClr val="tx1"/>
              </a:solidFill>
            </a:endParaRPr>
          </a:p>
        </p:txBody>
      </p:sp>
      <p:sp>
        <p:nvSpPr>
          <p:cNvPr id="30723" name="Symbol zastępczy zawartości 2"/>
          <p:cNvSpPr>
            <a:spLocks noGrp="1"/>
          </p:cNvSpPr>
          <p:nvPr>
            <p:ph sz="quarter" idx="1"/>
          </p:nvPr>
        </p:nvSpPr>
        <p:spPr>
          <a:xfrm>
            <a:off x="457200" y="1600200"/>
            <a:ext cx="7467600" cy="4873625"/>
          </a:xfrm>
        </p:spPr>
        <p:txBody>
          <a:bodyPr/>
          <a:lstStyle/>
          <a:p>
            <a:pPr>
              <a:buFont typeface="Wingdings" pitchFamily="2" charset="2"/>
              <a:buNone/>
            </a:pPr>
            <a:endParaRPr lang="pl-PL" sz="4400" smtClean="0"/>
          </a:p>
          <a:p>
            <a:pPr>
              <a:buFont typeface="Wingdings" pitchFamily="2" charset="2"/>
              <a:buNone/>
            </a:pPr>
            <a:r>
              <a:rPr lang="pl-PL" sz="4400" smtClean="0"/>
              <a:t>  Jeśli ktoś się wypala, to znaczy, że się nie nadaje do tej pracy. </a:t>
            </a:r>
          </a:p>
          <a:p>
            <a:pPr>
              <a:buFont typeface="Wingdings" pitchFamily="2" charset="2"/>
              <a:buNone/>
            </a:pPr>
            <a:endParaRPr lang="pl-PL" smtClean="0"/>
          </a:p>
        </p:txBody>
      </p:sp>
      <p:sp>
        <p:nvSpPr>
          <p:cNvPr id="30724"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solidFill>
                  <a:schemeClr val="tx1"/>
                </a:solidFill>
              </a:rPr>
              <a:t>Fakty i mity</a:t>
            </a:r>
            <a:endParaRPr lang="pl-PL" sz="4000" dirty="0">
              <a:solidFill>
                <a:schemeClr val="tx1"/>
              </a:solidFill>
            </a:endParaRPr>
          </a:p>
        </p:txBody>
      </p:sp>
      <p:sp>
        <p:nvSpPr>
          <p:cNvPr id="31747" name="Symbol zastępczy zawartości 2"/>
          <p:cNvSpPr>
            <a:spLocks noGrp="1"/>
          </p:cNvSpPr>
          <p:nvPr>
            <p:ph sz="quarter" idx="1"/>
          </p:nvPr>
        </p:nvSpPr>
        <p:spPr>
          <a:xfrm>
            <a:off x="468313" y="1984375"/>
            <a:ext cx="7931150" cy="4324350"/>
          </a:xfrm>
        </p:spPr>
        <p:txBody>
          <a:bodyPr/>
          <a:lstStyle/>
          <a:p>
            <a:pPr marL="457200" indent="-457200">
              <a:buFont typeface="Wingdings" pitchFamily="2" charset="2"/>
              <a:buNone/>
            </a:pPr>
            <a:r>
              <a:rPr lang="pl-PL" sz="4400" smtClean="0"/>
              <a:t>   Pracodawca nie jest od tego aby każdemu pracownikowi tworzyć idealne warunki pracy. </a:t>
            </a:r>
          </a:p>
          <a:p>
            <a:pPr marL="457200" indent="-457200">
              <a:buFont typeface="Wingdings" pitchFamily="2" charset="2"/>
              <a:buNone/>
            </a:pPr>
            <a:endParaRPr lang="pl-PL" sz="3600" smtClean="0"/>
          </a:p>
        </p:txBody>
      </p:sp>
      <p:sp>
        <p:nvSpPr>
          <p:cNvPr id="3174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sz="4000" dirty="0" smtClean="0">
                <a:solidFill>
                  <a:schemeClr val="tx1"/>
                </a:solidFill>
              </a:rPr>
              <a:t>Fakty i mity</a:t>
            </a:r>
            <a:endParaRPr lang="pl-PL" sz="4000" dirty="0">
              <a:solidFill>
                <a:schemeClr val="tx1"/>
              </a:solidFill>
            </a:endParaRPr>
          </a:p>
        </p:txBody>
      </p:sp>
      <p:sp>
        <p:nvSpPr>
          <p:cNvPr id="32771" name="Symbol zastępczy zawartości 2"/>
          <p:cNvSpPr>
            <a:spLocks noGrp="1"/>
          </p:cNvSpPr>
          <p:nvPr>
            <p:ph sz="quarter" idx="1"/>
          </p:nvPr>
        </p:nvSpPr>
        <p:spPr>
          <a:xfrm>
            <a:off x="457200" y="1600200"/>
            <a:ext cx="7931150" cy="4873625"/>
          </a:xfrm>
        </p:spPr>
        <p:txBody>
          <a:bodyPr/>
          <a:lstStyle/>
          <a:p>
            <a:pPr marL="457200" indent="-457200" eaLnBrk="1" hangingPunct="1">
              <a:buFont typeface="Wingdings" pitchFamily="2" charset="2"/>
              <a:buNone/>
            </a:pPr>
            <a:endParaRPr lang="pl-PL" sz="4400" smtClean="0"/>
          </a:p>
          <a:p>
            <a:pPr marL="457200" indent="-457200" eaLnBrk="1" hangingPunct="1">
              <a:buFont typeface="Wingdings" pitchFamily="2" charset="2"/>
              <a:buNone/>
            </a:pPr>
            <a:endParaRPr lang="pl-PL" sz="4400" smtClean="0"/>
          </a:p>
          <a:p>
            <a:pPr marL="457200" indent="-457200" eaLnBrk="1" hangingPunct="1">
              <a:buFont typeface="Wingdings" pitchFamily="2" charset="2"/>
              <a:buNone/>
            </a:pPr>
            <a:r>
              <a:rPr lang="pl-PL" sz="4400" smtClean="0"/>
              <a:t>   Na wypalenie zawodowe pomaga urlop.</a:t>
            </a:r>
          </a:p>
        </p:txBody>
      </p:sp>
      <p:sp>
        <p:nvSpPr>
          <p:cNvPr id="3277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t>Wypalenie - różnicowanie</a:t>
            </a:r>
            <a:endParaRPr lang="pl-PL" sz="4000" dirty="0"/>
          </a:p>
        </p:txBody>
      </p:sp>
      <p:sp>
        <p:nvSpPr>
          <p:cNvPr id="33795" name="Symbol zastępczy zawartości 2"/>
          <p:cNvSpPr>
            <a:spLocks noGrp="1"/>
          </p:cNvSpPr>
          <p:nvPr>
            <p:ph sz="quarter" idx="1"/>
          </p:nvPr>
        </p:nvSpPr>
        <p:spPr>
          <a:xfrm>
            <a:off x="457200" y="1600200"/>
            <a:ext cx="7467600" cy="4873625"/>
          </a:xfrm>
        </p:spPr>
        <p:txBody>
          <a:bodyPr/>
          <a:lstStyle/>
          <a:p>
            <a:r>
              <a:rPr lang="pl-PL" smtClean="0"/>
              <a:t>Stres (sam nie musi wywoływać wypalenia).</a:t>
            </a:r>
          </a:p>
          <a:p>
            <a:r>
              <a:rPr lang="pl-PL" smtClean="0"/>
              <a:t>Alienacja (np. osoba pracująca indywidualnie).</a:t>
            </a:r>
          </a:p>
          <a:p>
            <a:r>
              <a:rPr lang="pl-PL" smtClean="0"/>
              <a:t>Depresja (dotyczy wszystkich sfer życia).</a:t>
            </a:r>
          </a:p>
          <a:p>
            <a:r>
              <a:rPr lang="pl-PL" smtClean="0"/>
              <a:t>Zmęczenie (czas regeneracji + poczucie porażki).</a:t>
            </a:r>
          </a:p>
          <a:p>
            <a:r>
              <a:rPr lang="pl-PL" smtClean="0"/>
              <a:t>Znużenie (nie był zapalony).</a:t>
            </a:r>
          </a:p>
          <a:p>
            <a:endParaRPr lang="pl-PL" smtClean="0"/>
          </a:p>
        </p:txBody>
      </p:sp>
      <p:sp>
        <p:nvSpPr>
          <p:cNvPr id="33796"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7500" dirty="0" smtClean="0"/>
              <a:t>SKUTKI</a:t>
            </a:r>
            <a:endParaRPr lang="pl-PL" sz="7500" dirty="0"/>
          </a:p>
        </p:txBody>
      </p:sp>
      <p:pic>
        <p:nvPicPr>
          <p:cNvPr id="4" name="Picture 4" descr="C:\Users\Ania\Desktop\burnout.jpg"/>
          <p:cNvPicPr>
            <a:picLocks noGrp="1" noChangeAspect="1" noChangeArrowheads="1"/>
          </p:cNvPicPr>
          <p:nvPr>
            <p:ph sz="quarter" idx="1"/>
          </p:nvPr>
        </p:nvPicPr>
        <p:blipFill>
          <a:blip r:embed="rId2" cstate="print"/>
          <a:srcRect/>
          <a:stretch>
            <a:fillRect/>
          </a:stretch>
        </p:blipFill>
        <p:spPr bwMode="auto">
          <a:xfrm>
            <a:off x="1504950" y="1965325"/>
            <a:ext cx="5372100" cy="4143375"/>
          </a:xfrm>
          <a:prstGeom prst="rect">
            <a:avLst/>
          </a:prstGeom>
          <a:noFill/>
          <a:ln w="9525">
            <a:noFill/>
            <a:miter lim="800000"/>
            <a:headEnd/>
            <a:tailEnd/>
          </a:ln>
        </p:spPr>
      </p:pic>
    </p:spTree>
    <p:extLst>
      <p:ext uri="{BB962C8B-B14F-4D97-AF65-F5344CB8AC3E}">
        <p14:creationId xmlns:p14="http://schemas.microsoft.com/office/powerpoint/2010/main" val="183126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63" y="357188"/>
            <a:ext cx="7467600" cy="857250"/>
          </a:xfrm>
        </p:spPr>
        <p:txBody>
          <a:bodyPr/>
          <a:lstStyle/>
          <a:p>
            <a:pPr eaLnBrk="1" fontAlgn="auto" hangingPunct="1">
              <a:spcAft>
                <a:spcPts val="0"/>
              </a:spcAft>
              <a:defRPr/>
            </a:pPr>
            <a:r>
              <a:rPr lang="pl-PL" sz="4000" dirty="0" smtClean="0">
                <a:solidFill>
                  <a:schemeClr val="tx1"/>
                </a:solidFill>
              </a:rPr>
              <a:t>Program warsztatów</a:t>
            </a:r>
            <a:endParaRPr lang="pl-PL" sz="4000" dirty="0">
              <a:solidFill>
                <a:schemeClr val="tx1"/>
              </a:solidFill>
            </a:endParaRPr>
          </a:p>
        </p:txBody>
      </p:sp>
      <p:sp>
        <p:nvSpPr>
          <p:cNvPr id="3" name="Symbol zastępczy zawartości 2"/>
          <p:cNvSpPr>
            <a:spLocks noGrp="1"/>
          </p:cNvSpPr>
          <p:nvPr>
            <p:ph sz="quarter" idx="1"/>
          </p:nvPr>
        </p:nvSpPr>
        <p:spPr>
          <a:xfrm>
            <a:off x="214313" y="1500188"/>
            <a:ext cx="4714875" cy="5357812"/>
          </a:xfrm>
        </p:spPr>
        <p:txBody>
          <a:bodyPr>
            <a:normAutofit fontScale="92500"/>
          </a:bodyPr>
          <a:lstStyle/>
          <a:p>
            <a:pPr marL="274320" indent="-274320" eaLnBrk="1" fontAlgn="auto" hangingPunct="1">
              <a:spcAft>
                <a:spcPts val="0"/>
              </a:spcAft>
              <a:buFont typeface="Wingdings"/>
              <a:buChar char=""/>
              <a:defRPr/>
            </a:pPr>
            <a:r>
              <a:rPr lang="pl-PL" sz="2800" dirty="0" smtClean="0"/>
              <a:t>Charakterystyka zmian warunków pracy na przestrzeni ostatnich lat. </a:t>
            </a:r>
          </a:p>
          <a:p>
            <a:pPr marL="274320" indent="-274320" eaLnBrk="1" fontAlgn="auto" hangingPunct="1">
              <a:spcAft>
                <a:spcPts val="0"/>
              </a:spcAft>
              <a:buFont typeface="Wingdings"/>
              <a:buChar char=""/>
              <a:defRPr/>
            </a:pPr>
            <a:r>
              <a:rPr lang="pl-PL" sz="2800" dirty="0" smtClean="0"/>
              <a:t>Dlaczego warto się zajmować tematem wypalenia? </a:t>
            </a:r>
          </a:p>
          <a:p>
            <a:pPr marL="274320" indent="-274320" eaLnBrk="1" fontAlgn="auto" hangingPunct="1">
              <a:spcAft>
                <a:spcPts val="0"/>
              </a:spcAft>
              <a:buFont typeface="Wingdings"/>
              <a:buChar char=""/>
              <a:defRPr/>
            </a:pPr>
            <a:r>
              <a:rPr lang="pl-PL" sz="2800" dirty="0" smtClean="0"/>
              <a:t>Jak dochodzi do wypalenia zawodowego? </a:t>
            </a:r>
          </a:p>
          <a:p>
            <a:pPr marL="274320" indent="-274320" eaLnBrk="1" fontAlgn="auto" hangingPunct="1">
              <a:spcAft>
                <a:spcPts val="0"/>
              </a:spcAft>
              <a:buFont typeface="Wingdings"/>
              <a:buChar char=""/>
              <a:defRPr/>
            </a:pPr>
            <a:r>
              <a:rPr lang="pl-PL" sz="2800" dirty="0" smtClean="0"/>
              <a:t>Jak różnicować wypalenie? </a:t>
            </a:r>
          </a:p>
          <a:p>
            <a:pPr marL="274320" indent="-274320" eaLnBrk="1" fontAlgn="auto" hangingPunct="1">
              <a:spcAft>
                <a:spcPts val="0"/>
              </a:spcAft>
              <a:buFont typeface="Wingdings"/>
              <a:buNone/>
              <a:defRPr/>
            </a:pPr>
            <a:r>
              <a:rPr lang="pl-PL" sz="2800" dirty="0" smtClean="0"/>
              <a:t>   Prawdy i mity.</a:t>
            </a:r>
          </a:p>
          <a:p>
            <a:pPr marL="274320" indent="-274320" eaLnBrk="1" fontAlgn="auto" hangingPunct="1">
              <a:spcAft>
                <a:spcPts val="0"/>
              </a:spcAft>
              <a:buFont typeface="Wingdings"/>
              <a:buChar char=""/>
              <a:defRPr/>
            </a:pPr>
            <a:r>
              <a:rPr lang="pl-PL" sz="2800" dirty="0" smtClean="0"/>
              <a:t>Kto i jak może przeciwdziałać wypaleniu. </a:t>
            </a:r>
          </a:p>
        </p:txBody>
      </p:sp>
      <p:pic>
        <p:nvPicPr>
          <p:cNvPr id="10244" name="Picture 2"/>
          <p:cNvPicPr>
            <a:picLocks noChangeAspect="1" noChangeArrowheads="1"/>
          </p:cNvPicPr>
          <p:nvPr/>
        </p:nvPicPr>
        <p:blipFill>
          <a:blip r:embed="rId3" cstate="print"/>
          <a:srcRect/>
          <a:stretch>
            <a:fillRect/>
          </a:stretch>
        </p:blipFill>
        <p:spPr bwMode="auto">
          <a:xfrm>
            <a:off x="5072063" y="1285875"/>
            <a:ext cx="3660775" cy="5143500"/>
          </a:xfrm>
          <a:prstGeom prst="rect">
            <a:avLst/>
          </a:prstGeom>
          <a:noFill/>
          <a:ln w="9525">
            <a:noFill/>
            <a:miter lim="800000"/>
            <a:headEnd/>
            <a:tailEnd/>
          </a:ln>
        </p:spPr>
      </p:pic>
      <p:sp>
        <p:nvSpPr>
          <p:cNvPr id="10245"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850" y="274638"/>
            <a:ext cx="8424863" cy="1143000"/>
          </a:xfrm>
        </p:spPr>
        <p:txBody>
          <a:bodyPr>
            <a:noAutofit/>
          </a:bodyPr>
          <a:lstStyle/>
          <a:p>
            <a:pPr>
              <a:defRPr/>
            </a:pPr>
            <a:r>
              <a:rPr lang="pl-PL" sz="3800" dirty="0" smtClean="0">
                <a:solidFill>
                  <a:schemeClr val="tx1"/>
                </a:solidFill>
              </a:rPr>
              <a:t>Skutki </a:t>
            </a:r>
            <a:r>
              <a:rPr lang="pl-PL" sz="3800" dirty="0" smtClean="0">
                <a:solidFill>
                  <a:schemeClr val="tx1"/>
                </a:solidFill>
              </a:rPr>
              <a:t>- </a:t>
            </a:r>
            <a:r>
              <a:rPr lang="pl-PL" sz="3800" dirty="0" smtClean="0">
                <a:solidFill>
                  <a:schemeClr val="tx1"/>
                </a:solidFill>
              </a:rPr>
              <a:t>fizjologiczne</a:t>
            </a:r>
            <a:endParaRPr lang="pl-PL" sz="3800" dirty="0">
              <a:solidFill>
                <a:schemeClr val="tx1"/>
              </a:solidFill>
            </a:endParaRPr>
          </a:p>
        </p:txBody>
      </p:sp>
      <p:sp>
        <p:nvSpPr>
          <p:cNvPr id="34819" name="Symbol zastępczy zawartości 2"/>
          <p:cNvSpPr>
            <a:spLocks noGrp="1"/>
          </p:cNvSpPr>
          <p:nvPr>
            <p:ph sz="quarter" idx="1"/>
          </p:nvPr>
        </p:nvSpPr>
        <p:spPr>
          <a:xfrm>
            <a:off x="457200" y="1600200"/>
            <a:ext cx="7467600" cy="4873625"/>
          </a:xfrm>
        </p:spPr>
        <p:txBody>
          <a:bodyPr/>
          <a:lstStyle/>
          <a:p>
            <a:r>
              <a:rPr lang="pl-PL" sz="3200" smtClean="0"/>
              <a:t> Bezsenność. </a:t>
            </a:r>
          </a:p>
          <a:p>
            <a:r>
              <a:rPr lang="pl-PL" sz="3200" smtClean="0"/>
              <a:t> Napięcie mięśniowe. </a:t>
            </a:r>
          </a:p>
          <a:p>
            <a:r>
              <a:rPr lang="pl-PL" sz="3200" smtClean="0"/>
              <a:t> Bóle głowy, żołądka. </a:t>
            </a:r>
          </a:p>
          <a:p>
            <a:r>
              <a:rPr lang="pl-PL" sz="3200" smtClean="0"/>
              <a:t> Podwyższone ciśnienie krwi. </a:t>
            </a:r>
          </a:p>
          <a:p>
            <a:r>
              <a:rPr lang="pl-PL" sz="3200" smtClean="0"/>
              <a:t> Wrzody żołądka. </a:t>
            </a:r>
          </a:p>
          <a:p>
            <a:r>
              <a:rPr lang="pl-PL" sz="3200" smtClean="0"/>
              <a:t> Obniżona odporność (zwiększona  podatność na przeziębienie i grypę). </a:t>
            </a:r>
          </a:p>
          <a:p>
            <a:r>
              <a:rPr lang="pl-PL" sz="3200" smtClean="0"/>
              <a:t> Choroby psychosomatyczne. </a:t>
            </a:r>
          </a:p>
        </p:txBody>
      </p:sp>
      <p:sp>
        <p:nvSpPr>
          <p:cNvPr id="34820"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362950" cy="1143000"/>
          </a:xfrm>
        </p:spPr>
        <p:txBody>
          <a:bodyPr>
            <a:noAutofit/>
          </a:bodyPr>
          <a:lstStyle/>
          <a:p>
            <a:pPr>
              <a:defRPr/>
            </a:pPr>
            <a:r>
              <a:rPr lang="pl-PL" sz="3800" dirty="0" smtClean="0">
                <a:solidFill>
                  <a:schemeClr val="tx1"/>
                </a:solidFill>
              </a:rPr>
              <a:t>Skutki </a:t>
            </a:r>
            <a:r>
              <a:rPr lang="pl-PL" sz="3800" dirty="0" smtClean="0">
                <a:solidFill>
                  <a:schemeClr val="tx1"/>
                </a:solidFill>
              </a:rPr>
              <a:t>- </a:t>
            </a:r>
            <a:r>
              <a:rPr lang="pl-PL" sz="3800" dirty="0" smtClean="0">
                <a:solidFill>
                  <a:schemeClr val="tx1"/>
                </a:solidFill>
              </a:rPr>
              <a:t>emocjonalne</a:t>
            </a:r>
            <a:endParaRPr lang="pl-PL" sz="3800" dirty="0">
              <a:solidFill>
                <a:schemeClr val="tx1"/>
              </a:solidFill>
            </a:endParaRPr>
          </a:p>
        </p:txBody>
      </p:sp>
      <p:sp>
        <p:nvSpPr>
          <p:cNvPr id="35843" name="Symbol zastępczy zawartości 2"/>
          <p:cNvSpPr>
            <a:spLocks noGrp="1"/>
          </p:cNvSpPr>
          <p:nvPr>
            <p:ph sz="quarter" idx="1"/>
          </p:nvPr>
        </p:nvSpPr>
        <p:spPr>
          <a:xfrm>
            <a:off x="457200" y="1600200"/>
            <a:ext cx="7467600" cy="4873625"/>
          </a:xfrm>
        </p:spPr>
        <p:txBody>
          <a:bodyPr/>
          <a:lstStyle/>
          <a:p>
            <a:r>
              <a:rPr lang="pl-PL" smtClean="0"/>
              <a:t> Zmienność nastrojów. </a:t>
            </a:r>
          </a:p>
          <a:p>
            <a:r>
              <a:rPr lang="pl-PL" smtClean="0"/>
              <a:t> Ogólne przygnębienie. </a:t>
            </a:r>
          </a:p>
          <a:p>
            <a:r>
              <a:rPr lang="pl-PL" smtClean="0"/>
              <a:t> Poczucie bezradności. </a:t>
            </a:r>
          </a:p>
          <a:p>
            <a:r>
              <a:rPr lang="pl-PL" smtClean="0"/>
              <a:t> Obniżenie samooceny, wiary we własne możliwości, wrażenie nieskuteczności. </a:t>
            </a:r>
          </a:p>
          <a:p>
            <a:r>
              <a:rPr lang="pl-PL" smtClean="0"/>
              <a:t> Poczucie irytacji, frustracji, gniewu. </a:t>
            </a:r>
          </a:p>
          <a:p>
            <a:r>
              <a:rPr lang="pl-PL" smtClean="0"/>
              <a:t> Brak wiary w możliwość zmiany trudnej sytuacji. </a:t>
            </a:r>
          </a:p>
          <a:p>
            <a:r>
              <a:rPr lang="pl-PL" smtClean="0"/>
              <a:t>Poczucie winy. </a:t>
            </a:r>
          </a:p>
          <a:p>
            <a:r>
              <a:rPr lang="pl-PL" smtClean="0"/>
              <a:t> Poczucie osamotnienia, alienacji. </a:t>
            </a:r>
          </a:p>
          <a:p>
            <a:r>
              <a:rPr lang="pl-PL" smtClean="0"/>
              <a:t> Niemożność zrelaksowania się. </a:t>
            </a:r>
          </a:p>
          <a:p>
            <a:endParaRPr lang="pl-PL" smtClean="0"/>
          </a:p>
        </p:txBody>
      </p:sp>
      <p:sp>
        <p:nvSpPr>
          <p:cNvPr id="35844"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3800" dirty="0" smtClean="0">
                <a:solidFill>
                  <a:schemeClr val="tx1"/>
                </a:solidFill>
              </a:rPr>
              <a:t>Skutki – </a:t>
            </a:r>
            <a:r>
              <a:rPr lang="pl-PL" sz="3800" dirty="0" smtClean="0">
                <a:solidFill>
                  <a:schemeClr val="tx1"/>
                </a:solidFill>
              </a:rPr>
              <a:t>zawodowe</a:t>
            </a:r>
            <a:endParaRPr lang="pl-PL" sz="3800" dirty="0">
              <a:solidFill>
                <a:schemeClr val="tx1"/>
              </a:solidFill>
            </a:endParaRPr>
          </a:p>
        </p:txBody>
      </p:sp>
      <p:sp>
        <p:nvSpPr>
          <p:cNvPr id="36867" name="Symbol zastępczy zawartości 2"/>
          <p:cNvSpPr>
            <a:spLocks noGrp="1"/>
          </p:cNvSpPr>
          <p:nvPr>
            <p:ph sz="quarter" idx="1"/>
          </p:nvPr>
        </p:nvSpPr>
        <p:spPr>
          <a:xfrm>
            <a:off x="457200" y="1600200"/>
            <a:ext cx="7931150" cy="4873625"/>
          </a:xfrm>
        </p:spPr>
        <p:txBody>
          <a:bodyPr/>
          <a:lstStyle/>
          <a:p>
            <a:r>
              <a:rPr lang="pl-PL" smtClean="0"/>
              <a:t>Większa absencja. </a:t>
            </a:r>
          </a:p>
          <a:p>
            <a:r>
              <a:rPr lang="pl-PL" smtClean="0"/>
              <a:t>Rotacja kadry: odejścia z pracy/przeniesienia. </a:t>
            </a:r>
          </a:p>
          <a:p>
            <a:r>
              <a:rPr lang="pl-PL" smtClean="0"/>
              <a:t>Konieczność inwestycji w nowych pracowników. </a:t>
            </a:r>
          </a:p>
          <a:p>
            <a:r>
              <a:rPr lang="pl-PL" smtClean="0"/>
              <a:t>Gorsza jakość kontaktów wewnątrz i na zewnątrz instytucji. </a:t>
            </a:r>
          </a:p>
          <a:p>
            <a:r>
              <a:rPr lang="pl-PL" smtClean="0"/>
              <a:t>Częstsze konflikty. </a:t>
            </a:r>
          </a:p>
          <a:p>
            <a:r>
              <a:rPr lang="pl-PL" smtClean="0"/>
              <a:t>Mniejsza kreatywność i inicjatywa pracowników. </a:t>
            </a:r>
          </a:p>
          <a:p>
            <a:r>
              <a:rPr lang="pl-PL" smtClean="0"/>
              <a:t>Większa szansa na popełnienie błędów/tendencja do wypadków. </a:t>
            </a:r>
          </a:p>
          <a:p>
            <a:r>
              <a:rPr lang="pl-PL" smtClean="0"/>
              <a:t>Wykonywanie obowiązków na poziomie absolutnego minimum. </a:t>
            </a:r>
          </a:p>
          <a:p>
            <a:endParaRPr lang="pl-PL" smtClean="0"/>
          </a:p>
        </p:txBody>
      </p:sp>
      <p:sp>
        <p:nvSpPr>
          <p:cNvPr id="3686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3800" dirty="0" smtClean="0">
                <a:solidFill>
                  <a:schemeClr val="tx1"/>
                </a:solidFill>
              </a:rPr>
              <a:t>Profilaktyka - pracownik</a:t>
            </a:r>
            <a:endParaRPr lang="pl-PL" sz="3800" dirty="0">
              <a:solidFill>
                <a:schemeClr val="tx1"/>
              </a:solidFill>
            </a:endParaRPr>
          </a:p>
        </p:txBody>
      </p:sp>
      <p:sp>
        <p:nvSpPr>
          <p:cNvPr id="37891" name="Symbol zastępczy zawartości 2"/>
          <p:cNvSpPr>
            <a:spLocks noGrp="1"/>
          </p:cNvSpPr>
          <p:nvPr>
            <p:ph sz="quarter" idx="1"/>
          </p:nvPr>
        </p:nvSpPr>
        <p:spPr>
          <a:xfrm>
            <a:off x="250825" y="1600200"/>
            <a:ext cx="8893175" cy="4873625"/>
          </a:xfrm>
        </p:spPr>
        <p:txBody>
          <a:bodyPr/>
          <a:lstStyle/>
          <a:p>
            <a:r>
              <a:rPr lang="pl-PL" smtClean="0"/>
              <a:t>Podejmuj (i wykonuj) pracę zgodne ze zdobytym wykształceniem, umiejętnościami i kwalifikacjami. </a:t>
            </a:r>
          </a:p>
          <a:p>
            <a:r>
              <a:rPr lang="pl-PL" smtClean="0"/>
              <a:t>Wyznaczaj sobie realistyczne i konkretne cele. </a:t>
            </a:r>
          </a:p>
          <a:p>
            <a:r>
              <a:rPr lang="pl-PL" smtClean="0"/>
              <a:t>Poszerzaj swoje kompetencje zawodowe. Dbaj o swój potencjał, który jest najważniejszym narzędziem pracy. </a:t>
            </a:r>
          </a:p>
          <a:p>
            <a:r>
              <a:rPr lang="pl-PL" smtClean="0"/>
              <a:t>Staraj się traktować sprawy zawodowe mniej osobiście. </a:t>
            </a:r>
          </a:p>
          <a:p>
            <a:r>
              <a:rPr lang="pl-PL" smtClean="0"/>
              <a:t>Spróbuj jasno określić szanse na swój rozwój w miejscu pracy. </a:t>
            </a:r>
          </a:p>
          <a:p>
            <a:r>
              <a:rPr lang="pl-PL" smtClean="0"/>
              <a:t>Rób te same rzeczy w inny sposób. </a:t>
            </a:r>
          </a:p>
          <a:p>
            <a:r>
              <a:rPr lang="pl-PL" smtClean="0"/>
              <a:t>Utrzymuj bliskie relacje z innymi ludźmi, także w pracy. Mogą one stanowić dla Ciebie wsparcie w trudnych chwilach. </a:t>
            </a:r>
          </a:p>
        </p:txBody>
      </p:sp>
      <p:sp>
        <p:nvSpPr>
          <p:cNvPr id="3789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3800" dirty="0" smtClean="0">
                <a:solidFill>
                  <a:schemeClr val="tx1"/>
                </a:solidFill>
              </a:rPr>
              <a:t>Profilaktyka - pracownik</a:t>
            </a:r>
            <a:endParaRPr lang="pl-PL" sz="3800" dirty="0">
              <a:solidFill>
                <a:schemeClr val="tx1"/>
              </a:solidFill>
            </a:endParaRPr>
          </a:p>
        </p:txBody>
      </p:sp>
      <p:sp>
        <p:nvSpPr>
          <p:cNvPr id="38915" name="Symbol zastępczy zawartości 2"/>
          <p:cNvSpPr>
            <a:spLocks noGrp="1"/>
          </p:cNvSpPr>
          <p:nvPr>
            <p:ph sz="quarter" idx="1"/>
          </p:nvPr>
        </p:nvSpPr>
        <p:spPr>
          <a:xfrm>
            <a:off x="250825" y="1600200"/>
            <a:ext cx="8137525" cy="4873625"/>
          </a:xfrm>
        </p:spPr>
        <p:txBody>
          <a:bodyPr/>
          <a:lstStyle/>
          <a:p>
            <a:r>
              <a:rPr lang="pl-PL" sz="2600" smtClean="0"/>
              <a:t>Dbaj o odpoczynek po intensywnej pracy, tak by prowadził do regeneracji sił i relaksu. </a:t>
            </a:r>
          </a:p>
          <a:p>
            <a:r>
              <a:rPr lang="pl-PL" sz="2600" smtClean="0"/>
              <a:t>Rozwijaj swoje umiejętności radzenia sobie ze stresem (stosuj nowe sposoby).</a:t>
            </a:r>
          </a:p>
          <a:p>
            <a:r>
              <a:rPr lang="pl-PL" sz="2600" smtClean="0"/>
              <a:t>Zachowaj niezbędną równowagę między życiem zawodowym, a prywatnym.</a:t>
            </a:r>
          </a:p>
          <a:p>
            <a:r>
              <a:rPr lang="pl-PL" sz="2600" smtClean="0"/>
              <a:t>Wyznaczaj sobie cele niezwiązane z życiem zawodowym  i staraj się je realizować. </a:t>
            </a:r>
          </a:p>
          <a:p>
            <a:r>
              <a:rPr lang="pl-PL" sz="2600" smtClean="0"/>
              <a:t>Pamiętaj, że wszyscy popełniamy błędy, ze swoich wyciągaj wnioski na przyszłość. </a:t>
            </a:r>
          </a:p>
          <a:p>
            <a:endParaRPr lang="pl-PL" smtClean="0"/>
          </a:p>
        </p:txBody>
      </p:sp>
      <p:sp>
        <p:nvSpPr>
          <p:cNvPr id="38916"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859713" cy="1143000"/>
          </a:xfrm>
        </p:spPr>
        <p:txBody>
          <a:bodyPr/>
          <a:lstStyle/>
          <a:p>
            <a:pPr>
              <a:defRPr/>
            </a:pPr>
            <a:r>
              <a:rPr lang="pl-PL" sz="3800" dirty="0" smtClean="0">
                <a:solidFill>
                  <a:schemeClr val="tx1"/>
                </a:solidFill>
              </a:rPr>
              <a:t>Profilaktyka - pracodawca</a:t>
            </a:r>
            <a:endParaRPr lang="pl-PL" sz="3800" dirty="0">
              <a:solidFill>
                <a:schemeClr val="tx1"/>
              </a:solidFill>
            </a:endParaRPr>
          </a:p>
        </p:txBody>
      </p:sp>
      <p:sp>
        <p:nvSpPr>
          <p:cNvPr id="39939" name="Symbol zastępczy zawartości 2"/>
          <p:cNvSpPr>
            <a:spLocks noGrp="1"/>
          </p:cNvSpPr>
          <p:nvPr>
            <p:ph sz="quarter" idx="1"/>
          </p:nvPr>
        </p:nvSpPr>
        <p:spPr>
          <a:xfrm>
            <a:off x="250825" y="1600200"/>
            <a:ext cx="7993063" cy="5257800"/>
          </a:xfrm>
        </p:spPr>
        <p:txBody>
          <a:bodyPr/>
          <a:lstStyle/>
          <a:p>
            <a:r>
              <a:rPr lang="pl-PL" smtClean="0"/>
              <a:t>Przydzielaj obowiązki adekwatnie do możliwości i kompetencji. </a:t>
            </a:r>
          </a:p>
          <a:p>
            <a:r>
              <a:rPr lang="pl-PL" smtClean="0"/>
              <a:t>Dbaj o nagradzanie-zarówno finansowe, jak i docenianie wkładu i zaangażowania pracownika. </a:t>
            </a:r>
          </a:p>
          <a:p>
            <a:r>
              <a:rPr lang="pl-PL" smtClean="0"/>
              <a:t>Organizuj szkolenia podnoszące kompetencje (zarówno te merytoryczne, jak i umiejętności miękkie-społeczne). </a:t>
            </a:r>
          </a:p>
          <a:p>
            <a:r>
              <a:rPr lang="pl-PL" smtClean="0"/>
              <a:t>Nie bój się konfrontować z konfliktami – tylko te ignorowane stanowią zagrożenie dla atmosfery pracy.</a:t>
            </a:r>
          </a:p>
          <a:p>
            <a:r>
              <a:rPr lang="pl-PL" smtClean="0"/>
              <a:t>Promuj otwartą komunikację między pracownikami.  </a:t>
            </a:r>
          </a:p>
          <a:p>
            <a:r>
              <a:rPr lang="pl-PL" smtClean="0"/>
              <a:t>Monitoruj poziom satysfakcji z pracy. </a:t>
            </a:r>
          </a:p>
          <a:p>
            <a:r>
              <a:rPr lang="pl-PL" smtClean="0"/>
              <a:t>Integruj zespoły. </a:t>
            </a:r>
          </a:p>
        </p:txBody>
      </p:sp>
      <p:sp>
        <p:nvSpPr>
          <p:cNvPr id="39940"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000" dirty="0" smtClean="0">
                <a:solidFill>
                  <a:schemeClr val="tx1"/>
                </a:solidFill>
              </a:rPr>
              <a:t>Literatura</a:t>
            </a:r>
            <a:endParaRPr lang="pl-PL" sz="4000" dirty="0">
              <a:solidFill>
                <a:schemeClr val="tx1"/>
              </a:solidFill>
            </a:endParaRPr>
          </a:p>
        </p:txBody>
      </p:sp>
      <p:sp>
        <p:nvSpPr>
          <p:cNvPr id="40963" name="Symbol zastępczy zawartości 2"/>
          <p:cNvSpPr>
            <a:spLocks noGrp="1"/>
          </p:cNvSpPr>
          <p:nvPr>
            <p:ph sz="quarter" idx="1"/>
          </p:nvPr>
        </p:nvSpPr>
        <p:spPr>
          <a:xfrm>
            <a:off x="457200" y="1600200"/>
            <a:ext cx="7467600" cy="4873625"/>
          </a:xfrm>
        </p:spPr>
        <p:txBody>
          <a:bodyPr/>
          <a:lstStyle/>
          <a:p>
            <a:r>
              <a:rPr lang="pl-PL" smtClean="0"/>
              <a:t>Maslach, Ch. i Leiter, M. P. „Prawda o wypaleniu zawodowym. Co robić ze stresem w organizacji” Wydawnictwo Naukowe PWN. Warszawa 2011. </a:t>
            </a:r>
          </a:p>
          <a:p>
            <a:r>
              <a:rPr lang="pl-PL" smtClean="0"/>
              <a:t>Maslach, Ch. i Leiter, M. P. „Pokonać wypalenie zawodowe. Sześć strategii poprawiania relacji z pracą” Oficyna Wolters Kluwer Warszawa 2010. </a:t>
            </a:r>
          </a:p>
          <a:p>
            <a:r>
              <a:rPr lang="pl-PL" smtClean="0"/>
              <a:t>Sęk, H. „Wypalenie zawodowe. Przyczyny i zapobieganie” Wydawnictwo Naukowe PWN. Warszawa 2014. </a:t>
            </a:r>
          </a:p>
          <a:p>
            <a:r>
              <a:rPr lang="pl-PL" smtClean="0"/>
              <a:t>Litzke, S. M. i Schuh, H. „Stres, mobbing i wypalenie zawodowe” GWP Gdańsk 2007. </a:t>
            </a:r>
          </a:p>
          <a:p>
            <a:endParaRPr lang="pl-PL" smtClean="0"/>
          </a:p>
          <a:p>
            <a:endParaRPr lang="pl-PL" smtClean="0"/>
          </a:p>
          <a:p>
            <a:endParaRPr lang="pl-PL" smtClean="0"/>
          </a:p>
        </p:txBody>
      </p:sp>
      <p:sp>
        <p:nvSpPr>
          <p:cNvPr id="40964"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2286000" y="3124200"/>
            <a:ext cx="6172200" cy="1893888"/>
          </a:xfrm>
        </p:spPr>
        <p:txBody>
          <a:bodyPr/>
          <a:lstStyle/>
          <a:p>
            <a:pPr>
              <a:defRPr/>
            </a:pPr>
            <a:r>
              <a:rPr lang="pl-PL" sz="4800" dirty="0" smtClean="0">
                <a:solidFill>
                  <a:schemeClr val="tx1"/>
                </a:solidFill>
              </a:rPr>
              <a:t>Dziękuję za uwagę</a:t>
            </a:r>
            <a:endParaRPr lang="pl-PL" sz="4800" dirty="0">
              <a:solidFill>
                <a:schemeClr val="tx1"/>
              </a:solidFill>
            </a:endParaRPr>
          </a:p>
        </p:txBody>
      </p:sp>
      <p:sp>
        <p:nvSpPr>
          <p:cNvPr id="41987" name="Podtytuł 4"/>
          <p:cNvSpPr>
            <a:spLocks noGrp="1"/>
          </p:cNvSpPr>
          <p:nvPr>
            <p:ph type="subTitle" idx="1"/>
          </p:nvPr>
        </p:nvSpPr>
        <p:spPr>
          <a:xfrm>
            <a:off x="2286000" y="5003800"/>
            <a:ext cx="6172200" cy="1371600"/>
          </a:xfrm>
        </p:spPr>
        <p:txBody>
          <a:bodyPr/>
          <a:lstStyle/>
          <a:p>
            <a:r>
              <a:rPr lang="pl-PL" smtClean="0">
                <a:solidFill>
                  <a:schemeClr val="tx1"/>
                </a:solidFill>
              </a:rPr>
              <a:t>Pytania?</a:t>
            </a:r>
          </a:p>
        </p:txBody>
      </p:sp>
      <p:sp>
        <p:nvSpPr>
          <p:cNvPr id="4198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625" y="357188"/>
            <a:ext cx="8115300" cy="785812"/>
          </a:xfrm>
        </p:spPr>
        <p:txBody>
          <a:bodyPr>
            <a:noAutofit/>
          </a:bodyPr>
          <a:lstStyle/>
          <a:p>
            <a:pPr eaLnBrk="1" fontAlgn="auto" hangingPunct="1">
              <a:spcAft>
                <a:spcPts val="0"/>
              </a:spcAft>
              <a:defRPr/>
            </a:pPr>
            <a:r>
              <a:rPr lang="pl-PL" sz="4000" dirty="0" smtClean="0">
                <a:solidFill>
                  <a:schemeClr val="tx1"/>
                </a:solidFill>
              </a:rPr>
              <a:t>Charakter pracy kiedyś i dziś</a:t>
            </a:r>
            <a:endParaRPr lang="pl-PL" sz="4000" dirty="0">
              <a:solidFill>
                <a:schemeClr val="tx1"/>
              </a:solidFill>
            </a:endParaRPr>
          </a:p>
        </p:txBody>
      </p:sp>
      <p:sp>
        <p:nvSpPr>
          <p:cNvPr id="11267" name="Symbol zastępczy zawartości 2"/>
          <p:cNvSpPr>
            <a:spLocks noGrp="1"/>
          </p:cNvSpPr>
          <p:nvPr>
            <p:ph sz="quarter" idx="1"/>
          </p:nvPr>
        </p:nvSpPr>
        <p:spPr>
          <a:xfrm>
            <a:off x="285750" y="1285875"/>
            <a:ext cx="8429625" cy="4929188"/>
          </a:xfrm>
        </p:spPr>
        <p:txBody>
          <a:bodyPr/>
          <a:lstStyle/>
          <a:p>
            <a:pPr marL="457200" indent="-457200" eaLnBrk="1" hangingPunct="1">
              <a:buFont typeface="Courier New" pitchFamily="49" charset="0"/>
              <a:buChar char="o"/>
            </a:pPr>
            <a:r>
              <a:rPr lang="pl-PL" sz="3600" smtClean="0"/>
              <a:t>Duża niepewność co do stałości miejsca zatrudnienia. </a:t>
            </a:r>
          </a:p>
          <a:p>
            <a:pPr marL="457200" indent="-457200" eaLnBrk="1" hangingPunct="1">
              <a:buFont typeface="Courier New" pitchFamily="49" charset="0"/>
              <a:buChar char="o"/>
            </a:pPr>
            <a:r>
              <a:rPr lang="pl-PL" sz="3600" smtClean="0"/>
              <a:t>Zaangażowanie w działania nie dające osobistej satysfakcji. </a:t>
            </a:r>
          </a:p>
          <a:p>
            <a:pPr marL="457200" indent="-457200" eaLnBrk="1" hangingPunct="1">
              <a:buFont typeface="Courier New" pitchFamily="49" charset="0"/>
              <a:buChar char="o"/>
            </a:pPr>
            <a:r>
              <a:rPr lang="pl-PL" sz="3600" smtClean="0"/>
              <a:t>Koncentracja na krótkoterminowych celach. </a:t>
            </a:r>
          </a:p>
          <a:p>
            <a:pPr marL="457200" indent="-457200" eaLnBrk="1" hangingPunct="1">
              <a:buFont typeface="Courier New" pitchFamily="49" charset="0"/>
              <a:buChar char="o"/>
            </a:pPr>
            <a:r>
              <a:rPr lang="pl-PL" sz="3600" smtClean="0"/>
              <a:t>Postęp technologiczny. </a:t>
            </a:r>
          </a:p>
          <a:p>
            <a:pPr marL="457200" indent="-457200" eaLnBrk="1" hangingPunct="1">
              <a:buFont typeface="Courier New" pitchFamily="49" charset="0"/>
              <a:buChar char="o"/>
            </a:pPr>
            <a:r>
              <a:rPr lang="pl-PL" sz="3600" smtClean="0"/>
              <a:t>Brak delegowania władzy/zadań. </a:t>
            </a:r>
          </a:p>
        </p:txBody>
      </p:sp>
      <p:sp>
        <p:nvSpPr>
          <p:cNvPr id="11268"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pPr eaLnBrk="1" fontAlgn="auto" hangingPunct="1">
              <a:spcAft>
                <a:spcPts val="0"/>
              </a:spcAft>
              <a:defRPr/>
            </a:pPr>
            <a:r>
              <a:rPr lang="pl-PL" sz="3200" dirty="0" smtClean="0">
                <a:solidFill>
                  <a:schemeClr val="tx1"/>
                </a:solidFill>
              </a:rPr>
              <a:t>Charakterystyka zmian warunków pracy na przestrzeni ostatnich lat. </a:t>
            </a:r>
            <a:endParaRPr lang="pl-PL" dirty="0">
              <a:solidFill>
                <a:schemeClr val="tx1"/>
              </a:solidFill>
            </a:endParaRPr>
          </a:p>
        </p:txBody>
      </p:sp>
      <p:sp>
        <p:nvSpPr>
          <p:cNvPr id="12291" name="Symbol zastępczy zawartości 5"/>
          <p:cNvSpPr>
            <a:spLocks noGrp="1"/>
          </p:cNvSpPr>
          <p:nvPr>
            <p:ph sz="quarter" idx="1"/>
          </p:nvPr>
        </p:nvSpPr>
        <p:spPr>
          <a:xfrm>
            <a:off x="0" y="1341438"/>
            <a:ext cx="8893175" cy="5975350"/>
          </a:xfrm>
        </p:spPr>
        <p:txBody>
          <a:bodyPr/>
          <a:lstStyle/>
          <a:p>
            <a:pPr eaLnBrk="1" hangingPunct="1"/>
            <a:r>
              <a:rPr lang="pl-PL" sz="2100" smtClean="0"/>
              <a:t>Kiedyś firma/instytucja była miejscem z którym pracownik wiązał się na całe życie, traktowało się to miejsce jak rodzinę/drugi dom. W PSP jest stabilność zatrudnienia, ale nasza pozycja i warunki pracy są już zmienne. Trudno odejść ze służby. </a:t>
            </a:r>
          </a:p>
          <a:p>
            <a:pPr eaLnBrk="1" hangingPunct="1"/>
            <a:r>
              <a:rPr lang="pl-PL" sz="2100" smtClean="0"/>
              <a:t>Sytuacja na rynku pracy-wysokie bezrobocie, trudności gospodarcze powodują, że praca stała się dobrem o które należy dbać (nadgodziny, zabieranie pracy do domu, zakupy z własnych środków) – każdy z nas słyszał: „bo jest ktoś już na nasze miejsce/bo nie ma ludzi niezastąpionych”. </a:t>
            </a:r>
          </a:p>
          <a:p>
            <a:pPr eaLnBrk="1" hangingPunct="1"/>
            <a:r>
              <a:rPr lang="pl-PL" sz="2100" smtClean="0"/>
              <a:t>Kiedyś miejsce pracy było przestrzenią, gdzie człowiek czuł się potrzebny i mógł realizować cele, aby zarabiać. Obecnie często ludzie poświęcają swoje środki i aspiracje, aby ich miejsce pracy istniało. </a:t>
            </a:r>
          </a:p>
          <a:p>
            <a:pPr eaLnBrk="1" hangingPunct="1"/>
            <a:r>
              <a:rPr lang="pl-PL" sz="2100" smtClean="0"/>
              <a:t>Częściej ludzie oddają swój wolny czas-pracują w nadgodzinach, zabierają pracę do domu, poświęcają się by osiągać cele, które nie dają im osobistego zadowolenia. </a:t>
            </a:r>
          </a:p>
        </p:txBody>
      </p:sp>
      <p:sp>
        <p:nvSpPr>
          <p:cNvPr id="12292"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eaLnBrk="1" fontAlgn="auto" hangingPunct="1">
              <a:spcAft>
                <a:spcPts val="0"/>
              </a:spcAft>
              <a:defRPr/>
            </a:pPr>
            <a:r>
              <a:rPr lang="pl-PL" sz="3200" dirty="0" smtClean="0">
                <a:solidFill>
                  <a:schemeClr val="tx1"/>
                </a:solidFill>
              </a:rPr>
              <a:t>Charakterystyka zmian warunków pracy na przestrzeni ostatnich lat. </a:t>
            </a:r>
            <a:endParaRPr lang="pl-PL" dirty="0">
              <a:solidFill>
                <a:schemeClr val="tx1"/>
              </a:solidFill>
            </a:endParaRPr>
          </a:p>
        </p:txBody>
      </p:sp>
      <p:sp>
        <p:nvSpPr>
          <p:cNvPr id="13315" name="Symbol zastępczy zawartości 2"/>
          <p:cNvSpPr>
            <a:spLocks noGrp="1"/>
          </p:cNvSpPr>
          <p:nvPr>
            <p:ph sz="quarter" idx="1"/>
          </p:nvPr>
        </p:nvSpPr>
        <p:spPr>
          <a:xfrm>
            <a:off x="0" y="1341438"/>
            <a:ext cx="8820150" cy="5832475"/>
          </a:xfrm>
        </p:spPr>
        <p:txBody>
          <a:bodyPr/>
          <a:lstStyle/>
          <a:p>
            <a:pPr eaLnBrk="1" hangingPunct="1"/>
            <a:r>
              <a:rPr lang="pl-PL" sz="2100" smtClean="0"/>
              <a:t>Często wykonujemy zadania, które nie są dla nas ani przyjemne ani rozwojowe. Rozbudowana nadmiernie biurokracja, procedury i zasady, tworzone odgórnie często nie uwzględniające specyfiki pracy „na dole”. Osoby realnie wykonujących pracę praktycznie nie mają możliwości wpływu ani na to jakie zadania są im zlecane, ani na sposób ich realizacji – np. instruktorzy nie mają wpływu na to jak przebiega ustalanie planów programowych. </a:t>
            </a:r>
          </a:p>
          <a:p>
            <a:pPr eaLnBrk="1" hangingPunct="1"/>
            <a:r>
              <a:rPr lang="pl-PL" sz="2100" smtClean="0"/>
              <a:t>Poszczególni pracownicy rzadko kiedy znają długoterminowe cele, działają dorywczo, aby poradzić sobie z tym co teraz jest problemem. Pracownicy coraz rzadziej identyfikują się z PSP i jej dobrem (/misją-o ile w ogóle ją znają). Działają na zasadzie: „byle odpowiedzieć na to pismo/ rozliczyć to półrocze/ bez problemu zdać służbę”. </a:t>
            </a:r>
          </a:p>
          <a:p>
            <a:pPr eaLnBrk="1" hangingPunct="1"/>
            <a:r>
              <a:rPr lang="pl-PL" sz="2100" smtClean="0"/>
              <a:t>Często deleguje się konieczność rozwiązania problemu, a nie władzę do skutecznego zmierzenia się z problemem. Koncentrujemy się na wynikach/miernikach, a nie ludziach i ich wartościach. </a:t>
            </a:r>
          </a:p>
        </p:txBody>
      </p:sp>
      <p:sp>
        <p:nvSpPr>
          <p:cNvPr id="13316" name="Symbol zastępczy stopki 3"/>
          <p:cNvSpPr>
            <a:spLocks noGrp="1"/>
          </p:cNvSpPr>
          <p:nvPr/>
        </p:nvSpPr>
        <p:spPr bwMode="auto">
          <a:xfrm>
            <a:off x="4805363" y="6492875"/>
            <a:ext cx="433863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786688" cy="1143000"/>
          </a:xfrm>
        </p:spPr>
        <p:txBody>
          <a:bodyPr/>
          <a:lstStyle/>
          <a:p>
            <a:pPr eaLnBrk="1" fontAlgn="auto" hangingPunct="1">
              <a:spcAft>
                <a:spcPts val="0"/>
              </a:spcAft>
              <a:defRPr/>
            </a:pPr>
            <a:r>
              <a:rPr lang="pl-PL" sz="2800" dirty="0" smtClean="0">
                <a:solidFill>
                  <a:schemeClr val="tx1"/>
                </a:solidFill>
              </a:rPr>
              <a:t>Charakterystyka zmian warunków pracy na przestrzeni ostatnich lat. </a:t>
            </a:r>
            <a:endParaRPr lang="pl-PL" dirty="0">
              <a:solidFill>
                <a:schemeClr val="tx1"/>
              </a:solidFill>
            </a:endParaRPr>
          </a:p>
        </p:txBody>
      </p:sp>
      <p:sp>
        <p:nvSpPr>
          <p:cNvPr id="14339" name="Symbol zastępczy zawartości 2"/>
          <p:cNvSpPr>
            <a:spLocks noGrp="1"/>
          </p:cNvSpPr>
          <p:nvPr>
            <p:ph sz="quarter" idx="1"/>
          </p:nvPr>
        </p:nvSpPr>
        <p:spPr>
          <a:xfrm>
            <a:off x="0" y="1341438"/>
            <a:ext cx="8748713" cy="5516562"/>
          </a:xfrm>
        </p:spPr>
        <p:txBody>
          <a:bodyPr/>
          <a:lstStyle/>
          <a:p>
            <a:pPr eaLnBrk="1" hangingPunct="1"/>
            <a:r>
              <a:rPr lang="pl-PL" smtClean="0"/>
              <a:t>Ograniczone zostały także kontakty międzyludzkie w ogóle – więcej kontaktujemy się droga elektroniczną, za pomocą pism urzędowych niż bezpośrednio, co wpływa na atmosferę w miejscu pracy. Mnogość pieczątek, podpisów, „podkładek”, które zbieramy. </a:t>
            </a:r>
          </a:p>
          <a:p>
            <a:pPr eaLnBrk="1" hangingPunct="1"/>
            <a:r>
              <a:rPr lang="pl-PL" smtClean="0"/>
              <a:t>Technologia zmienia się szybciej niż ludzie są w stanie się do niej dostosować/nabywać nowe umiejętności (ogrom środków finansowych przeznaczamy na doskonalenie, szkolenia z obsługi nowych sprzętów czy programów).</a:t>
            </a:r>
          </a:p>
          <a:p>
            <a:pPr eaLnBrk="1" hangingPunct="1"/>
            <a:r>
              <a:rPr lang="pl-PL" smtClean="0"/>
              <a:t>Część zawodów jest wykluczana z rynku pracy przez rozwój technologii  (lub część obowiązków jest odbierana) – przykład kasjerów (bankomaty), central telefonicznych (dziś zautomatyzowanych), co wymusza np. przekwalifikowanie. </a:t>
            </a:r>
          </a:p>
          <a:p>
            <a:pPr eaLnBrk="1" hangingPunct="1"/>
            <a:endParaRPr lang="pl-PL" smtClean="0"/>
          </a:p>
        </p:txBody>
      </p:sp>
      <p:sp>
        <p:nvSpPr>
          <p:cNvPr id="14340" name="Symbol zastępczy stopki 3"/>
          <p:cNvSpPr>
            <a:spLocks noGrp="1"/>
          </p:cNvSpPr>
          <p:nvPr/>
        </p:nvSpPr>
        <p:spPr bwMode="auto">
          <a:xfrm>
            <a:off x="4805363" y="6492875"/>
            <a:ext cx="433863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85813"/>
            <a:ext cx="7467600" cy="4429125"/>
          </a:xfrm>
        </p:spPr>
        <p:txBody>
          <a:bodyPr/>
          <a:lstStyle/>
          <a:p>
            <a:pPr eaLnBrk="1" fontAlgn="auto" hangingPunct="1">
              <a:spcAft>
                <a:spcPts val="0"/>
              </a:spcAft>
              <a:defRPr/>
            </a:pPr>
            <a:r>
              <a:rPr lang="pl-PL" sz="6600" dirty="0" smtClean="0">
                <a:solidFill>
                  <a:schemeClr val="tx1"/>
                </a:solidFill>
              </a:rPr>
              <a:t>Czy wypalenie zawodowe dotyczy strażaków?</a:t>
            </a:r>
            <a:endParaRPr lang="pl-PL" sz="6600" dirty="0">
              <a:solidFill>
                <a:schemeClr val="tx1"/>
              </a:solidFill>
            </a:endParaRPr>
          </a:p>
        </p:txBody>
      </p:sp>
      <p:sp>
        <p:nvSpPr>
          <p:cNvPr id="15363" name="Symbol zastępczy stopki 3"/>
          <p:cNvSpPr>
            <a:spLocks noGrp="1"/>
          </p:cNvSpPr>
          <p:nvPr/>
        </p:nvSpPr>
        <p:spPr bwMode="auto">
          <a:xfrm>
            <a:off x="4716463" y="6492875"/>
            <a:ext cx="4103687" cy="365125"/>
          </a:xfrm>
          <a:prstGeom prst="rect">
            <a:avLst/>
          </a:prstGeom>
          <a:noFill/>
          <a:ln w="9525">
            <a:noFill/>
            <a:miter lim="800000"/>
            <a:headEnd/>
            <a:tailEnd/>
          </a:ln>
        </p:spPr>
        <p:txBody>
          <a:bodyPr anchor="b"/>
          <a:lstStyle/>
          <a:p>
            <a:r>
              <a:rPr lang="pl-PL" sz="1200" b="1">
                <a:solidFill>
                  <a:schemeClr val="accent1"/>
                </a:solidFill>
                <a:latin typeface="Century Schoolbook" pitchFamily="18" charset="0"/>
              </a:rPr>
              <a:t>Zespół Psychologów Państwowej Straży Pożarnej</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3226370"/>
          </a:xfrm>
        </p:spPr>
        <p:txBody>
          <a:bodyPr/>
          <a:lstStyle/>
          <a:p>
            <a:r>
              <a:rPr lang="pl-PL" sz="3200" dirty="0">
                <a:solidFill>
                  <a:schemeClr val="tx1"/>
                </a:solidFill>
              </a:rPr>
              <a:t>Jakie zawody narażone są na wypalenie zawodowe?</a:t>
            </a:r>
            <a:endParaRPr lang="pl-PL" dirty="0"/>
          </a:p>
        </p:txBody>
      </p:sp>
      <p:sp>
        <p:nvSpPr>
          <p:cNvPr id="3" name="Symbol zastępczy zawartości 2"/>
          <p:cNvSpPr>
            <a:spLocks noGrp="1"/>
          </p:cNvSpPr>
          <p:nvPr>
            <p:ph sz="quarter" idx="1"/>
          </p:nvPr>
        </p:nvSpPr>
        <p:spPr/>
        <p:txBody>
          <a:bodyPr/>
          <a:lstStyle/>
          <a:p>
            <a:endParaRPr lang="pl-PL" dirty="0"/>
          </a:p>
        </p:txBody>
      </p:sp>
    </p:spTree>
    <p:extLst>
      <p:ext uri="{BB962C8B-B14F-4D97-AF65-F5344CB8AC3E}">
        <p14:creationId xmlns:p14="http://schemas.microsoft.com/office/powerpoint/2010/main" val="1621440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4219</TotalTime>
  <Words>6130</Words>
  <Application>Microsoft Office PowerPoint</Application>
  <PresentationFormat>Pokaz na ekranie (4:3)</PresentationFormat>
  <Paragraphs>324</Paragraphs>
  <Slides>37</Slides>
  <Notes>33</Notes>
  <HiddenSlides>7</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Wykusz</vt:lpstr>
      <vt:lpstr>WYPALENIE ZAWODOWE</vt:lpstr>
      <vt:lpstr>Prezentacja programu PowerPoint</vt:lpstr>
      <vt:lpstr>Program warsztatów</vt:lpstr>
      <vt:lpstr>Charakter pracy kiedyś i dziś</vt:lpstr>
      <vt:lpstr>Charakterystyka zmian warunków pracy na przestrzeni ostatnich lat. </vt:lpstr>
      <vt:lpstr>Charakterystyka zmian warunków pracy na przestrzeni ostatnich lat. </vt:lpstr>
      <vt:lpstr>Charakterystyka zmian warunków pracy na przestrzeni ostatnich lat. </vt:lpstr>
      <vt:lpstr>Czy wypalenie zawodowe dotyczy strażaków?</vt:lpstr>
      <vt:lpstr>Jakie zawody narażone są na wypalenie zawodowe?</vt:lpstr>
      <vt:lpstr>Jakie zawody narażone są na wypalenie zawodowe?</vt:lpstr>
      <vt:lpstr>Znaki ostrzegawcze</vt:lpstr>
      <vt:lpstr>4 PŁASZCZYZNY OBJAWÓW </vt:lpstr>
      <vt:lpstr>płaszczyzna indywidualna</vt:lpstr>
      <vt:lpstr>płaszczyzna interpersonalna</vt:lpstr>
      <vt:lpstr>płaszczyzna organizacyjna</vt:lpstr>
      <vt:lpstr>Etapy procesu wypalenia zawodowego</vt:lpstr>
      <vt:lpstr>Etapy procesu wypalenia zawodowego</vt:lpstr>
      <vt:lpstr>Etapy procesu wypalenia zawodowego</vt:lpstr>
      <vt:lpstr>Etapy procesu wypalenia zawodowego</vt:lpstr>
      <vt:lpstr>Etapy procesu wypalenia zawodowego</vt:lpstr>
      <vt:lpstr>Wypalenie zawodowe</vt:lpstr>
      <vt:lpstr>Etapy procesu wypalenia zawodowego</vt:lpstr>
      <vt:lpstr>Fakty i mity</vt:lpstr>
      <vt:lpstr>Fakty i mity</vt:lpstr>
      <vt:lpstr>Fakty i mity</vt:lpstr>
      <vt:lpstr>Fakty i mity</vt:lpstr>
      <vt:lpstr>Fakty i mity</vt:lpstr>
      <vt:lpstr>Wypalenie - różnicowanie</vt:lpstr>
      <vt:lpstr>SKUTKI</vt:lpstr>
      <vt:lpstr>Skutki - fizjologiczne</vt:lpstr>
      <vt:lpstr>Skutki - emocjonalne</vt:lpstr>
      <vt:lpstr>Skutki – zawodowe</vt:lpstr>
      <vt:lpstr>Profilaktyka - pracownik</vt:lpstr>
      <vt:lpstr>Profilaktyka - pracownik</vt:lpstr>
      <vt:lpstr>Profilaktyka - pracodawca</vt:lpstr>
      <vt:lpstr>Literatura</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WYPALENIE ZAWODOWE</dc:title>
  <dc:creator>Magda</dc:creator>
  <cp:lastModifiedBy>konferencja 2018</cp:lastModifiedBy>
  <cp:revision>285</cp:revision>
  <dcterms:created xsi:type="dcterms:W3CDTF">2014-04-08T07:19:30Z</dcterms:created>
  <dcterms:modified xsi:type="dcterms:W3CDTF">2018-09-19T11:36:14Z</dcterms:modified>
</cp:coreProperties>
</file>