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1" r:id="rId3"/>
    <p:sldId id="257" r:id="rId4"/>
    <p:sldId id="258" r:id="rId5"/>
    <p:sldId id="259" r:id="rId6"/>
    <p:sldId id="260" r:id="rId7"/>
    <p:sldId id="261" r:id="rId8"/>
    <p:sldId id="264"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8" r:id="rId22"/>
    <p:sldId id="279" r:id="rId23"/>
    <p:sldId id="280" r:id="rId24"/>
    <p:sldId id="275" r:id="rId25"/>
    <p:sldId id="284" r:id="rId26"/>
    <p:sldId id="276" r:id="rId27"/>
    <p:sldId id="277" r:id="rId28"/>
    <p:sldId id="282"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p:cViewPr varScale="1">
        <p:scale>
          <a:sx n="74" d="100"/>
          <a:sy n="74" d="100"/>
        </p:scale>
        <p:origin x="55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F2354-B7E4-41DF-913F-5F58291A34E9}"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pl-PL"/>
        </a:p>
      </dgm:t>
    </dgm:pt>
    <dgm:pt modelId="{DF1C325A-8F1F-435E-BDE0-0EFBD825D32C}">
      <dgm:prSet phldrT="[Tekst]"/>
      <dgm:spPr/>
      <dgm:t>
        <a:bodyPr/>
        <a:lstStyle/>
        <a:p>
          <a:r>
            <a:rPr lang="pl-PL" dirty="0" smtClean="0"/>
            <a:t>1. Czym jest przywiązanie I w jaki sposób się kształtuje</a:t>
          </a:r>
          <a:endParaRPr lang="pl-PL" dirty="0"/>
        </a:p>
      </dgm:t>
    </dgm:pt>
    <dgm:pt modelId="{EAC9E65B-16BE-4EFC-B636-64FA66C1D5D7}" type="parTrans" cxnId="{5C2648ED-57C7-46E7-9108-60EFF39FC237}">
      <dgm:prSet/>
      <dgm:spPr/>
      <dgm:t>
        <a:bodyPr/>
        <a:lstStyle/>
        <a:p>
          <a:endParaRPr lang="pl-PL"/>
        </a:p>
      </dgm:t>
    </dgm:pt>
    <dgm:pt modelId="{5738646D-E3A6-4402-AC26-7F86C6E98093}" type="sibTrans" cxnId="{5C2648ED-57C7-46E7-9108-60EFF39FC237}">
      <dgm:prSet/>
      <dgm:spPr/>
      <dgm:t>
        <a:bodyPr/>
        <a:lstStyle/>
        <a:p>
          <a:endParaRPr lang="pl-PL"/>
        </a:p>
      </dgm:t>
    </dgm:pt>
    <dgm:pt modelId="{41BAA1DB-A1B6-4A5D-8EC9-5445B055F3CC}">
      <dgm:prSet phldrT="[Tekst]"/>
      <dgm:spPr/>
      <dgm:t>
        <a:bodyPr/>
        <a:lstStyle/>
        <a:p>
          <a:r>
            <a:rPr lang="pl-PL" dirty="0" smtClean="0"/>
            <a:t>2. Typy Przywiązania i jego konsekwencje w dalszym Życiu</a:t>
          </a:r>
          <a:endParaRPr lang="pl-PL" dirty="0"/>
        </a:p>
      </dgm:t>
    </dgm:pt>
    <dgm:pt modelId="{C377F311-174E-473B-9213-38CE97FE5E67}" type="parTrans" cxnId="{9E28C2BF-C81D-4F14-B492-5F48E538FE06}">
      <dgm:prSet/>
      <dgm:spPr/>
      <dgm:t>
        <a:bodyPr/>
        <a:lstStyle/>
        <a:p>
          <a:endParaRPr lang="pl-PL"/>
        </a:p>
      </dgm:t>
    </dgm:pt>
    <dgm:pt modelId="{26E2A80D-F8E3-422D-9F12-5808E33033E5}" type="sibTrans" cxnId="{9E28C2BF-C81D-4F14-B492-5F48E538FE06}">
      <dgm:prSet/>
      <dgm:spPr/>
      <dgm:t>
        <a:bodyPr/>
        <a:lstStyle/>
        <a:p>
          <a:endParaRPr lang="pl-PL"/>
        </a:p>
      </dgm:t>
    </dgm:pt>
    <dgm:pt modelId="{B37999FB-564A-4B5E-ADA8-936B1C013372}">
      <dgm:prSet phldrT="[Tekst]"/>
      <dgm:spPr/>
      <dgm:t>
        <a:bodyPr/>
        <a:lstStyle/>
        <a:p>
          <a:r>
            <a:rPr lang="pl-PL" dirty="0" smtClean="0"/>
            <a:t>3. Przemoc i jej rodzaje</a:t>
          </a:r>
          <a:endParaRPr lang="pl-PL" dirty="0"/>
        </a:p>
      </dgm:t>
    </dgm:pt>
    <dgm:pt modelId="{629F9B75-6AA3-487F-9DEB-F1C03D7832A2}" type="parTrans" cxnId="{3E3AE816-7AF6-4FA5-997B-173485DFC563}">
      <dgm:prSet/>
      <dgm:spPr/>
      <dgm:t>
        <a:bodyPr/>
        <a:lstStyle/>
        <a:p>
          <a:endParaRPr lang="pl-PL"/>
        </a:p>
      </dgm:t>
    </dgm:pt>
    <dgm:pt modelId="{8130D939-2DAC-4F0F-8956-E9B764C0A20C}" type="sibTrans" cxnId="{3E3AE816-7AF6-4FA5-997B-173485DFC563}">
      <dgm:prSet/>
      <dgm:spPr/>
      <dgm:t>
        <a:bodyPr/>
        <a:lstStyle/>
        <a:p>
          <a:endParaRPr lang="pl-PL"/>
        </a:p>
      </dgm:t>
    </dgm:pt>
    <dgm:pt modelId="{9052EF49-E9C2-4585-92F0-24D6E58C442A}">
      <dgm:prSet phldrT="[Tekst]"/>
      <dgm:spPr/>
      <dgm:t>
        <a:bodyPr/>
        <a:lstStyle/>
        <a:p>
          <a:r>
            <a:rPr lang="pl-PL" dirty="0" smtClean="0"/>
            <a:t>4. Przemoc a przywiązanie</a:t>
          </a:r>
          <a:endParaRPr lang="pl-PL" dirty="0"/>
        </a:p>
      </dgm:t>
    </dgm:pt>
    <dgm:pt modelId="{1E8237C0-555A-4F8B-BCF5-7080852047BC}" type="parTrans" cxnId="{1FEB2F62-73FA-468D-AAFF-0201103FC004}">
      <dgm:prSet/>
      <dgm:spPr/>
      <dgm:t>
        <a:bodyPr/>
        <a:lstStyle/>
        <a:p>
          <a:endParaRPr lang="pl-PL"/>
        </a:p>
      </dgm:t>
    </dgm:pt>
    <dgm:pt modelId="{14B699A3-FB88-423F-8485-898122C435FE}" type="sibTrans" cxnId="{1FEB2F62-73FA-468D-AAFF-0201103FC004}">
      <dgm:prSet/>
      <dgm:spPr/>
      <dgm:t>
        <a:bodyPr/>
        <a:lstStyle/>
        <a:p>
          <a:endParaRPr lang="pl-PL"/>
        </a:p>
      </dgm:t>
    </dgm:pt>
    <dgm:pt modelId="{046A3CB8-5697-4D14-8B0E-469C6DC89DB9}">
      <dgm:prSet phldrT="[Tekst]"/>
      <dgm:spPr/>
      <dgm:t>
        <a:bodyPr/>
        <a:lstStyle/>
        <a:p>
          <a:r>
            <a:rPr lang="pl-PL" dirty="0" smtClean="0"/>
            <a:t>5. Konsekwencje dezorganizacji przywiązania</a:t>
          </a:r>
          <a:endParaRPr lang="pl-PL" dirty="0"/>
        </a:p>
      </dgm:t>
    </dgm:pt>
    <dgm:pt modelId="{A940A5A0-03E5-4AC8-B26D-88E60D7B25A4}" type="parTrans" cxnId="{9FDF6A14-1A4E-44EF-A311-DCF4A9947BD2}">
      <dgm:prSet/>
      <dgm:spPr/>
      <dgm:t>
        <a:bodyPr/>
        <a:lstStyle/>
        <a:p>
          <a:endParaRPr lang="pl-PL"/>
        </a:p>
      </dgm:t>
    </dgm:pt>
    <dgm:pt modelId="{533D83AA-9ABC-4D25-B720-38D999EE22B2}" type="sibTrans" cxnId="{9FDF6A14-1A4E-44EF-A311-DCF4A9947BD2}">
      <dgm:prSet/>
      <dgm:spPr/>
      <dgm:t>
        <a:bodyPr/>
        <a:lstStyle/>
        <a:p>
          <a:endParaRPr lang="pl-PL"/>
        </a:p>
      </dgm:t>
    </dgm:pt>
    <dgm:pt modelId="{3EA86F76-07A7-4C5D-9096-1A4D6E7D6033}">
      <dgm:prSet phldrT="[Tekst]"/>
      <dgm:spPr/>
      <dgm:t>
        <a:bodyPr/>
        <a:lstStyle/>
        <a:p>
          <a:r>
            <a:rPr lang="pl-PL" dirty="0" smtClean="0"/>
            <a:t>6. Wytwory dzieci skrzywdzonych</a:t>
          </a:r>
          <a:endParaRPr lang="pl-PL" dirty="0"/>
        </a:p>
      </dgm:t>
    </dgm:pt>
    <dgm:pt modelId="{D782EE05-2A4F-41EC-BACE-61021397EF77}" type="parTrans" cxnId="{E8E6F84F-31FC-42E9-88DA-686AF98B5F3E}">
      <dgm:prSet/>
      <dgm:spPr/>
      <dgm:t>
        <a:bodyPr/>
        <a:lstStyle/>
        <a:p>
          <a:endParaRPr lang="pl-PL"/>
        </a:p>
      </dgm:t>
    </dgm:pt>
    <dgm:pt modelId="{167F8D71-5CA3-422D-A93B-AF9AE11ABEFD}" type="sibTrans" cxnId="{E8E6F84F-31FC-42E9-88DA-686AF98B5F3E}">
      <dgm:prSet/>
      <dgm:spPr/>
      <dgm:t>
        <a:bodyPr/>
        <a:lstStyle/>
        <a:p>
          <a:endParaRPr lang="pl-PL"/>
        </a:p>
      </dgm:t>
    </dgm:pt>
    <dgm:pt modelId="{ED741EE7-6DA8-4B7B-A5D8-5948CA9AA8C3}">
      <dgm:prSet phldrT="[Tekst]"/>
      <dgm:spPr/>
      <dgm:t>
        <a:bodyPr/>
        <a:lstStyle/>
        <a:p>
          <a:r>
            <a:rPr lang="pl-PL" dirty="0" smtClean="0"/>
            <a:t>7. Studium przypadku – część praktyczna</a:t>
          </a:r>
        </a:p>
        <a:p>
          <a:endParaRPr lang="pl-PL" dirty="0"/>
        </a:p>
      </dgm:t>
    </dgm:pt>
    <dgm:pt modelId="{085BDE95-FB34-481A-A28A-69819CA1ABCD}" type="parTrans" cxnId="{CD929336-9A65-46AA-9D58-3A18B554621B}">
      <dgm:prSet/>
      <dgm:spPr/>
      <dgm:t>
        <a:bodyPr/>
        <a:lstStyle/>
        <a:p>
          <a:endParaRPr lang="pl-PL"/>
        </a:p>
      </dgm:t>
    </dgm:pt>
    <dgm:pt modelId="{00D9945D-002B-4FAB-80FF-986902CC916A}" type="sibTrans" cxnId="{CD929336-9A65-46AA-9D58-3A18B554621B}">
      <dgm:prSet/>
      <dgm:spPr/>
      <dgm:t>
        <a:bodyPr/>
        <a:lstStyle/>
        <a:p>
          <a:endParaRPr lang="pl-PL"/>
        </a:p>
      </dgm:t>
    </dgm:pt>
    <dgm:pt modelId="{2D38A4B6-7425-4188-9FDA-C336295CF6C3}" type="pres">
      <dgm:prSet presAssocID="{7FCF2354-B7E4-41DF-913F-5F58291A34E9}" presName="Name0" presStyleCnt="0">
        <dgm:presLayoutVars>
          <dgm:chMax val="7"/>
          <dgm:chPref val="5"/>
        </dgm:presLayoutVars>
      </dgm:prSet>
      <dgm:spPr/>
      <dgm:t>
        <a:bodyPr/>
        <a:lstStyle/>
        <a:p>
          <a:endParaRPr lang="pl-PL"/>
        </a:p>
      </dgm:t>
    </dgm:pt>
    <dgm:pt modelId="{E918B451-AE35-43E0-AD47-A43BF2D147EA}" type="pres">
      <dgm:prSet presAssocID="{7FCF2354-B7E4-41DF-913F-5F58291A34E9}" presName="arrowNode" presStyleLbl="node1" presStyleIdx="0" presStyleCnt="1" custLinFactNeighborX="5762"/>
      <dgm:spPr>
        <a:solidFill>
          <a:schemeClr val="accent1">
            <a:lumMod val="60000"/>
            <a:lumOff val="40000"/>
          </a:schemeClr>
        </a:solidFill>
      </dgm:spPr>
    </dgm:pt>
    <dgm:pt modelId="{99A581CB-12AB-4C32-AF31-9AD122804683}" type="pres">
      <dgm:prSet presAssocID="{DF1C325A-8F1F-435E-BDE0-0EFBD825D32C}" presName="txNode1" presStyleLbl="revTx" presStyleIdx="0" presStyleCnt="7">
        <dgm:presLayoutVars>
          <dgm:bulletEnabled val="1"/>
        </dgm:presLayoutVars>
      </dgm:prSet>
      <dgm:spPr/>
      <dgm:t>
        <a:bodyPr/>
        <a:lstStyle/>
        <a:p>
          <a:endParaRPr lang="pl-PL"/>
        </a:p>
      </dgm:t>
    </dgm:pt>
    <dgm:pt modelId="{ECEFA4B4-1C15-4640-9F3C-B6F6D895049E}" type="pres">
      <dgm:prSet presAssocID="{41BAA1DB-A1B6-4A5D-8EC9-5445B055F3CC}" presName="txNode2" presStyleLbl="revTx" presStyleIdx="1" presStyleCnt="7">
        <dgm:presLayoutVars>
          <dgm:bulletEnabled val="1"/>
        </dgm:presLayoutVars>
      </dgm:prSet>
      <dgm:spPr/>
      <dgm:t>
        <a:bodyPr/>
        <a:lstStyle/>
        <a:p>
          <a:endParaRPr lang="pl-PL"/>
        </a:p>
      </dgm:t>
    </dgm:pt>
    <dgm:pt modelId="{6C243DB5-8C51-4B19-AAC5-95EEF53D3168}" type="pres">
      <dgm:prSet presAssocID="{26E2A80D-F8E3-422D-9F12-5808E33033E5}" presName="dotNode2" presStyleCnt="0"/>
      <dgm:spPr/>
    </dgm:pt>
    <dgm:pt modelId="{28EB5CF3-0564-47E3-B0AA-741F9FE0EE02}" type="pres">
      <dgm:prSet presAssocID="{26E2A80D-F8E3-422D-9F12-5808E33033E5}" presName="dotRepeatNode" presStyleLbl="fgShp" presStyleIdx="0" presStyleCnt="5"/>
      <dgm:spPr/>
      <dgm:t>
        <a:bodyPr/>
        <a:lstStyle/>
        <a:p>
          <a:endParaRPr lang="pl-PL"/>
        </a:p>
      </dgm:t>
    </dgm:pt>
    <dgm:pt modelId="{171570A1-75D2-472D-BC98-14578964B0B2}" type="pres">
      <dgm:prSet presAssocID="{B37999FB-564A-4B5E-ADA8-936B1C013372}" presName="txNode3" presStyleLbl="revTx" presStyleIdx="2" presStyleCnt="7">
        <dgm:presLayoutVars>
          <dgm:bulletEnabled val="1"/>
        </dgm:presLayoutVars>
      </dgm:prSet>
      <dgm:spPr/>
      <dgm:t>
        <a:bodyPr/>
        <a:lstStyle/>
        <a:p>
          <a:endParaRPr lang="pl-PL"/>
        </a:p>
      </dgm:t>
    </dgm:pt>
    <dgm:pt modelId="{D912CAE2-8A4F-4D0B-A153-E80A0383EA8C}" type="pres">
      <dgm:prSet presAssocID="{8130D939-2DAC-4F0F-8956-E9B764C0A20C}" presName="dotNode3" presStyleCnt="0"/>
      <dgm:spPr/>
    </dgm:pt>
    <dgm:pt modelId="{D69185C9-2EB1-4E9C-B45D-2980C4638570}" type="pres">
      <dgm:prSet presAssocID="{8130D939-2DAC-4F0F-8956-E9B764C0A20C}" presName="dotRepeatNode" presStyleLbl="fgShp" presStyleIdx="1" presStyleCnt="5"/>
      <dgm:spPr/>
      <dgm:t>
        <a:bodyPr/>
        <a:lstStyle/>
        <a:p>
          <a:endParaRPr lang="pl-PL"/>
        </a:p>
      </dgm:t>
    </dgm:pt>
    <dgm:pt modelId="{CC7745C2-43C1-4CEB-8639-C89008D4EA01}" type="pres">
      <dgm:prSet presAssocID="{9052EF49-E9C2-4585-92F0-24D6E58C442A}" presName="txNode4" presStyleLbl="revTx" presStyleIdx="3" presStyleCnt="7">
        <dgm:presLayoutVars>
          <dgm:bulletEnabled val="1"/>
        </dgm:presLayoutVars>
      </dgm:prSet>
      <dgm:spPr/>
      <dgm:t>
        <a:bodyPr/>
        <a:lstStyle/>
        <a:p>
          <a:endParaRPr lang="pl-PL"/>
        </a:p>
      </dgm:t>
    </dgm:pt>
    <dgm:pt modelId="{AC898816-4DC6-4FF5-A1F0-12D7AC1DDA0A}" type="pres">
      <dgm:prSet presAssocID="{14B699A3-FB88-423F-8485-898122C435FE}" presName="dotNode4" presStyleCnt="0"/>
      <dgm:spPr/>
    </dgm:pt>
    <dgm:pt modelId="{4DE31487-D6A5-468B-B8DA-64F85B779AF9}" type="pres">
      <dgm:prSet presAssocID="{14B699A3-FB88-423F-8485-898122C435FE}" presName="dotRepeatNode" presStyleLbl="fgShp" presStyleIdx="2" presStyleCnt="5"/>
      <dgm:spPr/>
      <dgm:t>
        <a:bodyPr/>
        <a:lstStyle/>
        <a:p>
          <a:endParaRPr lang="pl-PL"/>
        </a:p>
      </dgm:t>
    </dgm:pt>
    <dgm:pt modelId="{C6F2506E-B739-483F-BB0D-8DF3C762A684}" type="pres">
      <dgm:prSet presAssocID="{046A3CB8-5697-4D14-8B0E-469C6DC89DB9}" presName="txNode5" presStyleLbl="revTx" presStyleIdx="4" presStyleCnt="7">
        <dgm:presLayoutVars>
          <dgm:bulletEnabled val="1"/>
        </dgm:presLayoutVars>
      </dgm:prSet>
      <dgm:spPr/>
      <dgm:t>
        <a:bodyPr/>
        <a:lstStyle/>
        <a:p>
          <a:endParaRPr lang="pl-PL"/>
        </a:p>
      </dgm:t>
    </dgm:pt>
    <dgm:pt modelId="{DBCEF1D5-7441-42D5-A316-B16D1B2395F7}" type="pres">
      <dgm:prSet presAssocID="{533D83AA-9ABC-4D25-B720-38D999EE22B2}" presName="dotNode5" presStyleCnt="0"/>
      <dgm:spPr/>
    </dgm:pt>
    <dgm:pt modelId="{8400A7CA-0744-4DDB-A7D6-6E685AA2DAD5}" type="pres">
      <dgm:prSet presAssocID="{533D83AA-9ABC-4D25-B720-38D999EE22B2}" presName="dotRepeatNode" presStyleLbl="fgShp" presStyleIdx="3" presStyleCnt="5"/>
      <dgm:spPr/>
      <dgm:t>
        <a:bodyPr/>
        <a:lstStyle/>
        <a:p>
          <a:endParaRPr lang="pl-PL"/>
        </a:p>
      </dgm:t>
    </dgm:pt>
    <dgm:pt modelId="{B8F6BEB2-CDFD-4103-AE45-945A4E493860}" type="pres">
      <dgm:prSet presAssocID="{3EA86F76-07A7-4C5D-9096-1A4D6E7D6033}" presName="txNode6" presStyleLbl="revTx" presStyleIdx="5" presStyleCnt="7">
        <dgm:presLayoutVars>
          <dgm:bulletEnabled val="1"/>
        </dgm:presLayoutVars>
      </dgm:prSet>
      <dgm:spPr/>
      <dgm:t>
        <a:bodyPr/>
        <a:lstStyle/>
        <a:p>
          <a:endParaRPr lang="pl-PL"/>
        </a:p>
      </dgm:t>
    </dgm:pt>
    <dgm:pt modelId="{BD99EA2F-33B0-424A-9EA3-21F4FA2F9716}" type="pres">
      <dgm:prSet presAssocID="{167F8D71-5CA3-422D-A93B-AF9AE11ABEFD}" presName="dotNode6" presStyleCnt="0"/>
      <dgm:spPr/>
    </dgm:pt>
    <dgm:pt modelId="{B3D25644-E368-415D-844A-C0265230DBAD}" type="pres">
      <dgm:prSet presAssocID="{167F8D71-5CA3-422D-A93B-AF9AE11ABEFD}" presName="dotRepeatNode" presStyleLbl="fgShp" presStyleIdx="4" presStyleCnt="5"/>
      <dgm:spPr/>
      <dgm:t>
        <a:bodyPr/>
        <a:lstStyle/>
        <a:p>
          <a:endParaRPr lang="pl-PL"/>
        </a:p>
      </dgm:t>
    </dgm:pt>
    <dgm:pt modelId="{C7377FA1-3E83-4BB3-B7CD-0AA2822AC996}" type="pres">
      <dgm:prSet presAssocID="{ED741EE7-6DA8-4B7B-A5D8-5948CA9AA8C3}" presName="txNode7" presStyleLbl="revTx" presStyleIdx="6" presStyleCnt="7">
        <dgm:presLayoutVars>
          <dgm:bulletEnabled val="1"/>
        </dgm:presLayoutVars>
      </dgm:prSet>
      <dgm:spPr/>
      <dgm:t>
        <a:bodyPr/>
        <a:lstStyle/>
        <a:p>
          <a:endParaRPr lang="pl-PL"/>
        </a:p>
      </dgm:t>
    </dgm:pt>
  </dgm:ptLst>
  <dgm:cxnLst>
    <dgm:cxn modelId="{054D0C90-4CA5-41E3-855C-175908DB0ECF}" type="presOf" srcId="{533D83AA-9ABC-4D25-B720-38D999EE22B2}" destId="{8400A7CA-0744-4DDB-A7D6-6E685AA2DAD5}" srcOrd="0" destOrd="0" presId="urn:microsoft.com/office/officeart/2009/3/layout/DescendingProcess"/>
    <dgm:cxn modelId="{7790340D-C825-4C95-8731-EE0653A6FD81}" type="presOf" srcId="{14B699A3-FB88-423F-8485-898122C435FE}" destId="{4DE31487-D6A5-468B-B8DA-64F85B779AF9}" srcOrd="0" destOrd="0" presId="urn:microsoft.com/office/officeart/2009/3/layout/DescendingProcess"/>
    <dgm:cxn modelId="{36C6F609-8E01-4774-AC03-9D41DED464AC}" type="presOf" srcId="{3EA86F76-07A7-4C5D-9096-1A4D6E7D6033}" destId="{B8F6BEB2-CDFD-4103-AE45-945A4E493860}" srcOrd="0" destOrd="0" presId="urn:microsoft.com/office/officeart/2009/3/layout/DescendingProcess"/>
    <dgm:cxn modelId="{1FEB2F62-73FA-468D-AAFF-0201103FC004}" srcId="{7FCF2354-B7E4-41DF-913F-5F58291A34E9}" destId="{9052EF49-E9C2-4585-92F0-24D6E58C442A}" srcOrd="3" destOrd="0" parTransId="{1E8237C0-555A-4F8B-BCF5-7080852047BC}" sibTransId="{14B699A3-FB88-423F-8485-898122C435FE}"/>
    <dgm:cxn modelId="{2B5AE10C-B50F-4CF0-AD9E-2C134DBBA30F}" type="presOf" srcId="{B37999FB-564A-4B5E-ADA8-936B1C013372}" destId="{171570A1-75D2-472D-BC98-14578964B0B2}" srcOrd="0" destOrd="0" presId="urn:microsoft.com/office/officeart/2009/3/layout/DescendingProcess"/>
    <dgm:cxn modelId="{CEED8118-ABD8-49AA-A158-204D2720F010}" type="presOf" srcId="{DF1C325A-8F1F-435E-BDE0-0EFBD825D32C}" destId="{99A581CB-12AB-4C32-AF31-9AD122804683}" srcOrd="0" destOrd="0" presId="urn:microsoft.com/office/officeart/2009/3/layout/DescendingProcess"/>
    <dgm:cxn modelId="{6215E912-A4E8-4F1B-922F-912B06AD8218}" type="presOf" srcId="{8130D939-2DAC-4F0F-8956-E9B764C0A20C}" destId="{D69185C9-2EB1-4E9C-B45D-2980C4638570}" srcOrd="0" destOrd="0" presId="urn:microsoft.com/office/officeart/2009/3/layout/DescendingProcess"/>
    <dgm:cxn modelId="{F9AAD7A8-B21B-4591-B591-81597272BDCC}" type="presOf" srcId="{ED741EE7-6DA8-4B7B-A5D8-5948CA9AA8C3}" destId="{C7377FA1-3E83-4BB3-B7CD-0AA2822AC996}" srcOrd="0" destOrd="0" presId="urn:microsoft.com/office/officeart/2009/3/layout/DescendingProcess"/>
    <dgm:cxn modelId="{60AD96B6-5F74-405C-923F-F8F697920356}" type="presOf" srcId="{046A3CB8-5697-4D14-8B0E-469C6DC89DB9}" destId="{C6F2506E-B739-483F-BB0D-8DF3C762A684}" srcOrd="0" destOrd="0" presId="urn:microsoft.com/office/officeart/2009/3/layout/DescendingProcess"/>
    <dgm:cxn modelId="{E8E6F84F-31FC-42E9-88DA-686AF98B5F3E}" srcId="{7FCF2354-B7E4-41DF-913F-5F58291A34E9}" destId="{3EA86F76-07A7-4C5D-9096-1A4D6E7D6033}" srcOrd="5" destOrd="0" parTransId="{D782EE05-2A4F-41EC-BACE-61021397EF77}" sibTransId="{167F8D71-5CA3-422D-A93B-AF9AE11ABEFD}"/>
    <dgm:cxn modelId="{3E3AE816-7AF6-4FA5-997B-173485DFC563}" srcId="{7FCF2354-B7E4-41DF-913F-5F58291A34E9}" destId="{B37999FB-564A-4B5E-ADA8-936B1C013372}" srcOrd="2" destOrd="0" parTransId="{629F9B75-6AA3-487F-9DEB-F1C03D7832A2}" sibTransId="{8130D939-2DAC-4F0F-8956-E9B764C0A20C}"/>
    <dgm:cxn modelId="{5C2648ED-57C7-46E7-9108-60EFF39FC237}" srcId="{7FCF2354-B7E4-41DF-913F-5F58291A34E9}" destId="{DF1C325A-8F1F-435E-BDE0-0EFBD825D32C}" srcOrd="0" destOrd="0" parTransId="{EAC9E65B-16BE-4EFC-B636-64FA66C1D5D7}" sibTransId="{5738646D-E3A6-4402-AC26-7F86C6E98093}"/>
    <dgm:cxn modelId="{5CC00383-1062-4B77-ADF7-572B61BD476B}" type="presOf" srcId="{167F8D71-5CA3-422D-A93B-AF9AE11ABEFD}" destId="{B3D25644-E368-415D-844A-C0265230DBAD}" srcOrd="0" destOrd="0" presId="urn:microsoft.com/office/officeart/2009/3/layout/DescendingProcess"/>
    <dgm:cxn modelId="{9FDF6A14-1A4E-44EF-A311-DCF4A9947BD2}" srcId="{7FCF2354-B7E4-41DF-913F-5F58291A34E9}" destId="{046A3CB8-5697-4D14-8B0E-469C6DC89DB9}" srcOrd="4" destOrd="0" parTransId="{A940A5A0-03E5-4AC8-B26D-88E60D7B25A4}" sibTransId="{533D83AA-9ABC-4D25-B720-38D999EE22B2}"/>
    <dgm:cxn modelId="{DDA096D3-B4DC-48DC-9DE3-3D97EC2A7F6C}" type="presOf" srcId="{7FCF2354-B7E4-41DF-913F-5F58291A34E9}" destId="{2D38A4B6-7425-4188-9FDA-C336295CF6C3}" srcOrd="0" destOrd="0" presId="urn:microsoft.com/office/officeart/2009/3/layout/DescendingProcess"/>
    <dgm:cxn modelId="{9EBF5360-B703-43BC-B7DB-2CFBE41CCFC1}" type="presOf" srcId="{41BAA1DB-A1B6-4A5D-8EC9-5445B055F3CC}" destId="{ECEFA4B4-1C15-4640-9F3C-B6F6D895049E}" srcOrd="0" destOrd="0" presId="urn:microsoft.com/office/officeart/2009/3/layout/DescendingProcess"/>
    <dgm:cxn modelId="{9E28C2BF-C81D-4F14-B492-5F48E538FE06}" srcId="{7FCF2354-B7E4-41DF-913F-5F58291A34E9}" destId="{41BAA1DB-A1B6-4A5D-8EC9-5445B055F3CC}" srcOrd="1" destOrd="0" parTransId="{C377F311-174E-473B-9213-38CE97FE5E67}" sibTransId="{26E2A80D-F8E3-422D-9F12-5808E33033E5}"/>
    <dgm:cxn modelId="{B3938012-E3CA-4E7B-AD75-65DB1122F1AF}" type="presOf" srcId="{9052EF49-E9C2-4585-92F0-24D6E58C442A}" destId="{CC7745C2-43C1-4CEB-8639-C89008D4EA01}" srcOrd="0" destOrd="0" presId="urn:microsoft.com/office/officeart/2009/3/layout/DescendingProcess"/>
    <dgm:cxn modelId="{CD929336-9A65-46AA-9D58-3A18B554621B}" srcId="{7FCF2354-B7E4-41DF-913F-5F58291A34E9}" destId="{ED741EE7-6DA8-4B7B-A5D8-5948CA9AA8C3}" srcOrd="6" destOrd="0" parTransId="{085BDE95-FB34-481A-A28A-69819CA1ABCD}" sibTransId="{00D9945D-002B-4FAB-80FF-986902CC916A}"/>
    <dgm:cxn modelId="{0F60AAA1-1B0D-4997-BFB2-8C5156943918}" type="presOf" srcId="{26E2A80D-F8E3-422D-9F12-5808E33033E5}" destId="{28EB5CF3-0564-47E3-B0AA-741F9FE0EE02}" srcOrd="0" destOrd="0" presId="urn:microsoft.com/office/officeart/2009/3/layout/DescendingProcess"/>
    <dgm:cxn modelId="{D2512F2F-7DFD-4275-BD6E-922199C431E5}" type="presParOf" srcId="{2D38A4B6-7425-4188-9FDA-C336295CF6C3}" destId="{E918B451-AE35-43E0-AD47-A43BF2D147EA}" srcOrd="0" destOrd="0" presId="urn:microsoft.com/office/officeart/2009/3/layout/DescendingProcess"/>
    <dgm:cxn modelId="{63F0B7A4-6E93-4775-A5EF-89E1EE8F41CF}" type="presParOf" srcId="{2D38A4B6-7425-4188-9FDA-C336295CF6C3}" destId="{99A581CB-12AB-4C32-AF31-9AD122804683}" srcOrd="1" destOrd="0" presId="urn:microsoft.com/office/officeart/2009/3/layout/DescendingProcess"/>
    <dgm:cxn modelId="{7FB96E2D-6CD1-4FDB-A3DC-674C9F22EA05}" type="presParOf" srcId="{2D38A4B6-7425-4188-9FDA-C336295CF6C3}" destId="{ECEFA4B4-1C15-4640-9F3C-B6F6D895049E}" srcOrd="2" destOrd="0" presId="urn:microsoft.com/office/officeart/2009/3/layout/DescendingProcess"/>
    <dgm:cxn modelId="{C7D377A9-122D-4CCF-A2D8-AC61F28D68AB}" type="presParOf" srcId="{2D38A4B6-7425-4188-9FDA-C336295CF6C3}" destId="{6C243DB5-8C51-4B19-AAC5-95EEF53D3168}" srcOrd="3" destOrd="0" presId="urn:microsoft.com/office/officeart/2009/3/layout/DescendingProcess"/>
    <dgm:cxn modelId="{79D3BCC4-30A9-473E-9949-1FD5D5921FA5}" type="presParOf" srcId="{6C243DB5-8C51-4B19-AAC5-95EEF53D3168}" destId="{28EB5CF3-0564-47E3-B0AA-741F9FE0EE02}" srcOrd="0" destOrd="0" presId="urn:microsoft.com/office/officeart/2009/3/layout/DescendingProcess"/>
    <dgm:cxn modelId="{6D90CC5B-F913-4610-AA19-D076936745A7}" type="presParOf" srcId="{2D38A4B6-7425-4188-9FDA-C336295CF6C3}" destId="{171570A1-75D2-472D-BC98-14578964B0B2}" srcOrd="4" destOrd="0" presId="urn:microsoft.com/office/officeart/2009/3/layout/DescendingProcess"/>
    <dgm:cxn modelId="{3E35AC7A-259F-40D1-8048-FDEE3E7920A3}" type="presParOf" srcId="{2D38A4B6-7425-4188-9FDA-C336295CF6C3}" destId="{D912CAE2-8A4F-4D0B-A153-E80A0383EA8C}" srcOrd="5" destOrd="0" presId="urn:microsoft.com/office/officeart/2009/3/layout/DescendingProcess"/>
    <dgm:cxn modelId="{B473404C-C23A-48BD-BF16-9321B75E349E}" type="presParOf" srcId="{D912CAE2-8A4F-4D0B-A153-E80A0383EA8C}" destId="{D69185C9-2EB1-4E9C-B45D-2980C4638570}" srcOrd="0" destOrd="0" presId="urn:microsoft.com/office/officeart/2009/3/layout/DescendingProcess"/>
    <dgm:cxn modelId="{65CAD6A6-6F83-4CBD-835C-F53DAEDE73C4}" type="presParOf" srcId="{2D38A4B6-7425-4188-9FDA-C336295CF6C3}" destId="{CC7745C2-43C1-4CEB-8639-C89008D4EA01}" srcOrd="6" destOrd="0" presId="urn:microsoft.com/office/officeart/2009/3/layout/DescendingProcess"/>
    <dgm:cxn modelId="{3300C1BF-E1C7-46E1-BAFD-DDC1F36C9F76}" type="presParOf" srcId="{2D38A4B6-7425-4188-9FDA-C336295CF6C3}" destId="{AC898816-4DC6-4FF5-A1F0-12D7AC1DDA0A}" srcOrd="7" destOrd="0" presId="urn:microsoft.com/office/officeart/2009/3/layout/DescendingProcess"/>
    <dgm:cxn modelId="{8F65151C-E028-4FDF-BA0A-A502CDD83A48}" type="presParOf" srcId="{AC898816-4DC6-4FF5-A1F0-12D7AC1DDA0A}" destId="{4DE31487-D6A5-468B-B8DA-64F85B779AF9}" srcOrd="0" destOrd="0" presId="urn:microsoft.com/office/officeart/2009/3/layout/DescendingProcess"/>
    <dgm:cxn modelId="{C1838E0D-BB84-483F-A63E-F5A0495ED506}" type="presParOf" srcId="{2D38A4B6-7425-4188-9FDA-C336295CF6C3}" destId="{C6F2506E-B739-483F-BB0D-8DF3C762A684}" srcOrd="8" destOrd="0" presId="urn:microsoft.com/office/officeart/2009/3/layout/DescendingProcess"/>
    <dgm:cxn modelId="{61E94CD8-4279-4718-A9E6-A74B1E7D598C}" type="presParOf" srcId="{2D38A4B6-7425-4188-9FDA-C336295CF6C3}" destId="{DBCEF1D5-7441-42D5-A316-B16D1B2395F7}" srcOrd="9" destOrd="0" presId="urn:microsoft.com/office/officeart/2009/3/layout/DescendingProcess"/>
    <dgm:cxn modelId="{8A8AD05F-77F0-405F-872C-27AF674B1BC2}" type="presParOf" srcId="{DBCEF1D5-7441-42D5-A316-B16D1B2395F7}" destId="{8400A7CA-0744-4DDB-A7D6-6E685AA2DAD5}" srcOrd="0" destOrd="0" presId="urn:microsoft.com/office/officeart/2009/3/layout/DescendingProcess"/>
    <dgm:cxn modelId="{FC1261E7-AA3A-4745-954C-A4844F23F696}" type="presParOf" srcId="{2D38A4B6-7425-4188-9FDA-C336295CF6C3}" destId="{B8F6BEB2-CDFD-4103-AE45-945A4E493860}" srcOrd="10" destOrd="0" presId="urn:microsoft.com/office/officeart/2009/3/layout/DescendingProcess"/>
    <dgm:cxn modelId="{3EB08CB6-3A49-49EE-AA56-5895D6159BB9}" type="presParOf" srcId="{2D38A4B6-7425-4188-9FDA-C336295CF6C3}" destId="{BD99EA2F-33B0-424A-9EA3-21F4FA2F9716}" srcOrd="11" destOrd="0" presId="urn:microsoft.com/office/officeart/2009/3/layout/DescendingProcess"/>
    <dgm:cxn modelId="{128FF027-51A2-4B4F-A627-80419028504C}" type="presParOf" srcId="{BD99EA2F-33B0-424A-9EA3-21F4FA2F9716}" destId="{B3D25644-E368-415D-844A-C0265230DBAD}" srcOrd="0" destOrd="0" presId="urn:microsoft.com/office/officeart/2009/3/layout/DescendingProcess"/>
    <dgm:cxn modelId="{403A45DD-DC39-4146-BD06-728F121C5CF4}" type="presParOf" srcId="{2D38A4B6-7425-4188-9FDA-C336295CF6C3}" destId="{C7377FA1-3E83-4BB3-B7CD-0AA2822AC996}" srcOrd="12"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l-PL" smtClean="0"/>
              <a:t>Kliknij, aby edytować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9/19/2018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9/19/2018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smtClean="0"/>
              <a:t>Kliknij, aby edytować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l-PL" smtClean="0"/>
              <a:t>Kliknij, aby edytować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smtClean="0"/>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l-PL" smtClean="0"/>
              <a:t>Kliknij, aby edytować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smtClean="0"/>
              <a:t>Kliknij, aby edytować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Content Placeholder 3"/>
          <p:cNvSpPr>
            <a:spLocks noGrp="1"/>
          </p:cNvSpPr>
          <p:nvPr>
            <p:ph sz="quarter" idx="13"/>
          </p:nvPr>
        </p:nvSpPr>
        <p:spPr>
          <a:xfrm>
            <a:off x="913774" y="3051012"/>
            <a:ext cx="5106027" cy="274018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3" name="Content Placeholder 5"/>
          <p:cNvSpPr>
            <a:spLocks noGrp="1"/>
          </p:cNvSpPr>
          <p:nvPr>
            <p:ph sz="quarter" idx="14"/>
          </p:nvPr>
        </p:nvSpPr>
        <p:spPr>
          <a:xfrm>
            <a:off x="6172200" y="3051012"/>
            <a:ext cx="5105401" cy="274018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l-PL" smtClean="0"/>
              <a:t>Kliknij, aby edytować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9/19/2018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9/19/2018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boleslawiec.eu/przemoc/index.php/pelnomocnik-ds-uzaleznien/9-przemoc/29-przemoc-wobec-dziecka" TargetMode="External"/><Relationship Id="rId2" Type="http://schemas.openxmlformats.org/officeDocument/2006/relationships/hyperlink" Target="https://zdrowyprzedszkolak.pl/wychowanie/662/przemoc-wobec-dzieci-jak-ja-rozpoznac.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pl/baby-nogi-ojciec-matka-2717347/"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pDs73nMRqq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51012" y="1300785"/>
            <a:ext cx="8689976" cy="2768939"/>
          </a:xfrm>
        </p:spPr>
        <p:txBody>
          <a:bodyPr>
            <a:normAutofit/>
          </a:bodyPr>
          <a:lstStyle/>
          <a:p>
            <a:r>
              <a:rPr lang="pl-PL" sz="3200" dirty="0" smtClean="0">
                <a:solidFill>
                  <a:schemeClr val="tx1">
                    <a:lumMod val="85000"/>
                    <a:lumOff val="15000"/>
                  </a:schemeClr>
                </a:solidFill>
              </a:rPr>
              <a:t>Przywiązanie i jego </a:t>
            </a:r>
            <a:r>
              <a:rPr lang="pl-PL" sz="3200" smtClean="0">
                <a:solidFill>
                  <a:schemeClr val="tx1">
                    <a:lumMod val="85000"/>
                    <a:lumOff val="15000"/>
                  </a:schemeClr>
                </a:solidFill>
              </a:rPr>
              <a:t>konsekwencje w obszarze </a:t>
            </a:r>
            <a:r>
              <a:rPr lang="pl-PL" sz="3200" dirty="0" smtClean="0">
                <a:solidFill>
                  <a:schemeClr val="tx1">
                    <a:lumMod val="85000"/>
                    <a:lumOff val="15000"/>
                  </a:schemeClr>
                </a:solidFill>
              </a:rPr>
              <a:t>pracy z dzieckiem dotkniętym przemocą w rodzinie</a:t>
            </a:r>
            <a:endParaRPr lang="pl-PL" sz="3200" dirty="0">
              <a:solidFill>
                <a:schemeClr val="tx1">
                  <a:lumMod val="85000"/>
                  <a:lumOff val="15000"/>
                </a:schemeClr>
              </a:solidFill>
            </a:endParaRPr>
          </a:p>
        </p:txBody>
      </p:sp>
    </p:spTree>
    <p:extLst>
      <p:ext uri="{BB962C8B-B14F-4D97-AF65-F5344CB8AC3E}">
        <p14:creationId xmlns:p14="http://schemas.microsoft.com/office/powerpoint/2010/main" val="3111594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RODZAJE PRZEMOCY</a:t>
            </a:r>
            <a:endParaRPr lang="pl-PL" dirty="0"/>
          </a:p>
        </p:txBody>
      </p:sp>
      <p:sp>
        <p:nvSpPr>
          <p:cNvPr id="3" name="Symbol zastępczy zawartości 2"/>
          <p:cNvSpPr>
            <a:spLocks noGrp="1"/>
          </p:cNvSpPr>
          <p:nvPr>
            <p:ph sz="quarter" idx="13"/>
          </p:nvPr>
        </p:nvSpPr>
        <p:spPr>
          <a:xfrm>
            <a:off x="3404002" y="2521639"/>
            <a:ext cx="5383995" cy="3424107"/>
          </a:xfrm>
        </p:spPr>
        <p:txBody>
          <a:bodyPr/>
          <a:lstStyle/>
          <a:p>
            <a:pPr>
              <a:buClr>
                <a:schemeClr val="tx2"/>
              </a:buClr>
              <a:buFont typeface="Wingdings" panose="05000000000000000000" pitchFamily="2" charset="2"/>
              <a:buChar char="q"/>
            </a:pPr>
            <a:r>
              <a:rPr lang="pl-PL" cap="none" dirty="0" smtClean="0">
                <a:latin typeface="+mj-lt"/>
              </a:rPr>
              <a:t>  Przemoc fizyczna</a:t>
            </a:r>
          </a:p>
          <a:p>
            <a:pPr>
              <a:buClr>
                <a:schemeClr val="tx2"/>
              </a:buClr>
              <a:buFont typeface="Wingdings" panose="05000000000000000000" pitchFamily="2" charset="2"/>
              <a:buChar char="q"/>
            </a:pPr>
            <a:r>
              <a:rPr lang="pl-PL" cap="none" dirty="0" smtClean="0">
                <a:latin typeface="+mj-lt"/>
              </a:rPr>
              <a:t>  Wykorzystanie seksualne</a:t>
            </a:r>
          </a:p>
          <a:p>
            <a:pPr>
              <a:buClr>
                <a:schemeClr val="tx2"/>
              </a:buClr>
              <a:buFont typeface="Wingdings" panose="05000000000000000000" pitchFamily="2" charset="2"/>
              <a:buChar char="q"/>
            </a:pPr>
            <a:r>
              <a:rPr lang="pl-PL" cap="none" dirty="0" smtClean="0">
                <a:latin typeface="+mj-lt"/>
              </a:rPr>
              <a:t>  Zaniedbywanie</a:t>
            </a:r>
          </a:p>
          <a:p>
            <a:pPr>
              <a:buClr>
                <a:schemeClr val="tx2"/>
              </a:buClr>
              <a:buFont typeface="Wingdings" panose="05000000000000000000" pitchFamily="2" charset="2"/>
              <a:buChar char="q"/>
            </a:pPr>
            <a:r>
              <a:rPr lang="pl-PL" cap="none" dirty="0" smtClean="0"/>
              <a:t>  Przemoc emocjonalna/psychiczna</a:t>
            </a:r>
            <a:endParaRPr lang="pl-PL" cap="none" dirty="0"/>
          </a:p>
          <a:p>
            <a:pPr marL="0" indent="0">
              <a:buNone/>
            </a:pPr>
            <a:endParaRPr lang="pl-PL" cap="none" dirty="0">
              <a:latin typeface="+mj-lt"/>
            </a:endParaRPr>
          </a:p>
        </p:txBody>
      </p:sp>
    </p:spTree>
    <p:extLst>
      <p:ext uri="{BB962C8B-B14F-4D97-AF65-F5344CB8AC3E}">
        <p14:creationId xmlns:p14="http://schemas.microsoft.com/office/powerpoint/2010/main" val="968536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56" y="257283"/>
            <a:ext cx="9483144" cy="6272705"/>
          </a:xfrm>
          <a:prstGeom prst="rect">
            <a:avLst/>
          </a:prstGeom>
        </p:spPr>
      </p:pic>
      <p:sp>
        <p:nvSpPr>
          <p:cNvPr id="2" name="Tytuł 1"/>
          <p:cNvSpPr>
            <a:spLocks noGrp="1"/>
          </p:cNvSpPr>
          <p:nvPr>
            <p:ph type="title"/>
          </p:nvPr>
        </p:nvSpPr>
        <p:spPr/>
        <p:txBody>
          <a:bodyPr/>
          <a:lstStyle/>
          <a:p>
            <a:r>
              <a:rPr lang="pl-PL" dirty="0" smtClean="0"/>
              <a:t>Przemoc fizyczna</a:t>
            </a:r>
            <a:endParaRPr lang="pl-PL" dirty="0"/>
          </a:p>
        </p:txBody>
      </p:sp>
      <p:sp>
        <p:nvSpPr>
          <p:cNvPr id="3" name="Symbol zastępczy zawartości 2"/>
          <p:cNvSpPr>
            <a:spLocks noGrp="1"/>
          </p:cNvSpPr>
          <p:nvPr>
            <p:ph sz="quarter" idx="13"/>
          </p:nvPr>
        </p:nvSpPr>
        <p:spPr>
          <a:xfrm>
            <a:off x="2099256" y="1867437"/>
            <a:ext cx="7868992" cy="3848165"/>
          </a:xfrm>
        </p:spPr>
        <p:txBody>
          <a:bodyPr>
            <a:normAutofit/>
          </a:bodyPr>
          <a:lstStyle/>
          <a:p>
            <a:pPr marL="0" indent="0" algn="just">
              <a:buNone/>
            </a:pPr>
            <a:r>
              <a:rPr lang="pl-PL" sz="1800" cap="none" dirty="0" smtClean="0">
                <a:latin typeface="+mj-lt"/>
              </a:rPr>
              <a:t>Intencjonalne, celowe działanie wobec dziecka powodujące uszkodzenie jego ciała, zadawanie bólu a także groźba wyrządzenia mu krzywdy. Do takich </a:t>
            </a:r>
            <a:r>
              <a:rPr lang="pl-PL" sz="1800" cap="none" dirty="0" err="1" smtClean="0">
                <a:latin typeface="+mj-lt"/>
              </a:rPr>
              <a:t>zachowań</a:t>
            </a:r>
            <a:r>
              <a:rPr lang="pl-PL" sz="1800" cap="none" dirty="0" smtClean="0">
                <a:latin typeface="+mj-lt"/>
              </a:rPr>
              <a:t> możemy zaliczyć m.in. potrząsanie dzieckiem, szarpanie, bicie. </a:t>
            </a:r>
            <a:endParaRPr lang="pl-PL" sz="1800" cap="none" dirty="0">
              <a:latin typeface="+mj-lt"/>
            </a:endParaRPr>
          </a:p>
        </p:txBody>
      </p:sp>
      <p:sp>
        <p:nvSpPr>
          <p:cNvPr id="5" name="pole tekstowe 4"/>
          <p:cNvSpPr txBox="1"/>
          <p:nvPr/>
        </p:nvSpPr>
        <p:spPr>
          <a:xfrm>
            <a:off x="1184856" y="6529988"/>
            <a:ext cx="9388698" cy="200055"/>
          </a:xfrm>
          <a:prstGeom prst="rect">
            <a:avLst/>
          </a:prstGeom>
          <a:noFill/>
        </p:spPr>
        <p:txBody>
          <a:bodyPr wrap="square" rtlCol="0">
            <a:spAutoFit/>
          </a:bodyPr>
          <a:lstStyle/>
          <a:p>
            <a:r>
              <a:rPr lang="pl-PL" sz="700" dirty="0"/>
              <a:t>Źródło: https://pixabay.com/pl/dziurkowanie-pi%C4%99%C5%9B%C4%87-r%C4%99ka-si%C5%82a-316605/</a:t>
            </a:r>
          </a:p>
        </p:txBody>
      </p:sp>
    </p:spTree>
    <p:extLst>
      <p:ext uri="{BB962C8B-B14F-4D97-AF65-F5344CB8AC3E}">
        <p14:creationId xmlns:p14="http://schemas.microsoft.com/office/powerpoint/2010/main" val="906136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Wykorzystanie seksualne</a:t>
            </a:r>
            <a:endParaRPr lang="pl-PL" dirty="0"/>
          </a:p>
        </p:txBody>
      </p:sp>
      <p:sp>
        <p:nvSpPr>
          <p:cNvPr id="3" name="Symbol zastępczy zawartości 2"/>
          <p:cNvSpPr>
            <a:spLocks noGrp="1"/>
          </p:cNvSpPr>
          <p:nvPr>
            <p:ph sz="quarter" idx="13"/>
          </p:nvPr>
        </p:nvSpPr>
        <p:spPr>
          <a:xfrm>
            <a:off x="914400" y="2508760"/>
            <a:ext cx="10363826" cy="3424107"/>
          </a:xfrm>
        </p:spPr>
        <p:txBody>
          <a:bodyPr/>
          <a:lstStyle/>
          <a:p>
            <a:pPr marL="0" indent="0" algn="just">
              <a:buNone/>
            </a:pPr>
            <a:r>
              <a:rPr lang="pl-PL" cap="none" dirty="0" smtClean="0">
                <a:latin typeface="+mj-lt"/>
              </a:rPr>
              <a:t>Wykorzystanie seksualne (wg Światowej Organizacji Zdrowia WHO) to włączenie dziecka w aktywność seksualną, której nie potrafi ono zrozumieć, wyrazić świadomej zgody i/lub na którą nie jest dojrzałe rozwojowo, nie może się na nie zgodzić w ważny prawnie sposób, a także w sytuacji kiedy jest ono niezgodne z normami prawnymi lub obyczajowymi danego kraju. Ważna jest tutaj intencja zaspokojenia potrzeby osoby dopuszczającej się wykorzystania seksualnego. W tym obszarze możemy wymienić m.in.  zachęcanie do rozbierania się, różne formy stosunku seksualnego, zachęcanie do oglądania pornografii.</a:t>
            </a:r>
            <a:endParaRPr lang="pl-PL" cap="none" dirty="0">
              <a:latin typeface="+mj-lt"/>
            </a:endParaRPr>
          </a:p>
        </p:txBody>
      </p:sp>
    </p:spTree>
    <p:extLst>
      <p:ext uri="{BB962C8B-B14F-4D97-AF65-F5344CB8AC3E}">
        <p14:creationId xmlns:p14="http://schemas.microsoft.com/office/powerpoint/2010/main" val="2680692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148" y="374291"/>
            <a:ext cx="10364451" cy="1596177"/>
          </a:xfrm>
        </p:spPr>
        <p:txBody>
          <a:bodyPr/>
          <a:lstStyle/>
          <a:p>
            <a:r>
              <a:rPr lang="pl-PL" dirty="0" smtClean="0"/>
              <a:t>zaniedbywanie</a:t>
            </a:r>
            <a:endParaRPr lang="pl-PL" dirty="0"/>
          </a:p>
        </p:txBody>
      </p:sp>
      <p:sp>
        <p:nvSpPr>
          <p:cNvPr id="3" name="Symbol zastępczy zawartości 2"/>
          <p:cNvSpPr>
            <a:spLocks noGrp="1"/>
          </p:cNvSpPr>
          <p:nvPr>
            <p:ph sz="quarter" idx="13"/>
          </p:nvPr>
        </p:nvSpPr>
        <p:spPr>
          <a:xfrm>
            <a:off x="913774" y="1725769"/>
            <a:ext cx="10363825" cy="4417453"/>
          </a:xfrm>
        </p:spPr>
        <p:txBody>
          <a:bodyPr>
            <a:normAutofit fontScale="92500" lnSpcReduction="20000"/>
          </a:bodyPr>
          <a:lstStyle/>
          <a:p>
            <a:pPr marL="0" indent="0" algn="just">
              <a:buNone/>
            </a:pPr>
            <a:r>
              <a:rPr lang="pl-PL" dirty="0" smtClean="0"/>
              <a:t>P</a:t>
            </a:r>
            <a:r>
              <a:rPr lang="pl-PL" cap="none" dirty="0" smtClean="0">
                <a:latin typeface="+mj-lt"/>
              </a:rPr>
              <a:t>olega na niezaspokojeniu podstawowych potrzeb materialnych i emocjonalnych dziecka przez rodzica lub inną osobę sprawującą opiekę nad dzieckiem. W ramach tego rodzaju przemocy możemy wyszczególnić m.in.:</a:t>
            </a:r>
          </a:p>
          <a:p>
            <a:pPr marL="0" indent="0" algn="just">
              <a:buNone/>
            </a:pPr>
            <a:endParaRPr lang="pl-PL" cap="none" dirty="0" smtClean="0">
              <a:latin typeface="+mj-lt"/>
            </a:endParaRPr>
          </a:p>
          <a:p>
            <a:pPr>
              <a:buClr>
                <a:schemeClr val="tx2">
                  <a:lumMod val="75000"/>
                </a:schemeClr>
              </a:buClr>
              <a:buFont typeface="Wingdings" panose="05000000000000000000" pitchFamily="2" charset="2"/>
              <a:buChar char="q"/>
            </a:pPr>
            <a:r>
              <a:rPr lang="pl-PL" cap="none" dirty="0">
                <a:latin typeface="+mj-lt"/>
              </a:rPr>
              <a:t>Z</a:t>
            </a:r>
            <a:r>
              <a:rPr lang="pl-PL" cap="none" dirty="0" smtClean="0">
                <a:latin typeface="+mj-lt"/>
              </a:rPr>
              <a:t>aniedbywanie fizyczne (np. brak wyżywienia, nie dbanie o higienę);</a:t>
            </a:r>
          </a:p>
          <a:p>
            <a:pPr>
              <a:buClr>
                <a:schemeClr val="tx2">
                  <a:lumMod val="75000"/>
                </a:schemeClr>
              </a:buClr>
              <a:buFont typeface="Wingdings" panose="05000000000000000000" pitchFamily="2" charset="2"/>
              <a:buChar char="q"/>
            </a:pPr>
            <a:r>
              <a:rPr lang="pl-PL" cap="none" dirty="0" smtClean="0">
                <a:latin typeface="+mj-lt"/>
              </a:rPr>
              <a:t>Zaniedbywanie żywieniowe (np. głodzenie, nie dbanie o wskazaną dietę);</a:t>
            </a:r>
          </a:p>
          <a:p>
            <a:pPr>
              <a:buClr>
                <a:schemeClr val="tx2">
                  <a:lumMod val="75000"/>
                </a:schemeClr>
              </a:buClr>
              <a:buFont typeface="Wingdings" panose="05000000000000000000" pitchFamily="2" charset="2"/>
              <a:buChar char="q"/>
            </a:pPr>
            <a:r>
              <a:rPr lang="pl-PL" cap="none" dirty="0" smtClean="0">
                <a:latin typeface="+mj-lt"/>
              </a:rPr>
              <a:t>Zaniedbywanie zdrowotne (np. nieleczenie stanów chorobowych);</a:t>
            </a:r>
          </a:p>
          <a:p>
            <a:pPr>
              <a:buClr>
                <a:schemeClr val="tx2">
                  <a:lumMod val="75000"/>
                </a:schemeClr>
              </a:buClr>
              <a:buFont typeface="Wingdings" panose="05000000000000000000" pitchFamily="2" charset="2"/>
              <a:buChar char="q"/>
            </a:pPr>
            <a:r>
              <a:rPr lang="pl-PL" cap="none" dirty="0" smtClean="0">
                <a:latin typeface="+mj-lt"/>
              </a:rPr>
              <a:t>Zaniedbywanie edukacji dziecka (np. nie dbanie o wywiązywanie się z obowiązku szkolnego, odrabiania lekcji);</a:t>
            </a:r>
          </a:p>
          <a:p>
            <a:pPr>
              <a:buClr>
                <a:schemeClr val="tx2">
                  <a:lumMod val="75000"/>
                </a:schemeClr>
              </a:buClr>
              <a:buFont typeface="Wingdings" panose="05000000000000000000" pitchFamily="2" charset="2"/>
              <a:buChar char="q"/>
            </a:pPr>
            <a:r>
              <a:rPr lang="pl-PL" cap="none" dirty="0" smtClean="0">
                <a:latin typeface="+mj-lt"/>
              </a:rPr>
              <a:t>Brak wystarczającej opieki i troski o dziecko (np. brak zainteresowania tym co dziecko robi);</a:t>
            </a:r>
          </a:p>
          <a:p>
            <a:pPr>
              <a:buClr>
                <a:schemeClr val="tx2">
                  <a:lumMod val="75000"/>
                </a:schemeClr>
              </a:buClr>
              <a:buFont typeface="Wingdings" panose="05000000000000000000" pitchFamily="2" charset="2"/>
              <a:buChar char="q"/>
            </a:pPr>
            <a:r>
              <a:rPr lang="pl-PL" cap="none" dirty="0" smtClean="0">
                <a:latin typeface="+mj-lt"/>
              </a:rPr>
              <a:t>Zaniedbywanie emocjonalne (nie wchodzenie z dzieckiem w relację, brak jakiejkolwiek zabawy);</a:t>
            </a:r>
          </a:p>
          <a:p>
            <a:pPr marL="0" indent="0">
              <a:buNone/>
            </a:pPr>
            <a:endParaRPr lang="pl-PL" cap="none" dirty="0" smtClean="0">
              <a:latin typeface="+mj-lt"/>
            </a:endParaRPr>
          </a:p>
          <a:p>
            <a:pPr marL="0" indent="0">
              <a:buNone/>
            </a:pPr>
            <a:endParaRPr lang="pl-PL" dirty="0"/>
          </a:p>
        </p:txBody>
      </p:sp>
    </p:spTree>
    <p:extLst>
      <p:ext uri="{BB962C8B-B14F-4D97-AF65-F5344CB8AC3E}">
        <p14:creationId xmlns:p14="http://schemas.microsoft.com/office/powerpoint/2010/main" val="97448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PRZEMOC EMOCJONALNA/PSYCHICZNA</a:t>
            </a:r>
            <a:endParaRPr lang="pl-PL" dirty="0"/>
          </a:p>
        </p:txBody>
      </p:sp>
      <p:sp>
        <p:nvSpPr>
          <p:cNvPr id="3" name="Symbol zastępczy zawartości 2"/>
          <p:cNvSpPr>
            <a:spLocks noGrp="1"/>
          </p:cNvSpPr>
          <p:nvPr>
            <p:ph sz="quarter" idx="13"/>
          </p:nvPr>
        </p:nvSpPr>
        <p:spPr>
          <a:xfrm>
            <a:off x="717462" y="2214695"/>
            <a:ext cx="5378538" cy="2588358"/>
          </a:xfrm>
        </p:spPr>
        <p:txBody>
          <a:bodyPr wrap="square">
            <a:normAutofit/>
          </a:bodyPr>
          <a:lstStyle/>
          <a:p>
            <a:pPr marL="0" indent="0" algn="just">
              <a:buNone/>
            </a:pPr>
            <a:r>
              <a:rPr lang="pl-PL" cap="none" dirty="0" smtClean="0">
                <a:latin typeface="+mj-lt"/>
              </a:rPr>
              <a:t>To formy intencjonalnego zachowania wobec dziecka, nie zawierające aktów przemocy fizycznej znacząco wpływające na obniżenie możliwości jego prawidłowego rozwoju. </a:t>
            </a:r>
            <a:endParaRPr lang="pl-PL" cap="none" dirty="0">
              <a:latin typeface="+mj-l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931" y="2214694"/>
            <a:ext cx="5072503" cy="2388303"/>
          </a:xfrm>
          <a:prstGeom prst="rect">
            <a:avLst/>
          </a:prstGeom>
        </p:spPr>
      </p:pic>
      <p:sp>
        <p:nvSpPr>
          <p:cNvPr id="6" name="pole tekstowe 5"/>
          <p:cNvSpPr txBox="1"/>
          <p:nvPr/>
        </p:nvSpPr>
        <p:spPr>
          <a:xfrm>
            <a:off x="6342699" y="4602997"/>
            <a:ext cx="5266965" cy="200055"/>
          </a:xfrm>
          <a:prstGeom prst="rect">
            <a:avLst/>
          </a:prstGeom>
          <a:noFill/>
        </p:spPr>
        <p:txBody>
          <a:bodyPr wrap="square" rtlCol="0">
            <a:spAutoFit/>
          </a:bodyPr>
          <a:lstStyle/>
          <a:p>
            <a:r>
              <a:rPr lang="pl-PL" sz="700" dirty="0"/>
              <a:t>Źródło: https://pixabay.com/pl/zn%C4%99canie-si%C4%99-dziecko-palec-sugeruj%C4%85-3089938/</a:t>
            </a:r>
          </a:p>
        </p:txBody>
      </p:sp>
      <p:sp>
        <p:nvSpPr>
          <p:cNvPr id="7" name="Symbol zastępczy zawartości 2"/>
          <p:cNvSpPr txBox="1">
            <a:spLocks/>
          </p:cNvSpPr>
          <p:nvPr/>
        </p:nvSpPr>
        <p:spPr>
          <a:xfrm>
            <a:off x="729953" y="4940740"/>
            <a:ext cx="10879711" cy="1396122"/>
          </a:xfrm>
          <a:prstGeom prst="rect">
            <a:avLst/>
          </a:prstGeom>
        </p:spPr>
        <p:txBody>
          <a:bodyPr vert="horz" wrap="square"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Font typeface="Arial" panose="020B0604020202020204" pitchFamily="34" charset="0"/>
              <a:buNone/>
            </a:pPr>
            <a:r>
              <a:rPr lang="pl-PL" sz="1700" i="1" cap="none" dirty="0" smtClean="0">
                <a:solidFill>
                  <a:schemeClr val="tx1">
                    <a:lumMod val="65000"/>
                    <a:lumOff val="35000"/>
                  </a:schemeClr>
                </a:solidFill>
                <a:latin typeface="+mj-lt"/>
              </a:rPr>
              <a:t>Szczególnie istotne są skutki przemocy psychicznej doświadczane ze strony osób ważnych dla dziecka, zwłaszcza rodziców. Dziecko szybko zdaje sobie sprawę z odrębności fizycznej od rodzica, jednak emocjonalnie jest z nim tożsame przez wiele lat.</a:t>
            </a:r>
            <a:endParaRPr lang="pl-PL" sz="1700" i="1" cap="none" dirty="0">
              <a:solidFill>
                <a:schemeClr val="tx1">
                  <a:lumMod val="65000"/>
                  <a:lumOff val="35000"/>
                </a:schemeClr>
              </a:solidFill>
              <a:latin typeface="+mj-lt"/>
            </a:endParaRPr>
          </a:p>
        </p:txBody>
      </p:sp>
    </p:spTree>
    <p:extLst>
      <p:ext uri="{BB962C8B-B14F-4D97-AF65-F5344CB8AC3E}">
        <p14:creationId xmlns:p14="http://schemas.microsoft.com/office/powerpoint/2010/main" val="732485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Formy przemocy psychicznej</a:t>
            </a:r>
            <a:endParaRPr lang="pl-PL" dirty="0"/>
          </a:p>
        </p:txBody>
      </p:sp>
      <p:sp>
        <p:nvSpPr>
          <p:cNvPr id="3" name="Symbol zastępczy zawartości 2"/>
          <p:cNvSpPr>
            <a:spLocks noGrp="1"/>
          </p:cNvSpPr>
          <p:nvPr>
            <p:ph sz="quarter" idx="13"/>
          </p:nvPr>
        </p:nvSpPr>
        <p:spPr/>
        <p:txBody>
          <a:bodyPr>
            <a:normAutofit fontScale="85000" lnSpcReduction="10000"/>
          </a:bodyPr>
          <a:lstStyle/>
          <a:p>
            <a:pPr algn="just">
              <a:buClr>
                <a:schemeClr val="tx2">
                  <a:lumMod val="75000"/>
                </a:schemeClr>
              </a:buClr>
              <a:buFont typeface="Wingdings" panose="05000000000000000000" pitchFamily="2" charset="2"/>
              <a:buChar char="q"/>
            </a:pPr>
            <a:r>
              <a:rPr lang="pl-PL" cap="none" dirty="0" smtClean="0">
                <a:latin typeface="+mj-lt"/>
              </a:rPr>
              <a:t>  Poniżanie dziecka, ośmieszanie;</a:t>
            </a:r>
          </a:p>
          <a:p>
            <a:pPr algn="just">
              <a:buClr>
                <a:schemeClr val="tx2">
                  <a:lumMod val="75000"/>
                </a:schemeClr>
              </a:buClr>
              <a:buFont typeface="Wingdings" panose="05000000000000000000" pitchFamily="2" charset="2"/>
              <a:buChar char="q"/>
            </a:pPr>
            <a:r>
              <a:rPr lang="pl-PL" cap="none" dirty="0" smtClean="0">
                <a:latin typeface="+mj-lt"/>
              </a:rPr>
              <a:t>  Odrzucenie dziecka (np. brak okazywania czułości, zainteresowania itp.);</a:t>
            </a:r>
          </a:p>
          <a:p>
            <a:pPr algn="just">
              <a:buClr>
                <a:schemeClr val="tx2">
                  <a:lumMod val="75000"/>
                </a:schemeClr>
              </a:buClr>
              <a:buFont typeface="Wingdings" panose="05000000000000000000" pitchFamily="2" charset="2"/>
              <a:buChar char="q"/>
            </a:pPr>
            <a:r>
              <a:rPr lang="pl-PL" cap="none" dirty="0" smtClean="0">
                <a:latin typeface="+mj-lt"/>
              </a:rPr>
              <a:t>  Agresja słowna (np. krzyk, używanie słów powszechnie używanych za obraźliwe);</a:t>
            </a:r>
          </a:p>
          <a:p>
            <a:pPr algn="just">
              <a:buClr>
                <a:schemeClr val="tx2">
                  <a:lumMod val="75000"/>
                </a:schemeClr>
              </a:buClr>
              <a:buFont typeface="Wingdings" panose="05000000000000000000" pitchFamily="2" charset="2"/>
              <a:buChar char="q"/>
            </a:pPr>
            <a:r>
              <a:rPr lang="pl-PL" cap="none" dirty="0" smtClean="0">
                <a:latin typeface="+mj-lt"/>
              </a:rPr>
              <a:t>  Zastraszanie dziecka, straszeniem szantaż (np. groźba oddania dziecka, straszenie dziecka, że przez nie może coś się stać rodzicowi);</a:t>
            </a:r>
          </a:p>
          <a:p>
            <a:pPr algn="just">
              <a:buClr>
                <a:schemeClr val="tx2">
                  <a:lumMod val="75000"/>
                </a:schemeClr>
              </a:buClr>
              <a:buFont typeface="Wingdings" panose="05000000000000000000" pitchFamily="2" charset="2"/>
              <a:buChar char="q"/>
            </a:pPr>
            <a:r>
              <a:rPr lang="pl-PL" cap="none" dirty="0" smtClean="0">
                <a:latin typeface="+mj-lt"/>
              </a:rPr>
              <a:t>  Manipulowanie dzieckiem (np. mówienie źle o którymś z rodziców, tworzenie fałszywych   wspomnień);</a:t>
            </a:r>
          </a:p>
          <a:p>
            <a:pPr algn="just">
              <a:buClr>
                <a:schemeClr val="tx2">
                  <a:lumMod val="75000"/>
                </a:schemeClr>
              </a:buClr>
              <a:buFont typeface="Wingdings" panose="05000000000000000000" pitchFamily="2" charset="2"/>
              <a:buChar char="q"/>
            </a:pPr>
            <a:r>
              <a:rPr lang="pl-PL" cap="none" dirty="0" smtClean="0">
                <a:latin typeface="+mj-lt"/>
              </a:rPr>
              <a:t>  Wywoływanie poczucia winy (np. obarczanie dziecka winą np. za złe samopoczucie rodzica);</a:t>
            </a:r>
          </a:p>
          <a:p>
            <a:pPr algn="just">
              <a:buClr>
                <a:schemeClr val="tx2">
                  <a:lumMod val="75000"/>
                </a:schemeClr>
              </a:buClr>
              <a:buFont typeface="Wingdings" panose="05000000000000000000" pitchFamily="2" charset="2"/>
              <a:buChar char="q"/>
            </a:pPr>
            <a:r>
              <a:rPr lang="pl-PL" cap="none" dirty="0" smtClean="0">
                <a:latin typeface="+mj-lt"/>
              </a:rPr>
              <a:t>  Nadopiekuńczość (np. wyręczanie dziecka z zadań adekwatnych do jego wieku, ograniczanie jego swobodnych zabaw „nie biegaj”, nie skacz” itp.);</a:t>
            </a:r>
            <a:endParaRPr lang="pl-PL" cap="none" dirty="0">
              <a:latin typeface="+mj-lt"/>
            </a:endParaRPr>
          </a:p>
        </p:txBody>
      </p:sp>
    </p:spTree>
    <p:extLst>
      <p:ext uri="{BB962C8B-B14F-4D97-AF65-F5344CB8AC3E}">
        <p14:creationId xmlns:p14="http://schemas.microsoft.com/office/powerpoint/2010/main" val="1171865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PRZEMOC A PRZYWIĄZANIE</a:t>
            </a:r>
            <a:endParaRPr lang="pl-PL" dirty="0"/>
          </a:p>
        </p:txBody>
      </p:sp>
      <p:sp>
        <p:nvSpPr>
          <p:cNvPr id="3" name="Symbol zastępczy zawartości 2"/>
          <p:cNvSpPr>
            <a:spLocks noGrp="1"/>
          </p:cNvSpPr>
          <p:nvPr>
            <p:ph sz="quarter" idx="13"/>
          </p:nvPr>
        </p:nvSpPr>
        <p:spPr>
          <a:xfrm>
            <a:off x="913775" y="2099255"/>
            <a:ext cx="10363826" cy="4288665"/>
          </a:xfrm>
        </p:spPr>
        <p:txBody>
          <a:bodyPr>
            <a:normAutofit/>
          </a:bodyPr>
          <a:lstStyle/>
          <a:p>
            <a:pPr algn="just">
              <a:buClr>
                <a:schemeClr val="bg2">
                  <a:lumMod val="50000"/>
                </a:schemeClr>
              </a:buClr>
              <a:buFont typeface="Wingdings" panose="05000000000000000000" pitchFamily="2" charset="2"/>
              <a:buChar char="q"/>
            </a:pPr>
            <a:r>
              <a:rPr lang="pl-PL" dirty="0" smtClean="0"/>
              <a:t> </a:t>
            </a:r>
            <a:r>
              <a:rPr lang="pl-PL" cap="none" dirty="0" smtClean="0">
                <a:latin typeface="+mj-lt"/>
              </a:rPr>
              <a:t>W </a:t>
            </a:r>
            <a:r>
              <a:rPr lang="pl-PL" cap="none" dirty="0">
                <a:latin typeface="+mj-lt"/>
              </a:rPr>
              <a:t>1990 r. </a:t>
            </a:r>
            <a:r>
              <a:rPr lang="pl-PL" cap="none" dirty="0" err="1">
                <a:latin typeface="+mj-lt"/>
              </a:rPr>
              <a:t>Main</a:t>
            </a:r>
            <a:r>
              <a:rPr lang="pl-PL" cap="none" dirty="0">
                <a:latin typeface="+mj-lt"/>
              </a:rPr>
              <a:t> i Salomon opisały czwarty wzorzec przywiązania dostępny </a:t>
            </a:r>
            <a:r>
              <a:rPr lang="pl-PL" cap="none" dirty="0" smtClean="0">
                <a:latin typeface="+mj-lt"/>
              </a:rPr>
              <a:t>w diagnozie - </a:t>
            </a:r>
            <a:r>
              <a:rPr lang="pl-PL" b="1" u="sng" cap="none" dirty="0" smtClean="0">
                <a:latin typeface="+mj-lt"/>
              </a:rPr>
              <a:t>przywiązanie </a:t>
            </a:r>
            <a:r>
              <a:rPr lang="pl-PL" b="1" u="sng" cap="none" dirty="0">
                <a:latin typeface="+mj-lt"/>
              </a:rPr>
              <a:t>zdezorganizowane </a:t>
            </a:r>
            <a:r>
              <a:rPr lang="pl-PL" cap="none" dirty="0">
                <a:latin typeface="+mj-lt"/>
              </a:rPr>
              <a:t>– dzieci z </a:t>
            </a:r>
            <a:r>
              <a:rPr lang="pl-PL" cap="none" dirty="0" smtClean="0">
                <a:latin typeface="+mj-lt"/>
              </a:rPr>
              <a:t>takim stylem </a:t>
            </a:r>
            <a:r>
              <a:rPr lang="pl-PL" cap="none" dirty="0">
                <a:latin typeface="+mj-lt"/>
              </a:rPr>
              <a:t>prezentują </a:t>
            </a:r>
            <a:r>
              <a:rPr lang="pl-PL" b="1" cap="none" dirty="0">
                <a:latin typeface="+mj-lt"/>
              </a:rPr>
              <a:t>brak stałego czy spójnego wzorca </a:t>
            </a:r>
            <a:r>
              <a:rPr lang="pl-PL" b="1" cap="none" dirty="0" smtClean="0">
                <a:latin typeface="+mj-lt"/>
              </a:rPr>
              <a:t>przywiązania</a:t>
            </a:r>
            <a:r>
              <a:rPr lang="pl-PL" cap="none" dirty="0">
                <a:latin typeface="+mj-lt"/>
              </a:rPr>
              <a:t>;</a:t>
            </a:r>
            <a:endParaRPr lang="pl-PL" cap="none" dirty="0" smtClean="0">
              <a:latin typeface="+mj-lt"/>
            </a:endParaRPr>
          </a:p>
          <a:p>
            <a:pPr algn="just">
              <a:buClr>
                <a:schemeClr val="bg2">
                  <a:lumMod val="50000"/>
                </a:schemeClr>
              </a:buClr>
              <a:buFont typeface="Wingdings" panose="05000000000000000000" pitchFamily="2" charset="2"/>
              <a:buChar char="q"/>
            </a:pPr>
            <a:r>
              <a:rPr lang="pl-PL" cap="none" dirty="0" smtClean="0">
                <a:latin typeface="+mj-lt"/>
              </a:rPr>
              <a:t> W </a:t>
            </a:r>
            <a:r>
              <a:rPr lang="pl-PL" cap="none" dirty="0">
                <a:latin typeface="+mj-lt"/>
              </a:rPr>
              <a:t>stylu </a:t>
            </a:r>
            <a:r>
              <a:rPr lang="pl-PL" cap="none" dirty="0" smtClean="0">
                <a:latin typeface="+mj-lt"/>
              </a:rPr>
              <a:t>zdezorganizowanym opiekun </a:t>
            </a:r>
            <a:r>
              <a:rPr lang="pl-PL" cap="none" dirty="0">
                <a:latin typeface="+mj-lt"/>
              </a:rPr>
              <a:t>reaguje w sposób</a:t>
            </a:r>
            <a:r>
              <a:rPr lang="pl-PL" b="1" cap="none" dirty="0">
                <a:latin typeface="+mj-lt"/>
              </a:rPr>
              <a:t> impulsywny </a:t>
            </a:r>
            <a:r>
              <a:rPr lang="pl-PL" b="1" cap="none" dirty="0" smtClean="0">
                <a:latin typeface="+mj-lt"/>
              </a:rPr>
              <a:t>i nieprzewidywalny</a:t>
            </a:r>
            <a:r>
              <a:rPr lang="pl-PL" cap="none" dirty="0">
                <a:latin typeface="+mj-lt"/>
              </a:rPr>
              <a:t>, co często może </a:t>
            </a:r>
            <a:r>
              <a:rPr lang="pl-PL" cap="none" dirty="0" smtClean="0">
                <a:latin typeface="+mj-lt"/>
              </a:rPr>
              <a:t>mieć związek </a:t>
            </a:r>
            <a:r>
              <a:rPr lang="pl-PL" cap="none" dirty="0">
                <a:latin typeface="+mj-lt"/>
              </a:rPr>
              <a:t>np. z nadużywaniem przez niego alkoholu, substancji </a:t>
            </a:r>
            <a:r>
              <a:rPr lang="pl-PL" cap="none" dirty="0" smtClean="0">
                <a:latin typeface="+mj-lt"/>
              </a:rPr>
              <a:t>psychoaktywnych, z </a:t>
            </a:r>
            <a:r>
              <a:rPr lang="pl-PL" cap="none" dirty="0">
                <a:latin typeface="+mj-lt"/>
              </a:rPr>
              <a:t>jego chorobą psychiczną lub przemocą domową – maltretowaniem czy </a:t>
            </a:r>
            <a:r>
              <a:rPr lang="pl-PL" cap="none" dirty="0" smtClean="0">
                <a:latin typeface="+mj-lt"/>
              </a:rPr>
              <a:t>zaniedbywaniem dziecka;</a:t>
            </a:r>
          </a:p>
          <a:p>
            <a:pPr algn="just">
              <a:buClr>
                <a:schemeClr val="bg2">
                  <a:lumMod val="50000"/>
                </a:schemeClr>
              </a:buClr>
              <a:buFont typeface="Wingdings" panose="05000000000000000000" pitchFamily="2" charset="2"/>
              <a:buChar char="q"/>
            </a:pPr>
            <a:r>
              <a:rPr lang="pl-PL" cap="none" dirty="0" smtClean="0">
                <a:latin typeface="+mj-lt"/>
              </a:rPr>
              <a:t> Styl ten może się również ukształtować w wyniku wielokrotnie przeżytych traum zerwanej więzi; </a:t>
            </a:r>
            <a:endParaRPr lang="pl-PL" cap="none" dirty="0">
              <a:latin typeface="+mj-lt"/>
            </a:endParaRPr>
          </a:p>
        </p:txBody>
      </p:sp>
    </p:spTree>
    <p:extLst>
      <p:ext uri="{BB962C8B-B14F-4D97-AF65-F5344CB8AC3E}">
        <p14:creationId xmlns:p14="http://schemas.microsoft.com/office/powerpoint/2010/main" val="319839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546" y="13682"/>
            <a:ext cx="11912958" cy="1596177"/>
          </a:xfrm>
        </p:spPr>
        <p:txBody>
          <a:bodyPr/>
          <a:lstStyle/>
          <a:p>
            <a:r>
              <a:rPr lang="pl-PL" dirty="0" smtClean="0"/>
              <a:t>Konsekwencje dezorganizacji przywiązania</a:t>
            </a:r>
            <a:endParaRPr lang="pl-PL" dirty="0"/>
          </a:p>
        </p:txBody>
      </p:sp>
      <p:sp>
        <p:nvSpPr>
          <p:cNvPr id="4" name="pole tekstowe 3"/>
          <p:cNvSpPr txBox="1"/>
          <p:nvPr/>
        </p:nvSpPr>
        <p:spPr>
          <a:xfrm>
            <a:off x="631065" y="1609859"/>
            <a:ext cx="10947042" cy="4247317"/>
          </a:xfrm>
          <a:prstGeom prst="rect">
            <a:avLst/>
          </a:prstGeom>
          <a:noFill/>
        </p:spPr>
        <p:txBody>
          <a:bodyPr wrap="square" rtlCol="0">
            <a:spAutoFit/>
          </a:bodyPr>
          <a:lstStyle/>
          <a:p>
            <a:pPr marL="342900" indent="-342900" algn="just">
              <a:buClr>
                <a:schemeClr val="bg2">
                  <a:lumMod val="50000"/>
                </a:schemeClr>
              </a:buClr>
              <a:buFont typeface="Wingdings" panose="05000000000000000000" pitchFamily="2" charset="2"/>
              <a:buChar char="q"/>
            </a:pPr>
            <a:r>
              <a:rPr lang="pl-PL" dirty="0"/>
              <a:t>Teoria przywiązania jest właściwie teorią traumy, zrodzoną z deprywacji </a:t>
            </a:r>
            <a:r>
              <a:rPr lang="pl-PL" dirty="0" smtClean="0"/>
              <a:t>kontaktu z </a:t>
            </a:r>
            <a:r>
              <a:rPr lang="pl-PL" dirty="0"/>
              <a:t>matką </a:t>
            </a:r>
            <a:r>
              <a:rPr lang="pl-PL" dirty="0" smtClean="0"/>
              <a:t>i separacji </a:t>
            </a:r>
            <a:r>
              <a:rPr lang="pl-PL" dirty="0"/>
              <a:t>oraz wpływu tych doświadczeń na dzieci. </a:t>
            </a:r>
            <a:endParaRPr lang="pl-PL" dirty="0" smtClean="0"/>
          </a:p>
          <a:p>
            <a:pPr marL="342900" indent="-342900" algn="just">
              <a:buClr>
                <a:schemeClr val="bg2">
                  <a:lumMod val="50000"/>
                </a:schemeClr>
              </a:buClr>
              <a:buFont typeface="Wingdings" panose="05000000000000000000" pitchFamily="2" charset="2"/>
              <a:buChar char="q"/>
            </a:pPr>
            <a:endParaRPr lang="pl-PL" dirty="0"/>
          </a:p>
          <a:p>
            <a:pPr marL="285750" indent="-285750" algn="just">
              <a:buClr>
                <a:schemeClr val="bg2">
                  <a:lumMod val="50000"/>
                </a:schemeClr>
              </a:buClr>
              <a:buFont typeface="Wingdings" panose="05000000000000000000" pitchFamily="2" charset="2"/>
              <a:buChar char="q"/>
            </a:pPr>
            <a:r>
              <a:rPr lang="pl-PL" dirty="0" smtClean="0"/>
              <a:t>Do </a:t>
            </a:r>
            <a:r>
              <a:rPr lang="pl-PL" dirty="0"/>
              <a:t>traumy relacyjnej może dochodzić z różnych powodów, jedną z przyczyn może być </a:t>
            </a:r>
            <a:r>
              <a:rPr lang="pl-PL" b="1" dirty="0"/>
              <a:t>brak więzi</a:t>
            </a:r>
            <a:r>
              <a:rPr lang="pl-PL" dirty="0"/>
              <a:t>, z </a:t>
            </a:r>
            <a:r>
              <a:rPr lang="pl-PL" dirty="0" smtClean="0"/>
              <a:t>	którym </a:t>
            </a:r>
            <a:r>
              <a:rPr lang="pl-PL" dirty="0"/>
              <a:t>można mieć do czynienia przy częstych zmianach opiekunów lub </a:t>
            </a:r>
            <a:r>
              <a:rPr lang="pl-PL" dirty="0" smtClean="0"/>
              <a:t>w przypadku </a:t>
            </a:r>
            <a:r>
              <a:rPr lang="pl-PL" dirty="0"/>
              <a:t>krytycznego </a:t>
            </a:r>
            <a:r>
              <a:rPr lang="pl-PL" dirty="0" smtClean="0"/>
              <a:t>	zaniedbania </a:t>
            </a:r>
            <a:r>
              <a:rPr lang="pl-PL" dirty="0"/>
              <a:t>dziecka </a:t>
            </a:r>
            <a:r>
              <a:rPr lang="pl-PL" b="1" dirty="0"/>
              <a:t>(brak systematycznego zabezpieczania potrzeb, zaniedbywanie, </a:t>
            </a:r>
            <a:r>
              <a:rPr lang="pl-PL" b="1" dirty="0" smtClean="0"/>
              <a:t>	maltretowanie</a:t>
            </a:r>
            <a:r>
              <a:rPr lang="pl-PL" b="1" dirty="0"/>
              <a:t>, niedostępność psychiczna opiekuna a także brak emocjonalnego kontaktu</a:t>
            </a:r>
            <a:r>
              <a:rPr lang="pl-PL" dirty="0"/>
              <a:t>). </a:t>
            </a:r>
            <a:r>
              <a:rPr lang="pl-PL" dirty="0" smtClean="0"/>
              <a:t>	Prawie </a:t>
            </a:r>
            <a:r>
              <a:rPr lang="pl-PL" dirty="0"/>
              <a:t>wszystkie dzieci wychowujące się w rodzinach zastępczych doznały traumy przywiązania </a:t>
            </a:r>
            <a:r>
              <a:rPr lang="pl-PL" dirty="0" smtClean="0"/>
              <a:t>(</a:t>
            </a:r>
            <a:r>
              <a:rPr lang="pl-PL" dirty="0"/>
              <a:t>Senator, 2005</a:t>
            </a:r>
            <a:r>
              <a:rPr lang="pl-PL" dirty="0" smtClean="0"/>
              <a:t>).</a:t>
            </a:r>
          </a:p>
          <a:p>
            <a:pPr marL="285750" indent="-285750" algn="just">
              <a:buClr>
                <a:schemeClr val="bg2">
                  <a:lumMod val="50000"/>
                </a:schemeClr>
              </a:buClr>
              <a:buFont typeface="Wingdings" panose="05000000000000000000" pitchFamily="2" charset="2"/>
              <a:buChar char="q"/>
            </a:pPr>
            <a:endParaRPr lang="pl-PL" dirty="0" smtClean="0"/>
          </a:p>
          <a:p>
            <a:pPr marL="342900" indent="-342900" algn="just">
              <a:buClr>
                <a:schemeClr val="bg2">
                  <a:lumMod val="50000"/>
                </a:schemeClr>
              </a:buClr>
              <a:buFont typeface="Wingdings" panose="05000000000000000000" pitchFamily="2" charset="2"/>
              <a:buChar char="q"/>
            </a:pPr>
            <a:r>
              <a:rPr lang="pl-PL" dirty="0" smtClean="0"/>
              <a:t>Jeśli </a:t>
            </a:r>
            <a:r>
              <a:rPr lang="pl-PL" dirty="0"/>
              <a:t>jedyne źródło bezpieczeństwa jest też źródłem strachu, niemowlę nie może stworzyć spójnej reprezentacji bezpieczeństwa w relacji przywiązania. Te </a:t>
            </a:r>
            <a:r>
              <a:rPr lang="pl-PL" dirty="0" err="1"/>
              <a:t>pozabezpieczne</a:t>
            </a:r>
            <a:r>
              <a:rPr lang="pl-PL" dirty="0"/>
              <a:t> modele operacyjne każą oceniać późniejsze próby uspokojenia, jako działania bezpodstawne (dziecko uważa, że nie zasługuje na pocieszenie) lub prowadzące do bolesnej interakcji </a:t>
            </a:r>
            <a:r>
              <a:rPr lang="pl-PL" dirty="0" smtClean="0"/>
              <a:t>z przerażającą </a:t>
            </a:r>
            <a:r>
              <a:rPr lang="pl-PL" dirty="0"/>
              <a:t>figurą przywiązania (Taylor, 2010).</a:t>
            </a:r>
          </a:p>
        </p:txBody>
      </p:sp>
    </p:spTree>
    <p:extLst>
      <p:ext uri="{BB962C8B-B14F-4D97-AF65-F5344CB8AC3E}">
        <p14:creationId xmlns:p14="http://schemas.microsoft.com/office/powerpoint/2010/main" val="271046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3335" y="184654"/>
            <a:ext cx="11565228" cy="1596177"/>
          </a:xfrm>
        </p:spPr>
        <p:txBody>
          <a:bodyPr/>
          <a:lstStyle/>
          <a:p>
            <a:r>
              <a:rPr lang="pl-PL" dirty="0" smtClean="0"/>
              <a:t>Przywiązanie </a:t>
            </a:r>
            <a:r>
              <a:rPr lang="pl-PL" dirty="0" err="1" smtClean="0"/>
              <a:t>pozabezpieczne</a:t>
            </a:r>
            <a:r>
              <a:rPr lang="pl-PL" dirty="0" smtClean="0"/>
              <a:t> – KONSEKWENCJE BEHAWIORALNE</a:t>
            </a:r>
            <a:endParaRPr lang="pl-PL" dirty="0"/>
          </a:p>
        </p:txBody>
      </p:sp>
      <p:sp>
        <p:nvSpPr>
          <p:cNvPr id="3" name="Prostokąt 2"/>
          <p:cNvSpPr/>
          <p:nvPr/>
        </p:nvSpPr>
        <p:spPr>
          <a:xfrm>
            <a:off x="913775" y="2021983"/>
            <a:ext cx="3864287" cy="1004552"/>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tx1"/>
                </a:solidFill>
              </a:rPr>
              <a:t>ZABURZENIA O CHARAKTERZE EKSTERNALIZACYJNYM</a:t>
            </a:r>
            <a:endParaRPr lang="pl-PL" dirty="0">
              <a:solidFill>
                <a:schemeClr val="tx1"/>
              </a:solidFill>
            </a:endParaRPr>
          </a:p>
        </p:txBody>
      </p:sp>
      <p:sp>
        <p:nvSpPr>
          <p:cNvPr id="4" name="Prostokąt 3"/>
          <p:cNvSpPr/>
          <p:nvPr/>
        </p:nvSpPr>
        <p:spPr>
          <a:xfrm>
            <a:off x="7147775" y="2021983"/>
            <a:ext cx="3490174" cy="1004552"/>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tx1"/>
                </a:solidFill>
              </a:rPr>
              <a:t>ZABURZENIA O CHARAKTERZE INTERNALIZACYJNYM</a:t>
            </a:r>
            <a:endParaRPr lang="pl-PL" dirty="0">
              <a:solidFill>
                <a:schemeClr val="tx1"/>
              </a:solidFill>
            </a:endParaRPr>
          </a:p>
        </p:txBody>
      </p:sp>
      <p:sp>
        <p:nvSpPr>
          <p:cNvPr id="7" name="pole tekstowe 6"/>
          <p:cNvSpPr txBox="1"/>
          <p:nvPr/>
        </p:nvSpPr>
        <p:spPr>
          <a:xfrm>
            <a:off x="759853" y="3267687"/>
            <a:ext cx="4378818" cy="2554545"/>
          </a:xfrm>
          <a:prstGeom prst="rect">
            <a:avLst/>
          </a:prstGeom>
          <a:noFill/>
        </p:spPr>
        <p:txBody>
          <a:bodyPr wrap="square" rtlCol="0">
            <a:spAutoFit/>
          </a:bodyPr>
          <a:lstStyle/>
          <a:p>
            <a:pPr marL="285750" indent="-285750" algn="just">
              <a:buClr>
                <a:schemeClr val="bg2">
                  <a:lumMod val="50000"/>
                </a:schemeClr>
              </a:buClr>
              <a:buFont typeface="Wingdings" panose="05000000000000000000" pitchFamily="2" charset="2"/>
              <a:buChar char="q"/>
            </a:pPr>
            <a:r>
              <a:rPr lang="pl-PL" sz="1600" dirty="0"/>
              <a:t>polegające na uzewnętrznieniu emocji w sposób destrukcyjny i agresywny wobec innych ludzi i </a:t>
            </a:r>
            <a:r>
              <a:rPr lang="pl-PL" sz="1600" dirty="0" smtClean="0"/>
              <a:t>otoczenia;</a:t>
            </a:r>
            <a:endParaRPr lang="pl-PL" sz="1600" dirty="0"/>
          </a:p>
          <a:p>
            <a:pPr marL="285750" indent="-285750" algn="just">
              <a:buClr>
                <a:schemeClr val="bg2">
                  <a:lumMod val="50000"/>
                </a:schemeClr>
              </a:buClr>
              <a:buFont typeface="Wingdings" panose="05000000000000000000" pitchFamily="2" charset="2"/>
              <a:buChar char="q"/>
            </a:pPr>
            <a:r>
              <a:rPr lang="pl-PL" sz="1600" dirty="0" smtClean="0"/>
              <a:t>m.in</a:t>
            </a:r>
            <a:r>
              <a:rPr lang="pl-PL" sz="1600" dirty="0"/>
              <a:t>. zaburzenia </a:t>
            </a:r>
            <a:r>
              <a:rPr lang="pl-PL" sz="1600" dirty="0" smtClean="0"/>
              <a:t>zachowania, </a:t>
            </a:r>
            <a:r>
              <a:rPr lang="pl-PL" sz="1600" dirty="0"/>
              <a:t>ADHD, osobowość </a:t>
            </a:r>
            <a:r>
              <a:rPr lang="pl-PL" sz="1600" dirty="0" smtClean="0"/>
              <a:t>antyspołeczna, łamanie </a:t>
            </a:r>
            <a:r>
              <a:rPr lang="pl-PL" sz="1600" dirty="0"/>
              <a:t>zasad i norm; agresja fizyczna, psychiczna i słowna; brak kontroli </a:t>
            </a:r>
            <a:r>
              <a:rPr lang="pl-PL" sz="1600" dirty="0" err="1"/>
              <a:t>zachowań</a:t>
            </a:r>
            <a:r>
              <a:rPr lang="pl-PL" sz="1600" dirty="0"/>
              <a:t>; </a:t>
            </a:r>
            <a:r>
              <a:rPr lang="pl-PL" sz="1600" dirty="0" smtClean="0"/>
              <a:t>przypadkowe kontakty seksualne, wagarowanie</a:t>
            </a:r>
            <a:r>
              <a:rPr lang="pl-PL" sz="1600" dirty="0"/>
              <a:t>; przyjmowanie substancji </a:t>
            </a:r>
            <a:r>
              <a:rPr lang="pl-PL" sz="1600" dirty="0" smtClean="0"/>
              <a:t>psychoaktywnych;</a:t>
            </a:r>
            <a:endParaRPr lang="pl-PL" sz="1600" dirty="0"/>
          </a:p>
        </p:txBody>
      </p:sp>
      <p:sp>
        <p:nvSpPr>
          <p:cNvPr id="8" name="pole tekstowe 7"/>
          <p:cNvSpPr txBox="1"/>
          <p:nvPr/>
        </p:nvSpPr>
        <p:spPr>
          <a:xfrm>
            <a:off x="7031865" y="3267687"/>
            <a:ext cx="3937268" cy="2585323"/>
          </a:xfrm>
          <a:prstGeom prst="rect">
            <a:avLst/>
          </a:prstGeom>
          <a:noFill/>
        </p:spPr>
        <p:txBody>
          <a:bodyPr wrap="square" rtlCol="0">
            <a:spAutoFit/>
          </a:bodyPr>
          <a:lstStyle/>
          <a:p>
            <a:pPr marL="285750" indent="-285750" algn="just">
              <a:buClr>
                <a:schemeClr val="bg2">
                  <a:lumMod val="50000"/>
                </a:schemeClr>
              </a:buClr>
              <a:buFont typeface="Wingdings" panose="05000000000000000000" pitchFamily="2" charset="2"/>
              <a:buChar char="q"/>
            </a:pPr>
            <a:r>
              <a:rPr lang="pl-PL" sz="1600" dirty="0"/>
              <a:t>polegające na uwewnętrznieniu problemów emocjonalnych </a:t>
            </a:r>
            <a:r>
              <a:rPr lang="pl-PL" sz="1600" dirty="0" smtClean="0"/>
              <a:t>w sobie;</a:t>
            </a:r>
          </a:p>
          <a:p>
            <a:pPr marL="285750" indent="-285750" algn="just">
              <a:buClr>
                <a:schemeClr val="bg2">
                  <a:lumMod val="50000"/>
                </a:schemeClr>
              </a:buClr>
              <a:buFont typeface="Wingdings" panose="05000000000000000000" pitchFamily="2" charset="2"/>
              <a:buChar char="q"/>
            </a:pPr>
            <a:r>
              <a:rPr lang="pl-PL" sz="1600" dirty="0" smtClean="0"/>
              <a:t>zaburzenia</a:t>
            </a:r>
            <a:r>
              <a:rPr lang="pl-PL" sz="1600" dirty="0"/>
              <a:t>: depresyjne, lękowe, obsesyjno-</a:t>
            </a:r>
            <a:r>
              <a:rPr lang="pl-PL" sz="1600" dirty="0" err="1"/>
              <a:t>kompulsyjne</a:t>
            </a:r>
            <a:r>
              <a:rPr lang="pl-PL" sz="1600" dirty="0"/>
              <a:t>, </a:t>
            </a:r>
            <a:r>
              <a:rPr lang="pl-PL" sz="1600" dirty="0" smtClean="0"/>
              <a:t>fobie; objawy takie jak: obniżony </a:t>
            </a:r>
            <a:r>
              <a:rPr lang="pl-PL" sz="1600" dirty="0"/>
              <a:t>nastrój; poczucie alienacji; samouszkodzenia; </a:t>
            </a:r>
            <a:r>
              <a:rPr lang="pl-PL" sz="1600" dirty="0" err="1"/>
              <a:t>somatyzacje</a:t>
            </a:r>
            <a:r>
              <a:rPr lang="pl-PL" sz="1600" dirty="0"/>
              <a:t>; przyjmowanie substancji </a:t>
            </a:r>
            <a:r>
              <a:rPr lang="pl-PL" sz="1600" dirty="0" smtClean="0"/>
              <a:t>psychoaktywnych</a:t>
            </a:r>
            <a:r>
              <a:rPr lang="pl-PL" dirty="0"/>
              <a:t>;</a:t>
            </a:r>
          </a:p>
        </p:txBody>
      </p:sp>
    </p:spTree>
    <p:extLst>
      <p:ext uri="{BB962C8B-B14F-4D97-AF65-F5344CB8AC3E}">
        <p14:creationId xmlns:p14="http://schemas.microsoft.com/office/powerpoint/2010/main" val="2246930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3623" y="219272"/>
            <a:ext cx="10364451" cy="1184525"/>
          </a:xfrm>
        </p:spPr>
        <p:txBody>
          <a:bodyPr/>
          <a:lstStyle/>
          <a:p>
            <a:r>
              <a:rPr lang="pl-PL" dirty="0" smtClean="0"/>
              <a:t>Zaburzenia więzi w diagnozie klinicznej</a:t>
            </a:r>
            <a:endParaRPr lang="pl-PL" dirty="0"/>
          </a:p>
        </p:txBody>
      </p:sp>
      <p:sp>
        <p:nvSpPr>
          <p:cNvPr id="3" name="pole tekstowe 2"/>
          <p:cNvSpPr txBox="1"/>
          <p:nvPr/>
        </p:nvSpPr>
        <p:spPr>
          <a:xfrm>
            <a:off x="978794" y="1214233"/>
            <a:ext cx="10209280" cy="1969770"/>
          </a:xfrm>
          <a:prstGeom prst="rect">
            <a:avLst/>
          </a:prstGeom>
          <a:noFill/>
        </p:spPr>
        <p:txBody>
          <a:bodyPr wrap="square" rtlCol="0">
            <a:spAutoFit/>
          </a:bodyPr>
          <a:lstStyle/>
          <a:p>
            <a:r>
              <a:rPr lang="pl-PL" sz="2000" b="1" u="sng" dirty="0" smtClean="0"/>
              <a:t>RAD - Reaktywne </a:t>
            </a:r>
            <a:r>
              <a:rPr lang="pl-PL" sz="2000" b="1" u="sng" dirty="0"/>
              <a:t>zaburzenia </a:t>
            </a:r>
            <a:r>
              <a:rPr lang="pl-PL" sz="2000" b="1" u="sng" dirty="0" smtClean="0"/>
              <a:t>przywiązania</a:t>
            </a:r>
          </a:p>
          <a:p>
            <a:endParaRPr lang="pl-PL" sz="2000" b="1" u="sng" dirty="0"/>
          </a:p>
          <a:p>
            <a:pPr algn="just"/>
            <a:r>
              <a:rPr lang="pl-PL" sz="1600" dirty="0" smtClean="0"/>
              <a:t>Zaburzenia </a:t>
            </a:r>
            <a:r>
              <a:rPr lang="pl-PL" sz="1600" dirty="0"/>
              <a:t>przywiązania są wynikiem bardzo negatywnych, traumatycznych doświadczeń związanych z opieką na bardzo wczesnych etapach życia. Klasyfikacja DSM-5 opisuje reaktywne zaburzenia więzi w wieku niemowlęcym i wczesnodziecięcym (</a:t>
            </a:r>
            <a:r>
              <a:rPr lang="pl-PL" sz="1600" dirty="0" err="1"/>
              <a:t>reactive</a:t>
            </a:r>
            <a:r>
              <a:rPr lang="pl-PL" sz="1600" dirty="0"/>
              <a:t> </a:t>
            </a:r>
            <a:r>
              <a:rPr lang="pl-PL" sz="1600" dirty="0" err="1"/>
              <a:t>attachment</a:t>
            </a:r>
            <a:r>
              <a:rPr lang="pl-PL" sz="1600" dirty="0"/>
              <a:t> </a:t>
            </a:r>
            <a:r>
              <a:rPr lang="pl-PL" sz="1600" dirty="0" err="1"/>
              <a:t>disorder</a:t>
            </a:r>
            <a:r>
              <a:rPr lang="pl-PL" sz="1600" dirty="0"/>
              <a:t> – RAD), które rozpoczynają się przed 5 r.ż. </a:t>
            </a:r>
            <a:endParaRPr lang="pl-PL" sz="1600" dirty="0" smtClean="0"/>
          </a:p>
          <a:p>
            <a:endParaRPr lang="pl-PL" dirty="0" smtClean="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370" y="3093851"/>
            <a:ext cx="4142704" cy="2761803"/>
          </a:xfrm>
          <a:prstGeom prst="rect">
            <a:avLst/>
          </a:prstGeom>
        </p:spPr>
      </p:pic>
      <p:sp>
        <p:nvSpPr>
          <p:cNvPr id="5" name="pole tekstowe 4"/>
          <p:cNvSpPr txBox="1"/>
          <p:nvPr/>
        </p:nvSpPr>
        <p:spPr>
          <a:xfrm>
            <a:off x="978794" y="2950168"/>
            <a:ext cx="5885645" cy="3139321"/>
          </a:xfrm>
          <a:prstGeom prst="rect">
            <a:avLst/>
          </a:prstGeom>
          <a:noFill/>
        </p:spPr>
        <p:txBody>
          <a:bodyPr wrap="square" rtlCol="0">
            <a:spAutoFit/>
          </a:bodyPr>
          <a:lstStyle/>
          <a:p>
            <a:endParaRPr lang="pl-PL" dirty="0" smtClean="0"/>
          </a:p>
          <a:p>
            <a:pPr algn="ctr"/>
            <a:r>
              <a:rPr lang="pl-PL" b="1" dirty="0" smtClean="0"/>
              <a:t>2 FORMY:</a:t>
            </a:r>
          </a:p>
          <a:p>
            <a:endParaRPr lang="pl-PL" dirty="0" smtClean="0"/>
          </a:p>
          <a:p>
            <a:pPr marL="285750" indent="-285750">
              <a:buClr>
                <a:schemeClr val="bg2">
                  <a:lumMod val="50000"/>
                </a:schemeClr>
              </a:buClr>
              <a:buFont typeface="Wingdings" panose="05000000000000000000" pitchFamily="2" charset="2"/>
              <a:buChar char="q"/>
            </a:pPr>
            <a:r>
              <a:rPr lang="pl-PL" sz="1600" dirty="0" smtClean="0"/>
              <a:t>zahamowanej, </a:t>
            </a:r>
            <a:r>
              <a:rPr lang="pl-PL" sz="1600" dirty="0"/>
              <a:t>która charakteryzuje się nadmiernym zahamowaniem, przesadną czujnością, znaczną ambiwalencją lub sprzecznymi </a:t>
            </a:r>
            <a:r>
              <a:rPr lang="pl-PL" sz="1600" dirty="0" smtClean="0"/>
              <a:t>reakcjami.</a:t>
            </a:r>
          </a:p>
          <a:p>
            <a:pPr marL="285750" indent="-285750">
              <a:buClr>
                <a:schemeClr val="bg2">
                  <a:lumMod val="50000"/>
                </a:schemeClr>
              </a:buClr>
              <a:buFont typeface="Wingdings" panose="05000000000000000000" pitchFamily="2" charset="2"/>
              <a:buChar char="q"/>
            </a:pPr>
            <a:endParaRPr lang="pl-PL" sz="1600" dirty="0" smtClean="0"/>
          </a:p>
          <a:p>
            <a:pPr marL="285750" indent="-285750" algn="just">
              <a:buClr>
                <a:schemeClr val="bg2">
                  <a:lumMod val="50000"/>
                </a:schemeClr>
              </a:buClr>
              <a:buFont typeface="Wingdings" panose="05000000000000000000" pitchFamily="2" charset="2"/>
              <a:buChar char="q"/>
            </a:pPr>
            <a:r>
              <a:rPr lang="pl-PL" sz="1600" dirty="0" smtClean="0"/>
              <a:t>niezahamowanej, </a:t>
            </a:r>
            <a:r>
              <a:rPr lang="pl-PL" sz="1600" dirty="0"/>
              <a:t>która charakteryzuje się rozlanymi więziami, niezróżnicowanymi przyjacielskimi </a:t>
            </a:r>
            <a:r>
              <a:rPr lang="pl-PL" sz="1600" dirty="0" err="1"/>
              <a:t>zachowaniami</a:t>
            </a:r>
            <a:r>
              <a:rPr lang="pl-PL" sz="1600" dirty="0"/>
              <a:t>, towarzyskością z wyraźną niezdolnością okazywania więzi dostosowanych, </a:t>
            </a:r>
            <a:r>
              <a:rPr lang="pl-PL" sz="1600" dirty="0" smtClean="0"/>
              <a:t>selektywnych.</a:t>
            </a:r>
            <a:endParaRPr lang="pl-PL" sz="1600" dirty="0"/>
          </a:p>
        </p:txBody>
      </p:sp>
      <p:sp>
        <p:nvSpPr>
          <p:cNvPr id="6" name="pole tekstowe 5"/>
          <p:cNvSpPr txBox="1"/>
          <p:nvPr/>
        </p:nvSpPr>
        <p:spPr>
          <a:xfrm>
            <a:off x="7045370" y="6091707"/>
            <a:ext cx="4597131" cy="200055"/>
          </a:xfrm>
          <a:prstGeom prst="rect">
            <a:avLst/>
          </a:prstGeom>
          <a:noFill/>
        </p:spPr>
        <p:txBody>
          <a:bodyPr wrap="square" rtlCol="0">
            <a:spAutoFit/>
          </a:bodyPr>
          <a:lstStyle/>
          <a:p>
            <a:r>
              <a:rPr lang="pl-PL" sz="700" dirty="0"/>
              <a:t>Źródło: https://pixabay.com/pl/medycznych-mianowanie-lekarza-563427/</a:t>
            </a:r>
          </a:p>
        </p:txBody>
      </p:sp>
    </p:spTree>
    <p:extLst>
      <p:ext uri="{BB962C8B-B14F-4D97-AF65-F5344CB8AC3E}">
        <p14:creationId xmlns:p14="http://schemas.microsoft.com/office/powerpoint/2010/main" val="52616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18437" y="194107"/>
            <a:ext cx="8689976" cy="927260"/>
          </a:xfrm>
        </p:spPr>
        <p:txBody>
          <a:bodyPr/>
          <a:lstStyle/>
          <a:p>
            <a:r>
              <a:rPr lang="pl-PL" dirty="0" smtClean="0"/>
              <a:t>Plan spotkania</a:t>
            </a:r>
            <a:endParaRPr lang="pl-PL" dirty="0"/>
          </a:p>
        </p:txBody>
      </p:sp>
      <p:sp>
        <p:nvSpPr>
          <p:cNvPr id="3" name="Podtytuł 2"/>
          <p:cNvSpPr>
            <a:spLocks noGrp="1"/>
          </p:cNvSpPr>
          <p:nvPr>
            <p:ph type="subTitle" idx="1"/>
          </p:nvPr>
        </p:nvSpPr>
        <p:spPr>
          <a:xfrm>
            <a:off x="1751012" y="1880316"/>
            <a:ext cx="8689976" cy="3377484"/>
          </a:xfrm>
        </p:spPr>
        <p:txBody>
          <a:bodyPr>
            <a:normAutofit/>
          </a:bodyPr>
          <a:lstStyle/>
          <a:p>
            <a:endParaRPr lang="pl-PL" dirty="0" smtClean="0"/>
          </a:p>
          <a:p>
            <a:endParaRPr lang="pl-PL" dirty="0" smtClean="0"/>
          </a:p>
          <a:p>
            <a:endParaRPr lang="pl-PL" dirty="0" smtClean="0"/>
          </a:p>
          <a:p>
            <a:endParaRPr lang="pl-PL" dirty="0"/>
          </a:p>
        </p:txBody>
      </p:sp>
      <p:graphicFrame>
        <p:nvGraphicFramePr>
          <p:cNvPr id="4" name="Diagram 3"/>
          <p:cNvGraphicFramePr/>
          <p:nvPr>
            <p:extLst>
              <p:ext uri="{D42A27DB-BD31-4B8C-83A1-F6EECF244321}">
                <p14:modId xmlns:p14="http://schemas.microsoft.com/office/powerpoint/2010/main" val="2303613019"/>
              </p:ext>
            </p:extLst>
          </p:nvPr>
        </p:nvGraphicFramePr>
        <p:xfrm>
          <a:off x="1918437" y="11213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4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723" y="232152"/>
            <a:ext cx="10364451" cy="1158768"/>
          </a:xfrm>
        </p:spPr>
        <p:txBody>
          <a:bodyPr/>
          <a:lstStyle/>
          <a:p>
            <a:r>
              <a:rPr lang="pl-PL" dirty="0" smtClean="0"/>
              <a:t>Symptomy rad</a:t>
            </a:r>
            <a:endParaRPr lang="pl-PL" dirty="0"/>
          </a:p>
        </p:txBody>
      </p:sp>
      <p:graphicFrame>
        <p:nvGraphicFramePr>
          <p:cNvPr id="6" name="Tabela 5"/>
          <p:cNvGraphicFramePr>
            <a:graphicFrameLocks noGrp="1"/>
          </p:cNvGraphicFramePr>
          <p:nvPr>
            <p:extLst>
              <p:ext uri="{D42A27DB-BD31-4B8C-83A1-F6EECF244321}">
                <p14:modId xmlns:p14="http://schemas.microsoft.com/office/powerpoint/2010/main" val="2861402192"/>
              </p:ext>
            </p:extLst>
          </p:nvPr>
        </p:nvGraphicFramePr>
        <p:xfrm>
          <a:off x="1700010" y="1390920"/>
          <a:ext cx="8731876" cy="4468964"/>
        </p:xfrm>
        <a:graphic>
          <a:graphicData uri="http://schemas.openxmlformats.org/drawingml/2006/table">
            <a:tbl>
              <a:tblPr firstRow="1" firstCol="1" bandRow="1">
                <a:tableStyleId>{5C22544A-7EE6-4342-B048-85BDC9FD1C3A}</a:tableStyleId>
              </a:tblPr>
              <a:tblGrid>
                <a:gridCol w="4365938"/>
                <a:gridCol w="4365938"/>
              </a:tblGrid>
              <a:tr h="376769">
                <a:tc>
                  <a:txBody>
                    <a:bodyPr/>
                    <a:lstStyle/>
                    <a:p>
                      <a:pPr algn="ctr" hangingPunct="0">
                        <a:lnSpc>
                          <a:spcPct val="115000"/>
                        </a:lnSpc>
                        <a:spcAft>
                          <a:spcPts val="1000"/>
                        </a:spcAft>
                      </a:pPr>
                      <a:r>
                        <a:rPr lang="pl-PL" sz="1800" kern="150" dirty="0">
                          <a:effectLst/>
                        </a:rPr>
                        <a:t>niemowlęta</a:t>
                      </a:r>
                      <a:endParaRPr lang="pl-PL" sz="1800" kern="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ctr" hangingPunct="0">
                        <a:lnSpc>
                          <a:spcPct val="115000"/>
                        </a:lnSpc>
                        <a:spcAft>
                          <a:spcPts val="1000"/>
                        </a:spcAft>
                      </a:pPr>
                      <a:r>
                        <a:rPr lang="pl-PL" sz="1800" kern="150">
                          <a:solidFill>
                            <a:schemeClr val="tx1"/>
                          </a:solidFill>
                          <a:effectLst/>
                        </a:rPr>
                        <a:t>dorośli</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376769">
                <a:tc>
                  <a:txBody>
                    <a:bodyPr/>
                    <a:lstStyle/>
                    <a:p>
                      <a:pPr algn="just" hangingPunct="0">
                        <a:lnSpc>
                          <a:spcPct val="115000"/>
                        </a:lnSpc>
                        <a:spcAft>
                          <a:spcPts val="1000"/>
                        </a:spcAft>
                      </a:pPr>
                      <a:r>
                        <a:rPr lang="pl-PL" sz="1800" kern="150">
                          <a:effectLst/>
                        </a:rPr>
                        <a:t>częste postękiwania</a:t>
                      </a:r>
                      <a:endParaRPr lang="pl-PL" sz="1800" kern="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a:solidFill>
                            <a:schemeClr val="tx1"/>
                          </a:solidFill>
                          <a:effectLst/>
                        </a:rPr>
                        <a:t>wysoka odporność na ból</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376769">
                <a:tc>
                  <a:txBody>
                    <a:bodyPr/>
                    <a:lstStyle/>
                    <a:p>
                      <a:pPr algn="just" hangingPunct="0">
                        <a:lnSpc>
                          <a:spcPct val="115000"/>
                        </a:lnSpc>
                        <a:spcAft>
                          <a:spcPts val="1000"/>
                        </a:spcAft>
                      </a:pPr>
                      <a:r>
                        <a:rPr lang="pl-PL" sz="1800" kern="150">
                          <a:effectLst/>
                        </a:rPr>
                        <a:t>wycofane, smutne</a:t>
                      </a:r>
                      <a:endParaRPr lang="pl-PL" sz="1800" kern="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dirty="0">
                          <a:solidFill>
                            <a:schemeClr val="tx1"/>
                          </a:solidFill>
                          <a:effectLst/>
                        </a:rPr>
                        <a:t>nieustanna krytyka siebie i innych</a:t>
                      </a:r>
                      <a:endParaRPr lang="pl-PL" sz="1800" kern="1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376769">
                <a:tc>
                  <a:txBody>
                    <a:bodyPr/>
                    <a:lstStyle/>
                    <a:p>
                      <a:pPr algn="just" hangingPunct="0">
                        <a:lnSpc>
                          <a:spcPct val="115000"/>
                        </a:lnSpc>
                        <a:spcAft>
                          <a:spcPts val="1000"/>
                        </a:spcAft>
                      </a:pPr>
                      <a:r>
                        <a:rPr lang="pl-PL" sz="1800" kern="150">
                          <a:effectLst/>
                        </a:rPr>
                        <a:t>apatyczny wygląd</a:t>
                      </a:r>
                      <a:endParaRPr lang="pl-PL" sz="1800" kern="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a:solidFill>
                            <a:schemeClr val="tx1"/>
                          </a:solidFill>
                          <a:effectLst/>
                        </a:rPr>
                        <a:t>trudności w okazywaniu skruchy, brak empatii</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376769">
                <a:tc>
                  <a:txBody>
                    <a:bodyPr/>
                    <a:lstStyle/>
                    <a:p>
                      <a:pPr algn="just" hangingPunct="0">
                        <a:lnSpc>
                          <a:spcPct val="115000"/>
                        </a:lnSpc>
                        <a:spcAft>
                          <a:spcPts val="1000"/>
                        </a:spcAft>
                      </a:pPr>
                      <a:r>
                        <a:rPr lang="pl-PL" sz="1800" kern="150" dirty="0">
                          <a:effectLst/>
                        </a:rPr>
                        <a:t>brak uśmiechu/nie odwzajemnia uśmiechu</a:t>
                      </a:r>
                      <a:endParaRPr lang="pl-PL" sz="1800" kern="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a:solidFill>
                            <a:schemeClr val="tx1"/>
                          </a:solidFill>
                          <a:effectLst/>
                        </a:rPr>
                        <a:t>skłonność do popadania w pracoholizm</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653218">
                <a:tc>
                  <a:txBody>
                    <a:bodyPr/>
                    <a:lstStyle/>
                    <a:p>
                      <a:pPr algn="just" hangingPunct="0">
                        <a:lnSpc>
                          <a:spcPct val="115000"/>
                        </a:lnSpc>
                        <a:spcAft>
                          <a:spcPts val="1000"/>
                        </a:spcAft>
                      </a:pPr>
                      <a:r>
                        <a:rPr lang="pl-PL" sz="1800" kern="150">
                          <a:effectLst/>
                        </a:rPr>
                        <a:t>nie podąża za wzrokiem</a:t>
                      </a:r>
                      <a:endParaRPr lang="pl-PL" sz="1800" kern="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dirty="0">
                          <a:solidFill>
                            <a:schemeClr val="tx1"/>
                          </a:solidFill>
                          <a:effectLst/>
                        </a:rPr>
                        <a:t>postrzeganie innych jako niegodnych zaufania</a:t>
                      </a:r>
                      <a:endParaRPr lang="pl-PL" sz="1800" kern="1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376769">
                <a:tc>
                  <a:txBody>
                    <a:bodyPr/>
                    <a:lstStyle/>
                    <a:p>
                      <a:pPr algn="just" hangingPunct="0">
                        <a:lnSpc>
                          <a:spcPct val="115000"/>
                        </a:lnSpc>
                        <a:spcAft>
                          <a:spcPts val="1000"/>
                        </a:spcAft>
                      </a:pPr>
                      <a:r>
                        <a:rPr lang="pl-PL" sz="1800" kern="150" dirty="0">
                          <a:effectLst/>
                        </a:rPr>
                        <a:t>wrażliwe na dotyk</a:t>
                      </a:r>
                      <a:endParaRPr lang="pl-PL" sz="1800" kern="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a:solidFill>
                            <a:schemeClr val="tx1"/>
                          </a:solidFill>
                          <a:effectLst/>
                        </a:rPr>
                        <a:t>nieprzestrzeganie zasad</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777566">
                <a:tc>
                  <a:txBody>
                    <a:bodyPr/>
                    <a:lstStyle/>
                    <a:p>
                      <a:pPr algn="just" hangingPunct="0">
                        <a:lnSpc>
                          <a:spcPct val="115000"/>
                        </a:lnSpc>
                        <a:spcAft>
                          <a:spcPts val="1000"/>
                        </a:spcAft>
                      </a:pPr>
                      <a:r>
                        <a:rPr lang="pl-PL" sz="1800" kern="150" dirty="0">
                          <a:effectLst/>
                        </a:rPr>
                        <a:t>rzadko płacze</a:t>
                      </a:r>
                      <a:endParaRPr lang="pl-PL" sz="1800" kern="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a:solidFill>
                            <a:schemeClr val="tx1"/>
                          </a:solidFill>
                          <a:effectLst/>
                        </a:rPr>
                        <a:t>działanie w pojedynkę, przekonanie o swojej wyjątkowości</a:t>
                      </a:r>
                      <a:endParaRPr lang="pl-PL" sz="1800" kern="1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r h="777566">
                <a:tc>
                  <a:txBody>
                    <a:bodyPr/>
                    <a:lstStyle/>
                    <a:p>
                      <a:pPr algn="just" hangingPunct="0">
                        <a:lnSpc>
                          <a:spcPct val="115000"/>
                        </a:lnSpc>
                        <a:spcAft>
                          <a:spcPts val="1000"/>
                        </a:spcAft>
                      </a:pPr>
                      <a:r>
                        <a:rPr lang="pl-PL" sz="1800" kern="150" dirty="0">
                          <a:effectLst/>
                        </a:rPr>
                        <a:t>woli być trzymane przez obcych aniżeli przez rodziców</a:t>
                      </a:r>
                      <a:endParaRPr lang="pl-PL" sz="1800" kern="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c>
                  <a:txBody>
                    <a:bodyPr/>
                    <a:lstStyle/>
                    <a:p>
                      <a:pPr algn="just" hangingPunct="0">
                        <a:lnSpc>
                          <a:spcPct val="115000"/>
                        </a:lnSpc>
                        <a:spcAft>
                          <a:spcPts val="1000"/>
                        </a:spcAft>
                      </a:pPr>
                      <a:r>
                        <a:rPr lang="pl-PL" sz="1800" kern="150" dirty="0">
                          <a:solidFill>
                            <a:schemeClr val="tx1"/>
                          </a:solidFill>
                          <a:effectLst/>
                        </a:rPr>
                        <a:t>inni ludzie są dla niego niezrozumiali, posiada wiele związków, lecz krótkotrwałych</a:t>
                      </a:r>
                      <a:endParaRPr lang="pl-PL" sz="1800" kern="1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2">
                        <a:lumMod val="40000"/>
                        <a:lumOff val="60000"/>
                      </a:schemeClr>
                    </a:solidFill>
                  </a:tcPr>
                </a:tc>
              </a:tr>
            </a:tbl>
          </a:graphicData>
        </a:graphic>
      </p:graphicFrame>
    </p:spTree>
    <p:extLst>
      <p:ext uri="{BB962C8B-B14F-4D97-AF65-F5344CB8AC3E}">
        <p14:creationId xmlns:p14="http://schemas.microsoft.com/office/powerpoint/2010/main" val="398828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618517"/>
            <a:ext cx="10364451" cy="862553"/>
          </a:xfrm>
        </p:spPr>
        <p:txBody>
          <a:bodyPr/>
          <a:lstStyle/>
          <a:p>
            <a:r>
              <a:rPr lang="pl-PL" dirty="0" smtClean="0"/>
              <a:t>Wytwory dzieci skrzywdzonych</a:t>
            </a:r>
            <a:endParaRPr lang="pl-PL"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1298" y="1988399"/>
            <a:ext cx="4058634" cy="3043976"/>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27608" y="1988401"/>
            <a:ext cx="4058635" cy="3043976"/>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228" y="1481071"/>
            <a:ext cx="2937169" cy="4058634"/>
          </a:xfrm>
          <a:prstGeom prst="rect">
            <a:avLst/>
          </a:prstGeom>
        </p:spPr>
      </p:pic>
      <p:sp>
        <p:nvSpPr>
          <p:cNvPr id="6" name="pole tekstowe 5"/>
          <p:cNvSpPr txBox="1"/>
          <p:nvPr/>
        </p:nvSpPr>
        <p:spPr>
          <a:xfrm>
            <a:off x="1223493" y="5653825"/>
            <a:ext cx="2511380" cy="646331"/>
          </a:xfrm>
          <a:prstGeom prst="rect">
            <a:avLst/>
          </a:prstGeom>
          <a:noFill/>
        </p:spPr>
        <p:txBody>
          <a:bodyPr wrap="square" rtlCol="0">
            <a:spAutoFit/>
          </a:bodyPr>
          <a:lstStyle/>
          <a:p>
            <a:r>
              <a:rPr lang="pl-PL" dirty="0" smtClean="0"/>
              <a:t>Dziewczyna lat 18, zaburzenie osobowości </a:t>
            </a:r>
            <a:endParaRPr lang="pl-PL" dirty="0"/>
          </a:p>
        </p:txBody>
      </p:sp>
      <p:sp>
        <p:nvSpPr>
          <p:cNvPr id="7" name="pole tekstowe 6"/>
          <p:cNvSpPr txBox="1"/>
          <p:nvPr/>
        </p:nvSpPr>
        <p:spPr>
          <a:xfrm>
            <a:off x="4533363" y="5539704"/>
            <a:ext cx="2756079" cy="923330"/>
          </a:xfrm>
          <a:prstGeom prst="rect">
            <a:avLst/>
          </a:prstGeom>
          <a:noFill/>
        </p:spPr>
        <p:txBody>
          <a:bodyPr wrap="square" rtlCol="0">
            <a:spAutoFit/>
          </a:bodyPr>
          <a:lstStyle/>
          <a:p>
            <a:r>
              <a:rPr lang="pl-PL" dirty="0" smtClean="0"/>
              <a:t>Dziewczynka 13 lat, zaniedbanie fizyczne i emocjonalne</a:t>
            </a:r>
            <a:endParaRPr lang="pl-PL" dirty="0"/>
          </a:p>
        </p:txBody>
      </p:sp>
      <p:sp>
        <p:nvSpPr>
          <p:cNvPr id="8" name="pole tekstowe 7"/>
          <p:cNvSpPr txBox="1"/>
          <p:nvPr/>
        </p:nvSpPr>
        <p:spPr>
          <a:xfrm>
            <a:off x="8397025" y="5653825"/>
            <a:ext cx="2640169" cy="646331"/>
          </a:xfrm>
          <a:prstGeom prst="rect">
            <a:avLst/>
          </a:prstGeom>
          <a:noFill/>
        </p:spPr>
        <p:txBody>
          <a:bodyPr wrap="square" rtlCol="0">
            <a:spAutoFit/>
          </a:bodyPr>
          <a:lstStyle/>
          <a:p>
            <a:r>
              <a:rPr lang="pl-PL" dirty="0" smtClean="0"/>
              <a:t>Dziewczynka lat 15, samookaleczenia</a:t>
            </a:r>
            <a:endParaRPr lang="pl-PL" dirty="0"/>
          </a:p>
        </p:txBody>
      </p:sp>
    </p:spTree>
    <p:extLst>
      <p:ext uri="{BB962C8B-B14F-4D97-AF65-F5344CB8AC3E}">
        <p14:creationId xmlns:p14="http://schemas.microsoft.com/office/powerpoint/2010/main" val="271133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WYTWORY DZIECI SKRZYWDZONYCH C.D.</a:t>
            </a:r>
            <a:endParaRPr lang="pl-PL"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78" y="1867437"/>
            <a:ext cx="4688390" cy="3515932"/>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308" y="1867437"/>
            <a:ext cx="2982054" cy="4211463"/>
          </a:xfrm>
          <a:prstGeom prst="rect">
            <a:avLst/>
          </a:prstGeom>
        </p:spPr>
      </p:pic>
      <p:sp>
        <p:nvSpPr>
          <p:cNvPr id="5" name="pole tekstowe 4"/>
          <p:cNvSpPr txBox="1"/>
          <p:nvPr/>
        </p:nvSpPr>
        <p:spPr>
          <a:xfrm>
            <a:off x="763678" y="5589431"/>
            <a:ext cx="5572728" cy="369332"/>
          </a:xfrm>
          <a:prstGeom prst="rect">
            <a:avLst/>
          </a:prstGeom>
          <a:noFill/>
        </p:spPr>
        <p:txBody>
          <a:bodyPr wrap="square" rtlCol="0">
            <a:spAutoFit/>
          </a:bodyPr>
          <a:lstStyle/>
          <a:p>
            <a:r>
              <a:rPr lang="pl-PL" dirty="0" smtClean="0"/>
              <a:t>Dziewczyna lat 16, wykorzystanie seksualne</a:t>
            </a:r>
            <a:endParaRPr lang="pl-PL" dirty="0"/>
          </a:p>
        </p:txBody>
      </p:sp>
    </p:spTree>
    <p:extLst>
      <p:ext uri="{BB962C8B-B14F-4D97-AF65-F5344CB8AC3E}">
        <p14:creationId xmlns:p14="http://schemas.microsoft.com/office/powerpoint/2010/main" val="306620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Wytwory dzieci skrzywdzonych c.d.</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743" y="1904798"/>
            <a:ext cx="4915514" cy="3311145"/>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289" y="1904798"/>
            <a:ext cx="4679872" cy="3300092"/>
          </a:xfrm>
          <a:prstGeom prst="rect">
            <a:avLst/>
          </a:prstGeom>
        </p:spPr>
      </p:pic>
      <p:sp>
        <p:nvSpPr>
          <p:cNvPr id="6" name="pole tekstowe 5"/>
          <p:cNvSpPr txBox="1"/>
          <p:nvPr/>
        </p:nvSpPr>
        <p:spPr>
          <a:xfrm>
            <a:off x="1481070" y="5370490"/>
            <a:ext cx="3309871" cy="923330"/>
          </a:xfrm>
          <a:prstGeom prst="rect">
            <a:avLst/>
          </a:prstGeom>
          <a:noFill/>
        </p:spPr>
        <p:txBody>
          <a:bodyPr wrap="square" rtlCol="0">
            <a:spAutoFit/>
          </a:bodyPr>
          <a:lstStyle/>
          <a:p>
            <a:r>
              <a:rPr lang="pl-PL" dirty="0" smtClean="0"/>
              <a:t>Dziewczynka lat 10, przemoc fizyczna i emocjonalna, upośledzenie umysłowe rodzica</a:t>
            </a:r>
            <a:endParaRPr lang="pl-PL" dirty="0"/>
          </a:p>
        </p:txBody>
      </p:sp>
      <p:sp>
        <p:nvSpPr>
          <p:cNvPr id="7" name="pole tekstowe 6"/>
          <p:cNvSpPr txBox="1"/>
          <p:nvPr/>
        </p:nvSpPr>
        <p:spPr>
          <a:xfrm>
            <a:off x="5937161" y="5370490"/>
            <a:ext cx="4134118" cy="646331"/>
          </a:xfrm>
          <a:prstGeom prst="rect">
            <a:avLst/>
          </a:prstGeom>
          <a:noFill/>
        </p:spPr>
        <p:txBody>
          <a:bodyPr wrap="square" rtlCol="0">
            <a:spAutoFit/>
          </a:bodyPr>
          <a:lstStyle/>
          <a:p>
            <a:r>
              <a:rPr lang="pl-PL" dirty="0" smtClean="0"/>
              <a:t>Chłopiec lat 15, zespół Aspergera, brak kontaktu z rodzicami</a:t>
            </a:r>
            <a:endParaRPr lang="pl-PL" dirty="0"/>
          </a:p>
        </p:txBody>
      </p:sp>
    </p:spTree>
    <p:extLst>
      <p:ext uri="{BB962C8B-B14F-4D97-AF65-F5344CB8AC3E}">
        <p14:creationId xmlns:p14="http://schemas.microsoft.com/office/powerpoint/2010/main" val="2726441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386365"/>
            <a:ext cx="10364451" cy="1880314"/>
          </a:xfrm>
        </p:spPr>
        <p:txBody>
          <a:bodyPr/>
          <a:lstStyle/>
          <a:p>
            <a:r>
              <a:rPr lang="pl-PL" dirty="0" smtClean="0"/>
              <a:t>Studium przypadku 1</a:t>
            </a:r>
            <a:endParaRPr lang="pl-PL" dirty="0"/>
          </a:p>
        </p:txBody>
      </p:sp>
      <p:sp>
        <p:nvSpPr>
          <p:cNvPr id="4" name="pole tekstowe 3"/>
          <p:cNvSpPr txBox="1"/>
          <p:nvPr/>
        </p:nvSpPr>
        <p:spPr>
          <a:xfrm>
            <a:off x="712631" y="1275009"/>
            <a:ext cx="10766738" cy="4801314"/>
          </a:xfrm>
          <a:prstGeom prst="rect">
            <a:avLst/>
          </a:prstGeom>
          <a:noFill/>
        </p:spPr>
        <p:txBody>
          <a:bodyPr wrap="square" rtlCol="0">
            <a:spAutoFit/>
          </a:bodyPr>
          <a:lstStyle/>
          <a:p>
            <a:pPr algn="just"/>
            <a:r>
              <a:rPr lang="pl-PL" sz="1600" dirty="0"/>
              <a:t>Agnieszka lat 15, od roku przebywa w placówce opiekuńczo-wychowawczej. Ma o 7 lat młodszego brata, który mieszka z matką. Do 12 r.ż. dziewczynka wychowywała się w rodzinie pełnej, do momentu wyprowadzki ojca z domu. Jej ojciec mieszka za granicą, nie utrzymuje regularnych kontaktów z dziećmi, nie łoży na ich utrzymanie i założył nową rodzinę. </a:t>
            </a:r>
            <a:r>
              <a:rPr lang="pl-PL" sz="1600" dirty="0" smtClean="0"/>
              <a:t>Istnieje </a:t>
            </a:r>
            <a:r>
              <a:rPr lang="pl-PL" sz="1600" dirty="0"/>
              <a:t>podejrzenie nadużycia seksualnego ojca wobec córki. Dziewczyna została umieszczona w placówce ze względu na jej zachowania </a:t>
            </a:r>
            <a:r>
              <a:rPr lang="pl-PL" sz="1600" dirty="0" err="1"/>
              <a:t>demoralizacyjne</a:t>
            </a:r>
            <a:r>
              <a:rPr lang="pl-PL" sz="1600" dirty="0"/>
              <a:t> po odejściu ojca: spożywała duże ilości alkoholu, dochodziło również do kradzieży, bójek i aktów wandalizmu (niszczenie śmietników, wybicie szyb w sklepie). Dzwoniła na policje oskarżając matkę, gdy ta wypiła kieliszek wina lub piwo. Dodatkowo Agnieszka zastraszała matkę nożem i znęcała się nad młodszym bratem. Agnieszka dokonywała samookaleczeń (wytatuowane na ramieniu KTM-kocham tylko matkę) oraz literę K na przedramieniu od imienia jej brata – Kacpra). Miała też próbę samobójczą (połknięcie żyletek), po której przebywała w szpitalu psychiatrycznym. Reakcją matki na to wydarzenie było „zaśmiewanie” sytuacji. Matka dostaje od córki liczne smsy z przeprosinami, a także wiadomości  </a:t>
            </a:r>
            <a:r>
              <a:rPr lang="pl-PL" sz="1600" dirty="0" smtClean="0"/>
              <a:t>o potencjalnej </a:t>
            </a:r>
            <a:r>
              <a:rPr lang="pl-PL" sz="1600" dirty="0"/>
              <a:t>w ciąży z chłopakiem poznanym w szpitalu</a:t>
            </a:r>
            <a:r>
              <a:rPr lang="pl-PL" sz="1600" dirty="0" smtClean="0"/>
              <a:t>. Była </a:t>
            </a:r>
            <a:r>
              <a:rPr lang="pl-PL" sz="1600" dirty="0"/>
              <a:t>umieszczona w MOS, z którego uciekła, </a:t>
            </a:r>
            <a:r>
              <a:rPr lang="pl-PL" sz="1600" dirty="0" smtClean="0"/>
              <a:t>a obecnie </a:t>
            </a:r>
            <a:r>
              <a:rPr lang="pl-PL" sz="1600" dirty="0"/>
              <a:t>czeka na postanowienie sądu w sprawie umieszczenia jej w MOW. Zarówno to wydarzenie jak </a:t>
            </a:r>
            <a:r>
              <a:rPr lang="pl-PL" sz="1600" dirty="0" smtClean="0"/>
              <a:t>i przeszłe</a:t>
            </a:r>
            <a:r>
              <a:rPr lang="pl-PL" sz="1600" dirty="0"/>
              <a:t>, komentuje śmiejąc się „jak mogłam coś takiego robić”. Nastolatka deklaruje chęć poprawy. Jest  często urlopowana do domu, jednak podczas pobytu u matki dochodzi do ostrych kłótni, po których nastolatka pisze do niej listy z przeprosinami. Te sytuacje wpędzają Agnieszkę w ogromne poczucie winy, że dziewczyna przestaje jeść. Jej nastrój jest też bardzo uzależniony od relacji z jej chłopakiem, która jest chwiejna, burzliwa i niepewna. </a:t>
            </a:r>
          </a:p>
        </p:txBody>
      </p:sp>
    </p:spTree>
    <p:extLst>
      <p:ext uri="{BB962C8B-B14F-4D97-AF65-F5344CB8AC3E}">
        <p14:creationId xmlns:p14="http://schemas.microsoft.com/office/powerpoint/2010/main" val="3233964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618518"/>
            <a:ext cx="10364451" cy="553460"/>
          </a:xfrm>
        </p:spPr>
        <p:txBody>
          <a:bodyPr>
            <a:normAutofit fontScale="90000"/>
          </a:bodyPr>
          <a:lstStyle/>
          <a:p>
            <a:r>
              <a:rPr lang="pl-PL" dirty="0" smtClean="0"/>
              <a:t>Studium przypadku 2</a:t>
            </a:r>
            <a:endParaRPr lang="pl-PL" dirty="0"/>
          </a:p>
        </p:txBody>
      </p:sp>
      <p:sp>
        <p:nvSpPr>
          <p:cNvPr id="3" name="pole tekstowe 2"/>
          <p:cNvSpPr txBox="1"/>
          <p:nvPr/>
        </p:nvSpPr>
        <p:spPr>
          <a:xfrm>
            <a:off x="1081825" y="1365161"/>
            <a:ext cx="10196401" cy="4524315"/>
          </a:xfrm>
          <a:prstGeom prst="rect">
            <a:avLst/>
          </a:prstGeom>
          <a:noFill/>
        </p:spPr>
        <p:txBody>
          <a:bodyPr wrap="square" rtlCol="0">
            <a:spAutoFit/>
          </a:bodyPr>
          <a:lstStyle/>
          <a:p>
            <a:pPr algn="just"/>
            <a:r>
              <a:rPr lang="pl-PL" dirty="0"/>
              <a:t>Magda, lat 18. Od 4 lat przebywa w Placówce Opiekuńczo Wychowawczej, do której trafiła wraz ze starszym bratem. Dziewczyna została umieszczona w Placówce z własnej inicjatywy, ponieważ zgłosiła z bratem na policję, że w dotychczasowej rodzinie zastępczej panuje przemoc. Magda nie zna swoich rodziców biologicznych. Trafiła do rodziny zastępczej wraz z rodzeństwem jako 2 miesięczne niemowlę. Według jej relacji matka stosowała przemoc, ojciec nadużywał alkoholu, w domu były ciągłe awantury. Rodzice rozstali się. Dzieci miały wówczas zakaz kontaktów z ojcem i całą jego rodziną. Po jakimś czasie ojciec zmarł. Matka zastępcza była kobietą odrzucającą, chłodną i agresywną. Aktualnie Magda nie utrzymuje z nią żadnych relacji. Otwarcie mówi, że jej nienawidzi i ma za złe bratu, że ten utrzymuje z nią kontakt. Magda jest pod stałą opieką psychiatry i psychologa. Była kilkakrotnie hospitalizowana psychiatrycznie. Magda jest teatralna, ma silną potrzebę zwracania uwagi. Ma tendencje do agresywnych </a:t>
            </a:r>
            <a:r>
              <a:rPr lang="pl-PL" dirty="0" err="1"/>
              <a:t>zachowań</a:t>
            </a:r>
            <a:r>
              <a:rPr lang="pl-PL" dirty="0"/>
              <a:t>, autoagresji, depresji. Są to jednak głównie groźny i dziewczyna nigdy nie zrobiła sobie ani innym krzywdy. Uczęszcza do szkoły i na praktyki, wypełnia role społeczne. Psychicznie jest jednak wysoce niestabilna. Nie potrafi budować prawidłowych relacji, jest bardzo manipulacyjna, deklaruje popadanie w różnego rodzaju problemy takie jak: konflikty z rówieśnikami, burzliwe związki miłosne, popadanie w długi, chęć popełnienia samobójstwa, sugeruje ciąże, chęć odejścia z placówki, wykorzystanie seksualne, płatny seks, używki. Od dorosłych oczekuje opieki, miłości,  ochrony i wyciągania jej z deklarowanych tarapatów.</a:t>
            </a:r>
          </a:p>
        </p:txBody>
      </p:sp>
    </p:spTree>
    <p:extLst>
      <p:ext uri="{BB962C8B-B14F-4D97-AF65-F5344CB8AC3E}">
        <p14:creationId xmlns:p14="http://schemas.microsoft.com/office/powerpoint/2010/main" val="1503017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2259" y="-425002"/>
            <a:ext cx="10364451" cy="2125014"/>
          </a:xfrm>
        </p:spPr>
        <p:txBody>
          <a:bodyPr/>
          <a:lstStyle/>
          <a:p>
            <a:r>
              <a:rPr lang="pl-PL" dirty="0" smtClean="0"/>
              <a:t>Studium przypadku 3</a:t>
            </a:r>
            <a:endParaRPr lang="pl-PL" dirty="0"/>
          </a:p>
        </p:txBody>
      </p:sp>
      <p:sp>
        <p:nvSpPr>
          <p:cNvPr id="3" name="pole tekstowe 2"/>
          <p:cNvSpPr txBox="1"/>
          <p:nvPr/>
        </p:nvSpPr>
        <p:spPr>
          <a:xfrm>
            <a:off x="862259" y="965916"/>
            <a:ext cx="9878721" cy="4770537"/>
          </a:xfrm>
          <a:prstGeom prst="rect">
            <a:avLst/>
          </a:prstGeom>
          <a:noFill/>
        </p:spPr>
        <p:txBody>
          <a:bodyPr wrap="square" rtlCol="0">
            <a:spAutoFit/>
          </a:bodyPr>
          <a:lstStyle/>
          <a:p>
            <a:pPr algn="just"/>
            <a:r>
              <a:rPr lang="pl-PL" sz="1600" dirty="0"/>
              <a:t>Patrycja lat 12.Od 2 lat wychowuje się w rodzinie zastępczej, którą stanową dziadkowie. Babcia nastolatki pracuje, a dziadek jest chory i przebywa na rencie. Patrycja ma młodszego brata (chłopiec ma 7 lat), który </a:t>
            </a:r>
            <a:r>
              <a:rPr lang="pl-PL" sz="1600" dirty="0" smtClean="0"/>
              <a:t>jest </a:t>
            </a:r>
            <a:r>
              <a:rPr lang="pl-PL" sz="1600" dirty="0"/>
              <a:t>niepełnosprawny intelektualnie w stopniu lekkim. Matka dzieci mieszka od 2 lat za </a:t>
            </a:r>
            <a:r>
              <a:rPr lang="pl-PL" sz="1600" dirty="0" smtClean="0"/>
              <a:t>granicą </a:t>
            </a:r>
            <a:r>
              <a:rPr lang="pl-PL" sz="1600" dirty="0"/>
              <a:t>z nowym partnerem a ojciec utrzymuje sporadyczny kontakt z córką. Dziewczynka </a:t>
            </a:r>
            <a:r>
              <a:rPr lang="pl-PL" sz="1600" dirty="0" smtClean="0"/>
              <a:t>mówi, </a:t>
            </a:r>
            <a:r>
              <a:rPr lang="pl-PL" sz="1600" dirty="0"/>
              <a:t>że odkąd pamięta w domu nigdy nie było dobrze, rodzice się kłócili i krzyczeli na siebie oraz dzieci. Wielokrotnie w przypływie złości wychodzili z domu i zostawiali ją na wiele godzin nie zapewniając jedzenia i opieki. Patrycja pamięta sytuacje gdy matką pod nieobecność ojca przyprowadzała do domu nowych partnerów, którzy bywali agresywni w stosunku do dziewczynki. Z relacji dziewczynki wynika, że  jej brat jest z nią bardzo związany, po wyjeździe matki wielokrotnie mówił do niej „mamo”.  Patrycja przyznaje, że nie radzi sobie z tym, że matka wyjechała i ją zostawiła, a ojciec nie kontaktuje się z nią. Relacje nastolatki z babcią nie są najlepsze, często się kłócą i obwiniają nawzajem za zaistniałą sytuacje oraz to że nastolatka musi zajmować się pod nieobecność babci młodszym bratem („Jesteś taka jak twoja matka, nie obchodzi Cię brat”). Dziewczynka bywa agresywna wobec młodszego brata, bije go, ponieważ „nie przeszedł tego, co ona”. Dziewczyna przyznaje się do samookaleczeń na ręku, których dokonuje ostrzynką. Odczuwa wtedy ulgę i jest w stanie pozbyć się złych myśli, w związku z tym zachowania te w ostatnim czasie są nasilone, jednak nastolatka podaje, że jest z stanie nad nimi panować. Dziewczynka ma żal do obojga swoich rodziców, że ułożyli sobie na nowo życie a jej </a:t>
            </a:r>
            <a:r>
              <a:rPr lang="pl-PL" sz="1600" dirty="0" smtClean="0"/>
              <a:t>w nim </a:t>
            </a:r>
            <a:r>
              <a:rPr lang="pl-PL" sz="1600" dirty="0"/>
              <a:t>nie ma. Po spotkaniu z matką ponownie dokonała samookaleczeń, i odniosła się do tego, że matka jak przyjedzie do Polski to zamiast spędzać czas z nią i bratem woli iść na imprezę. Dziewczynka w klasie ma niewielu kolegów, jest wycofana i niechętnie nawiązuje nowe znajomości. </a:t>
            </a:r>
            <a:r>
              <a:rPr lang="pl-PL" sz="1600" dirty="0" smtClean="0"/>
              <a:t>Nastrój </a:t>
            </a:r>
            <a:r>
              <a:rPr lang="pl-PL" sz="1600" dirty="0"/>
              <a:t>dziecka jest znacznie obniżony, a sama dziewczynka mówi, że nie chce tak żyć i pragnie posiadać normalną rodzinę.</a:t>
            </a:r>
          </a:p>
        </p:txBody>
      </p:sp>
    </p:spTree>
    <p:extLst>
      <p:ext uri="{BB962C8B-B14F-4D97-AF65-F5344CB8AC3E}">
        <p14:creationId xmlns:p14="http://schemas.microsoft.com/office/powerpoint/2010/main" val="35858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768" y="257577"/>
            <a:ext cx="10364451" cy="1132870"/>
          </a:xfrm>
        </p:spPr>
        <p:txBody>
          <a:bodyPr/>
          <a:lstStyle/>
          <a:p>
            <a:r>
              <a:rPr lang="pl-PL" dirty="0" smtClean="0"/>
              <a:t>JAK IM POMÓC:</a:t>
            </a:r>
            <a:endParaRPr lang="pl-PL" dirty="0"/>
          </a:p>
        </p:txBody>
      </p:sp>
      <p:sp>
        <p:nvSpPr>
          <p:cNvPr id="3" name="pole tekstowe 2"/>
          <p:cNvSpPr txBox="1"/>
          <p:nvPr/>
        </p:nvSpPr>
        <p:spPr>
          <a:xfrm>
            <a:off x="1236372" y="1481070"/>
            <a:ext cx="9762186" cy="2308324"/>
          </a:xfrm>
          <a:prstGeom prst="rect">
            <a:avLst/>
          </a:prstGeom>
          <a:noFill/>
        </p:spPr>
        <p:txBody>
          <a:bodyPr wrap="square" rtlCol="0">
            <a:spAutoFit/>
          </a:bodyPr>
          <a:lstStyle/>
          <a:p>
            <a:pPr marL="457200" indent="-457200">
              <a:lnSpc>
                <a:spcPct val="150000"/>
              </a:lnSpc>
              <a:buClr>
                <a:schemeClr val="bg2">
                  <a:lumMod val="50000"/>
                </a:schemeClr>
              </a:buClr>
              <a:buFont typeface="Wingdings" panose="05000000000000000000" pitchFamily="2" charset="2"/>
              <a:buChar char="q"/>
            </a:pPr>
            <a:r>
              <a:rPr lang="pl-PL" sz="1600" dirty="0" smtClean="0"/>
              <a:t>WSPÓŁPRACA POMIĘDZY INSTYTUCJAMI (proces przekazywania dziecka do placówek, przepływ dokumentacji, proces przesłuchań i przeprowadzania wywiadów);</a:t>
            </a:r>
          </a:p>
          <a:p>
            <a:pPr marL="457200" indent="-457200">
              <a:lnSpc>
                <a:spcPct val="150000"/>
              </a:lnSpc>
              <a:buClr>
                <a:schemeClr val="bg2">
                  <a:lumMod val="50000"/>
                </a:schemeClr>
              </a:buClr>
              <a:buFont typeface="Wingdings" panose="05000000000000000000" pitchFamily="2" charset="2"/>
              <a:buChar char="q"/>
            </a:pPr>
            <a:r>
              <a:rPr lang="pl-PL" sz="1600" dirty="0" smtClean="0"/>
              <a:t>ZAPEWNIENIE POCZUCIA BEZPIECZEŃSTWA (wsparcie, zrównoważenie emocjonalne, empatia);</a:t>
            </a:r>
          </a:p>
          <a:p>
            <a:pPr marL="457200" indent="-457200">
              <a:lnSpc>
                <a:spcPct val="150000"/>
              </a:lnSpc>
              <a:buClr>
                <a:schemeClr val="bg2">
                  <a:lumMod val="50000"/>
                </a:schemeClr>
              </a:buClr>
              <a:buFont typeface="Wingdings" panose="05000000000000000000" pitchFamily="2" charset="2"/>
              <a:buChar char="q"/>
            </a:pPr>
            <a:r>
              <a:rPr lang="pl-PL" sz="1600" dirty="0" smtClean="0"/>
              <a:t>STRUKTURA, ZASADY =  BEZPIECZEŃSTWO (dotrzymywanie obietnic, ograniczenie działania „z zaskoczenia”;</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764" y="3593747"/>
            <a:ext cx="2883794" cy="2883794"/>
          </a:xfrm>
          <a:prstGeom prst="rect">
            <a:avLst/>
          </a:prstGeom>
        </p:spPr>
      </p:pic>
      <p:sp>
        <p:nvSpPr>
          <p:cNvPr id="5" name="pole tekstowe 4"/>
          <p:cNvSpPr txBox="1"/>
          <p:nvPr/>
        </p:nvSpPr>
        <p:spPr>
          <a:xfrm>
            <a:off x="1236372" y="3738420"/>
            <a:ext cx="6987864" cy="3231654"/>
          </a:xfrm>
          <a:prstGeom prst="rect">
            <a:avLst/>
          </a:prstGeom>
          <a:noFill/>
        </p:spPr>
        <p:txBody>
          <a:bodyPr wrap="square" rtlCol="0">
            <a:spAutoFit/>
          </a:bodyPr>
          <a:lstStyle/>
          <a:p>
            <a:pPr marL="457200" indent="-457200">
              <a:lnSpc>
                <a:spcPct val="150000"/>
              </a:lnSpc>
              <a:buClr>
                <a:schemeClr val="bg2">
                  <a:lumMod val="50000"/>
                </a:schemeClr>
              </a:buClr>
              <a:buFont typeface="Wingdings" panose="05000000000000000000" pitchFamily="2" charset="2"/>
              <a:buChar char="q"/>
            </a:pPr>
            <a:r>
              <a:rPr lang="pl-PL" sz="1600" dirty="0" smtClean="0"/>
              <a:t>UNIKANIE NARAŻENIA NA PONOWNE PRZEŻYWANIE TRAUMY (wielokrotne pytania poszczególnych pracowników różnych instytucji o to samo);</a:t>
            </a:r>
          </a:p>
          <a:p>
            <a:pPr marL="457200" indent="-457200">
              <a:lnSpc>
                <a:spcPct val="150000"/>
              </a:lnSpc>
              <a:buClr>
                <a:schemeClr val="bg2">
                  <a:lumMod val="50000"/>
                </a:schemeClr>
              </a:buClr>
              <a:buFont typeface="Wingdings" panose="05000000000000000000" pitchFamily="2" charset="2"/>
              <a:buChar char="q"/>
            </a:pPr>
            <a:r>
              <a:rPr lang="pl-PL" sz="1600" dirty="0" smtClean="0"/>
              <a:t>BRAK NEGATYWNYCH KOMUNIKATÓW NA TEMAT RODZICÓW;</a:t>
            </a:r>
          </a:p>
          <a:p>
            <a:pPr marL="457200" indent="-457200">
              <a:lnSpc>
                <a:spcPct val="150000"/>
              </a:lnSpc>
              <a:buClr>
                <a:schemeClr val="bg2">
                  <a:lumMod val="50000"/>
                </a:schemeClr>
              </a:buClr>
              <a:buFont typeface="Wingdings" panose="05000000000000000000" pitchFamily="2" charset="2"/>
              <a:buChar char="q"/>
            </a:pPr>
            <a:r>
              <a:rPr lang="pl-PL" sz="1600" dirty="0" smtClean="0"/>
              <a:t>SZCZEROŚĆ I UCZCIWOŚĆ W RELACJI;</a:t>
            </a:r>
          </a:p>
          <a:p>
            <a:pPr marL="457200" indent="-457200">
              <a:lnSpc>
                <a:spcPct val="150000"/>
              </a:lnSpc>
              <a:buClr>
                <a:schemeClr val="bg2">
                  <a:lumMod val="50000"/>
                </a:schemeClr>
              </a:buClr>
              <a:buFont typeface="Wingdings" panose="05000000000000000000" pitchFamily="2" charset="2"/>
              <a:buChar char="q"/>
            </a:pPr>
            <a:r>
              <a:rPr lang="pl-PL" sz="1600" dirty="0" smtClean="0"/>
              <a:t>SZACUNEK;</a:t>
            </a:r>
          </a:p>
          <a:p>
            <a:pPr marL="457200" indent="-457200">
              <a:lnSpc>
                <a:spcPct val="150000"/>
              </a:lnSpc>
              <a:buClr>
                <a:schemeClr val="bg2">
                  <a:lumMod val="50000"/>
                </a:schemeClr>
              </a:buClr>
              <a:buFont typeface="Wingdings" panose="05000000000000000000" pitchFamily="2" charset="2"/>
              <a:buChar char="q"/>
            </a:pPr>
            <a:r>
              <a:rPr lang="pl-PL" sz="1600" dirty="0" smtClean="0"/>
              <a:t>NIEUMIEJSZANIE ICH PRZEŻYĆ;</a:t>
            </a:r>
          </a:p>
          <a:p>
            <a:pPr marL="285750" indent="-285750">
              <a:buFont typeface="Arial" panose="020B0604020202020204" pitchFamily="34" charset="0"/>
              <a:buChar char="•"/>
            </a:pPr>
            <a:endParaRPr lang="pl-PL" dirty="0" smtClean="0"/>
          </a:p>
          <a:p>
            <a:pPr marL="285750" indent="-285750">
              <a:buFont typeface="Arial" panose="020B0604020202020204" pitchFamily="34" charset="0"/>
              <a:buChar char="•"/>
            </a:pPr>
            <a:endParaRPr lang="pl-PL" dirty="0"/>
          </a:p>
        </p:txBody>
      </p:sp>
      <p:sp>
        <p:nvSpPr>
          <p:cNvPr id="6" name="pole tekstowe 5"/>
          <p:cNvSpPr txBox="1"/>
          <p:nvPr/>
        </p:nvSpPr>
        <p:spPr>
          <a:xfrm>
            <a:off x="8114764" y="6514060"/>
            <a:ext cx="2829058" cy="307777"/>
          </a:xfrm>
          <a:prstGeom prst="rect">
            <a:avLst/>
          </a:prstGeom>
          <a:noFill/>
        </p:spPr>
        <p:txBody>
          <a:bodyPr wrap="square" rtlCol="0">
            <a:spAutoFit/>
          </a:bodyPr>
          <a:lstStyle/>
          <a:p>
            <a:r>
              <a:rPr lang="pl-PL" sz="700" dirty="0"/>
              <a:t>Źródło: https://pixabay.com/pl/pytania-popyt-w%C4%85tpliwo%C5%9Bci-1922477/</a:t>
            </a:r>
          </a:p>
        </p:txBody>
      </p:sp>
    </p:spTree>
    <p:extLst>
      <p:ext uri="{BB962C8B-B14F-4D97-AF65-F5344CB8AC3E}">
        <p14:creationId xmlns:p14="http://schemas.microsoft.com/office/powerpoint/2010/main" val="349350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618517"/>
            <a:ext cx="10364451" cy="4867883"/>
          </a:xfrm>
        </p:spPr>
        <p:txBody>
          <a:bodyPr>
            <a:normAutofit/>
          </a:bodyPr>
          <a:lstStyle/>
          <a:p>
            <a:pPr>
              <a:buClr>
                <a:schemeClr val="bg2">
                  <a:lumMod val="50000"/>
                </a:schemeClr>
              </a:buClr>
            </a:pPr>
            <a:r>
              <a:rPr lang="pl-PL" dirty="0" smtClean="0"/>
              <a:t/>
            </a:r>
            <a:br>
              <a:rPr lang="pl-PL" dirty="0" smtClean="0"/>
            </a:br>
            <a:r>
              <a:rPr lang="pl-PL" dirty="0" smtClean="0"/>
              <a:t/>
            </a:r>
            <a:br>
              <a:rPr lang="pl-PL" dirty="0" smtClean="0"/>
            </a:br>
            <a:r>
              <a:rPr lang="pl-PL" sz="4200" dirty="0" smtClean="0"/>
              <a:t>DZIĘKUJEMY</a:t>
            </a:r>
            <a:r>
              <a:rPr lang="pl-PL" dirty="0" smtClean="0"/>
              <a:t/>
            </a:r>
            <a:br>
              <a:rPr lang="pl-PL" dirty="0" smtClean="0"/>
            </a:br>
            <a:r>
              <a:rPr lang="pl-PL" dirty="0"/>
              <a:t/>
            </a:r>
            <a:br>
              <a:rPr lang="pl-PL" dirty="0"/>
            </a:br>
            <a:r>
              <a:rPr lang="pl-PL" dirty="0" smtClean="0"/>
              <a:t/>
            </a:r>
            <a:br>
              <a:rPr lang="pl-PL" dirty="0" smtClean="0"/>
            </a:br>
            <a:r>
              <a:rPr lang="pl-PL" sz="2400" cap="none" dirty="0" smtClean="0"/>
              <a:t>				</a:t>
            </a:r>
            <a:r>
              <a:rPr lang="pl-PL" sz="2000" cap="none" dirty="0" smtClean="0"/>
              <a:t>Małgorzata Urban</a:t>
            </a:r>
            <a:br>
              <a:rPr lang="pl-PL" sz="2000" cap="none" dirty="0" smtClean="0"/>
            </a:br>
            <a:r>
              <a:rPr lang="pl-PL" sz="2000" cap="none" dirty="0" smtClean="0"/>
              <a:t>				Arleta Babska</a:t>
            </a:r>
            <a:br>
              <a:rPr lang="pl-PL" sz="2000" cap="none" dirty="0" smtClean="0"/>
            </a:br>
            <a:r>
              <a:rPr lang="pl-PL" sz="2000" cap="none" dirty="0" smtClean="0"/>
              <a:t>				Agnieszka </a:t>
            </a:r>
            <a:r>
              <a:rPr lang="pl-PL" sz="2000" cap="none" dirty="0" err="1"/>
              <a:t>Gűnther</a:t>
            </a:r>
            <a:r>
              <a:rPr lang="pl-PL" sz="2000" cap="none" dirty="0"/>
              <a:t>-Jabłońska</a:t>
            </a:r>
          </a:p>
        </p:txBody>
      </p:sp>
    </p:spTree>
    <p:extLst>
      <p:ext uri="{BB962C8B-B14F-4D97-AF65-F5344CB8AC3E}">
        <p14:creationId xmlns:p14="http://schemas.microsoft.com/office/powerpoint/2010/main" val="2552963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120461" y="528034"/>
            <a:ext cx="10170017" cy="901521"/>
          </a:xfrm>
        </p:spPr>
        <p:txBody>
          <a:bodyPr/>
          <a:lstStyle/>
          <a:p>
            <a:r>
              <a:rPr lang="pl-PL" dirty="0" smtClean="0"/>
              <a:t>Bibliografia</a:t>
            </a:r>
            <a:endParaRPr lang="pl-PL" dirty="0"/>
          </a:p>
        </p:txBody>
      </p:sp>
      <p:sp>
        <p:nvSpPr>
          <p:cNvPr id="4" name="Symbol zastępczy zawartości 3"/>
          <p:cNvSpPr>
            <a:spLocks noGrp="1"/>
          </p:cNvSpPr>
          <p:nvPr>
            <p:ph sz="quarter" idx="13"/>
          </p:nvPr>
        </p:nvSpPr>
        <p:spPr>
          <a:xfrm>
            <a:off x="913774" y="1596980"/>
            <a:ext cx="10363825" cy="5112913"/>
          </a:xfrm>
        </p:spPr>
        <p:txBody>
          <a:bodyPr>
            <a:normAutofit lnSpcReduction="10000"/>
          </a:bodyPr>
          <a:lstStyle/>
          <a:p>
            <a:pPr algn="just">
              <a:lnSpc>
                <a:spcPct val="150000"/>
              </a:lnSpc>
              <a:buClr>
                <a:schemeClr val="accent1">
                  <a:lumMod val="50000"/>
                </a:schemeClr>
              </a:buClr>
              <a:buFont typeface="Wingdings" panose="05000000000000000000" pitchFamily="2" charset="2"/>
              <a:buChar char="q"/>
            </a:pPr>
            <a:r>
              <a:rPr lang="pl-PL" sz="1600" cap="none" dirty="0" smtClean="0">
                <a:latin typeface="+mj-lt"/>
              </a:rPr>
              <a:t>Lubiewska k., (2016), Przywiązanie: mechanizm aktywizacji i różnice indywidualne (prezentacja), UKW;</a:t>
            </a:r>
          </a:p>
          <a:p>
            <a:pPr algn="just">
              <a:lnSpc>
                <a:spcPct val="150000"/>
              </a:lnSpc>
              <a:buClr>
                <a:schemeClr val="accent1">
                  <a:lumMod val="50000"/>
                </a:schemeClr>
              </a:buClr>
              <a:buFont typeface="Wingdings" panose="05000000000000000000" pitchFamily="2" charset="2"/>
              <a:buChar char="q"/>
            </a:pPr>
            <a:r>
              <a:rPr lang="pl-PL" sz="1600" cap="none" dirty="0"/>
              <a:t>Chris, T., (2016), Zaburzenia przywiązania u dzieci i młodzieży. Poradnik dla terapeutów, </a:t>
            </a:r>
            <a:r>
              <a:rPr lang="pl-PL" sz="1600" cap="none" dirty="0" err="1"/>
              <a:t>opiekunówi</a:t>
            </a:r>
            <a:r>
              <a:rPr lang="pl-PL" sz="1600" cap="none" dirty="0"/>
              <a:t> pedagogów.  Sopot: Gdańskie Wydawnictwo Psychologiczne</a:t>
            </a:r>
            <a:r>
              <a:rPr lang="pl-PL" sz="1600" cap="none" dirty="0" smtClean="0"/>
              <a:t>;</a:t>
            </a:r>
          </a:p>
          <a:p>
            <a:pPr algn="just">
              <a:lnSpc>
                <a:spcPct val="150000"/>
              </a:lnSpc>
              <a:buClr>
                <a:schemeClr val="accent1">
                  <a:lumMod val="50000"/>
                </a:schemeClr>
              </a:buClr>
              <a:buFont typeface="Wingdings" panose="05000000000000000000" pitchFamily="2" charset="2"/>
              <a:buChar char="q"/>
            </a:pPr>
            <a:r>
              <a:rPr lang="pl-PL" sz="1600" cap="none" dirty="0" smtClean="0"/>
              <a:t>Cygan M., Przemoc wobec dzieci – jak ją rozpoznać?. </a:t>
            </a:r>
            <a:r>
              <a:rPr lang="pl-PL" sz="1600" cap="none" dirty="0"/>
              <a:t>Pobrane </a:t>
            </a:r>
            <a:r>
              <a:rPr lang="pl-PL" sz="1600" cap="none" dirty="0" smtClean="0"/>
              <a:t>z: </a:t>
            </a:r>
            <a:r>
              <a:rPr lang="pl-PL" sz="1600" cap="none" dirty="0">
                <a:hlinkClick r:id="rId2"/>
              </a:rPr>
              <a:t>https://</a:t>
            </a:r>
            <a:r>
              <a:rPr lang="pl-PL" sz="1600" cap="none" dirty="0" smtClean="0">
                <a:hlinkClick r:id="rId2"/>
              </a:rPr>
              <a:t>zdrowyprzedszkolak.pl/wychowanie/662/przemoc-wobec-dzieci-jak-ja-rozpoznac.html</a:t>
            </a:r>
            <a:r>
              <a:rPr lang="pl-PL" sz="1600" cap="none" dirty="0" smtClean="0"/>
              <a:t> (01.09.2018);</a:t>
            </a:r>
          </a:p>
          <a:p>
            <a:pPr algn="just">
              <a:lnSpc>
                <a:spcPct val="150000"/>
              </a:lnSpc>
              <a:buClr>
                <a:schemeClr val="accent1">
                  <a:lumMod val="50000"/>
                </a:schemeClr>
              </a:buClr>
              <a:buFont typeface="Wingdings" panose="05000000000000000000" pitchFamily="2" charset="2"/>
              <a:buChar char="q"/>
            </a:pPr>
            <a:r>
              <a:rPr lang="pl-PL" sz="1600" cap="none" dirty="0" smtClean="0"/>
              <a:t>Grajcarek A., (2014), Jak rozpoznać dziecko krzywdzone?, Kraków: Wydawnictwo Fundacji Ad Vocem;</a:t>
            </a:r>
          </a:p>
          <a:p>
            <a:pPr algn="just">
              <a:lnSpc>
                <a:spcPct val="150000"/>
              </a:lnSpc>
              <a:buClr>
                <a:schemeClr val="accent1">
                  <a:lumMod val="50000"/>
                </a:schemeClr>
              </a:buClr>
              <a:buFont typeface="Wingdings" panose="05000000000000000000" pitchFamily="2" charset="2"/>
              <a:buChar char="q"/>
            </a:pPr>
            <a:r>
              <a:rPr lang="pl-PL" sz="1600" cap="none" dirty="0" smtClean="0"/>
              <a:t>Koczyk M., Pomoc w kryzysie i przeciwdziałanie uzależnieniom. </a:t>
            </a:r>
            <a:r>
              <a:rPr lang="pl-PL" sz="1600" cap="none" dirty="0"/>
              <a:t>Pobrane z: </a:t>
            </a:r>
            <a:r>
              <a:rPr lang="pl-PL" sz="1600" cap="none" dirty="0">
                <a:hlinkClick r:id="rId3"/>
              </a:rPr>
              <a:t>https://</a:t>
            </a:r>
            <a:r>
              <a:rPr lang="pl-PL" sz="1600" cap="none" dirty="0" smtClean="0">
                <a:hlinkClick r:id="rId3"/>
              </a:rPr>
              <a:t>boleslawiec.eu/przemoc/index.php/pelnomocnik-ds-uzaleznien/9-przemoc/29-przemoc-wobec-dziecka</a:t>
            </a:r>
            <a:r>
              <a:rPr lang="pl-PL" sz="1600" cap="none" dirty="0" smtClean="0"/>
              <a:t> (01.09.2018);</a:t>
            </a:r>
          </a:p>
          <a:p>
            <a:pPr algn="just">
              <a:lnSpc>
                <a:spcPct val="150000"/>
              </a:lnSpc>
              <a:buClr>
                <a:schemeClr val="accent1">
                  <a:lumMod val="50000"/>
                </a:schemeClr>
              </a:buClr>
              <a:buFont typeface="Wingdings" panose="05000000000000000000" pitchFamily="2" charset="2"/>
              <a:buChar char="q"/>
            </a:pPr>
            <a:r>
              <a:rPr lang="pl-PL" sz="1600" cap="none" dirty="0"/>
              <a:t>Senator, D., (2005), Wczesnodziecięca trauma relacyjna. Nowiny psychologiczne, nr 1, 5-24</a:t>
            </a:r>
            <a:r>
              <a:rPr lang="pl-PL" sz="1600" cap="none" dirty="0" smtClean="0"/>
              <a:t>;</a:t>
            </a:r>
          </a:p>
          <a:p>
            <a:pPr algn="just">
              <a:lnSpc>
                <a:spcPct val="150000"/>
              </a:lnSpc>
              <a:buClr>
                <a:schemeClr val="accent1">
                  <a:lumMod val="50000"/>
                </a:schemeClr>
              </a:buClr>
              <a:buFont typeface="Wingdings" panose="05000000000000000000" pitchFamily="2" charset="2"/>
              <a:buChar char="q"/>
            </a:pPr>
            <a:r>
              <a:rPr lang="pl-PL" sz="1600" cap="none" dirty="0" smtClean="0"/>
              <a:t>Szczepaniak, A., (2016), Zaburzenia więzi jako efekt wczesnodziecięcego krzywdzenia dziecka, Fundacja Dajemy Dzieciom Siłę.</a:t>
            </a:r>
          </a:p>
          <a:p>
            <a:pPr algn="just">
              <a:lnSpc>
                <a:spcPct val="150000"/>
              </a:lnSpc>
              <a:buClr>
                <a:schemeClr val="accent1">
                  <a:lumMod val="50000"/>
                </a:schemeClr>
              </a:buClr>
              <a:buFont typeface="Wingdings" panose="05000000000000000000" pitchFamily="2" charset="2"/>
              <a:buChar char="q"/>
            </a:pPr>
            <a:endParaRPr lang="pl-PL" sz="1600" cap="none" dirty="0" smtClean="0"/>
          </a:p>
          <a:p>
            <a:pPr algn="just">
              <a:lnSpc>
                <a:spcPct val="150000"/>
              </a:lnSpc>
              <a:buClr>
                <a:schemeClr val="accent1">
                  <a:lumMod val="50000"/>
                </a:schemeClr>
              </a:buClr>
              <a:buFont typeface="Wingdings" panose="05000000000000000000" pitchFamily="2" charset="2"/>
              <a:buChar char="q"/>
            </a:pPr>
            <a:endParaRPr lang="pl-PL" sz="1600" cap="none" dirty="0"/>
          </a:p>
          <a:p>
            <a:pPr algn="just">
              <a:lnSpc>
                <a:spcPct val="150000"/>
              </a:lnSpc>
              <a:buClr>
                <a:schemeClr val="accent1">
                  <a:lumMod val="50000"/>
                </a:schemeClr>
              </a:buClr>
              <a:buFont typeface="Wingdings" panose="05000000000000000000" pitchFamily="2" charset="2"/>
              <a:buChar char="q"/>
            </a:pPr>
            <a:endParaRPr lang="pl-PL" sz="1600" cap="none" dirty="0"/>
          </a:p>
          <a:p>
            <a:pPr algn="just">
              <a:lnSpc>
                <a:spcPct val="150000"/>
              </a:lnSpc>
              <a:buClr>
                <a:schemeClr val="accent1">
                  <a:lumMod val="50000"/>
                </a:schemeClr>
              </a:buClr>
              <a:buFont typeface="Wingdings" panose="05000000000000000000" pitchFamily="2" charset="2"/>
              <a:buChar char="q"/>
            </a:pPr>
            <a:endParaRPr lang="pl-PL" sz="1600" cap="none" dirty="0">
              <a:latin typeface="+mj-lt"/>
            </a:endParaRPr>
          </a:p>
        </p:txBody>
      </p:sp>
    </p:spTree>
    <p:extLst>
      <p:ext uri="{BB962C8B-B14F-4D97-AF65-F5344CB8AC3E}">
        <p14:creationId xmlns:p14="http://schemas.microsoft.com/office/powerpoint/2010/main" val="7238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PRZYWIĄZANIE – CZYM JEST?</a:t>
            </a:r>
            <a:endParaRPr lang="pl-PL" dirty="0"/>
          </a:p>
        </p:txBody>
      </p:sp>
      <p:sp>
        <p:nvSpPr>
          <p:cNvPr id="3" name="Symbol zastępczy zawartości 2"/>
          <p:cNvSpPr>
            <a:spLocks noGrp="1"/>
          </p:cNvSpPr>
          <p:nvPr>
            <p:ph sz="quarter" idx="13"/>
          </p:nvPr>
        </p:nvSpPr>
        <p:spPr>
          <a:xfrm>
            <a:off x="913774" y="2367092"/>
            <a:ext cx="5301046" cy="3424107"/>
          </a:xfrm>
        </p:spPr>
        <p:txBody>
          <a:bodyPr>
            <a:normAutofit/>
          </a:bodyPr>
          <a:lstStyle/>
          <a:p>
            <a:pPr marL="0" indent="0" algn="just">
              <a:buNone/>
            </a:pPr>
            <a:r>
              <a:rPr lang="pl-PL" b="1" u="sng" dirty="0" smtClean="0"/>
              <a:t>Przywiązanie</a:t>
            </a:r>
            <a:r>
              <a:rPr lang="pl-PL" dirty="0" smtClean="0"/>
              <a:t> </a:t>
            </a:r>
            <a:r>
              <a:rPr lang="pl-PL" cap="none" dirty="0" smtClean="0">
                <a:latin typeface="+mj-lt"/>
              </a:rPr>
              <a:t>jest pewną formą relacji pomiędzy dzieckiem a opiekunem głównym, która może być wyznacznikiem budowania przez dziecko dalszych relacji z innymi osobami oraz wpływa na jego rozwój emocjonalny oraz pojawienie się ewentualnych psychopatologii. Badania zostały zapoczątkowane przez John </a:t>
            </a:r>
            <a:r>
              <a:rPr lang="pl-PL" cap="none" dirty="0" err="1" smtClean="0">
                <a:latin typeface="+mj-lt"/>
              </a:rPr>
              <a:t>Bowlby</a:t>
            </a:r>
            <a:r>
              <a:rPr lang="pl-PL" cap="none" dirty="0" smtClean="0">
                <a:latin typeface="+mj-lt"/>
              </a:rPr>
              <a:t> oraz Mary </a:t>
            </a:r>
            <a:r>
              <a:rPr lang="pl-PL" cap="none" dirty="0" err="1" smtClean="0">
                <a:latin typeface="+mj-lt"/>
              </a:rPr>
              <a:t>Ainsworth</a:t>
            </a:r>
            <a:r>
              <a:rPr lang="pl-PL" cap="none" dirty="0" smtClean="0">
                <a:latin typeface="+mj-lt"/>
              </a:rPr>
              <a:t>.</a:t>
            </a:r>
          </a:p>
          <a:p>
            <a:pPr marL="0" indent="0" algn="just">
              <a:buNone/>
            </a:pP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544" y="2367091"/>
            <a:ext cx="4423241" cy="2948827"/>
          </a:xfrm>
          <a:prstGeom prst="rect">
            <a:avLst/>
          </a:prstGeom>
        </p:spPr>
      </p:pic>
      <p:sp>
        <p:nvSpPr>
          <p:cNvPr id="5" name="pole tekstowe 4"/>
          <p:cNvSpPr txBox="1"/>
          <p:nvPr/>
        </p:nvSpPr>
        <p:spPr>
          <a:xfrm>
            <a:off x="6603544" y="5468315"/>
            <a:ext cx="4555236" cy="507831"/>
          </a:xfrm>
          <a:prstGeom prst="rect">
            <a:avLst/>
          </a:prstGeom>
          <a:noFill/>
        </p:spPr>
        <p:txBody>
          <a:bodyPr wrap="square" rtlCol="0">
            <a:spAutoFit/>
          </a:bodyPr>
          <a:lstStyle/>
          <a:p>
            <a:r>
              <a:rPr lang="pl-PL" sz="900" dirty="0">
                <a:solidFill>
                  <a:schemeClr val="tx1">
                    <a:lumMod val="85000"/>
                    <a:lumOff val="15000"/>
                  </a:schemeClr>
                </a:solidFill>
              </a:rPr>
              <a:t>Źródło: </a:t>
            </a:r>
            <a:r>
              <a:rPr lang="pl-PL" sz="900" dirty="0">
                <a:solidFill>
                  <a:schemeClr val="tx1">
                    <a:lumMod val="85000"/>
                    <a:lumOff val="15000"/>
                  </a:schemeClr>
                </a:solidFill>
                <a:hlinkClick r:id="rId3"/>
              </a:rPr>
              <a:t>https://pixabay.com/pl/baby-nogi-ojciec-matka-2717347</a:t>
            </a:r>
            <a:r>
              <a:rPr lang="pl-PL" sz="900" dirty="0" smtClean="0">
                <a:solidFill>
                  <a:schemeClr val="tx1">
                    <a:lumMod val="85000"/>
                    <a:lumOff val="15000"/>
                  </a:schemeClr>
                </a:solidFill>
                <a:hlinkClick r:id="rId3"/>
              </a:rPr>
              <a:t>/</a:t>
            </a:r>
            <a:endParaRPr lang="pl-PL" sz="900" dirty="0" smtClean="0">
              <a:solidFill>
                <a:schemeClr val="tx1">
                  <a:lumMod val="85000"/>
                  <a:lumOff val="15000"/>
                </a:schemeClr>
              </a:solidFill>
            </a:endParaRPr>
          </a:p>
          <a:p>
            <a:endParaRPr lang="pl-PL" dirty="0"/>
          </a:p>
        </p:txBody>
      </p:sp>
    </p:spTree>
    <p:extLst>
      <p:ext uri="{BB962C8B-B14F-4D97-AF65-F5344CB8AC3E}">
        <p14:creationId xmlns:p14="http://schemas.microsoft.com/office/powerpoint/2010/main" val="1076774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0039" y="206676"/>
            <a:ext cx="11088711" cy="540913"/>
          </a:xfrm>
        </p:spPr>
        <p:txBody>
          <a:bodyPr>
            <a:normAutofit fontScale="90000"/>
          </a:bodyPr>
          <a:lstStyle/>
          <a:p>
            <a:r>
              <a:rPr lang="pl-PL" dirty="0" smtClean="0"/>
              <a:t>W JAKI SPOSÓB kształtuje się wzór przywiązania?</a:t>
            </a:r>
            <a:endParaRPr lang="pl-PL" dirty="0"/>
          </a:p>
        </p:txBody>
      </p:sp>
      <p:pic>
        <p:nvPicPr>
          <p:cNvPr id="6" name="Symbol zastępczy zawartości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26944" y="6413500"/>
            <a:ext cx="168275" cy="168275"/>
          </a:xfrm>
        </p:spPr>
      </p:pic>
      <p:sp>
        <p:nvSpPr>
          <p:cNvPr id="4" name="Strzałka w prawo 3"/>
          <p:cNvSpPr/>
          <p:nvPr/>
        </p:nvSpPr>
        <p:spPr>
          <a:xfrm>
            <a:off x="3271234" y="1076579"/>
            <a:ext cx="1056068"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2009102" y="914400"/>
            <a:ext cx="1577094" cy="830997"/>
          </a:xfrm>
          <a:prstGeom prst="rect">
            <a:avLst/>
          </a:prstGeom>
          <a:noFill/>
        </p:spPr>
        <p:txBody>
          <a:bodyPr wrap="square" rtlCol="0">
            <a:spAutoFit/>
          </a:bodyPr>
          <a:lstStyle/>
          <a:p>
            <a:r>
              <a:rPr lang="pl-PL" sz="1600" dirty="0" smtClean="0"/>
              <a:t>Zagrożenie, zmęczenie,</a:t>
            </a:r>
          </a:p>
          <a:p>
            <a:r>
              <a:rPr lang="pl-PL" sz="1600" dirty="0"/>
              <a:t>b</a:t>
            </a:r>
            <a:r>
              <a:rPr lang="pl-PL" sz="1600" dirty="0" smtClean="0"/>
              <a:t>ól, strach</a:t>
            </a:r>
            <a:endParaRPr lang="pl-PL" sz="1600" dirty="0"/>
          </a:p>
        </p:txBody>
      </p:sp>
      <p:sp>
        <p:nvSpPr>
          <p:cNvPr id="8" name="pole tekstowe 7"/>
          <p:cNvSpPr txBox="1"/>
          <p:nvPr/>
        </p:nvSpPr>
        <p:spPr>
          <a:xfrm>
            <a:off x="4327302" y="960669"/>
            <a:ext cx="2485622" cy="877163"/>
          </a:xfrm>
          <a:prstGeom prst="rect">
            <a:avLst/>
          </a:prstGeom>
          <a:noFill/>
        </p:spPr>
        <p:txBody>
          <a:bodyPr wrap="square" rtlCol="0">
            <a:spAutoFit/>
          </a:bodyPr>
          <a:lstStyle/>
          <a:p>
            <a:r>
              <a:rPr lang="pl-PL" sz="1700" b="1" dirty="0" smtClean="0">
                <a:solidFill>
                  <a:srgbClr val="FF0000"/>
                </a:solidFill>
              </a:rPr>
              <a:t>AKTYWIZACJA SYSTEMU PRZYWIĄZANIOWEGO</a:t>
            </a:r>
            <a:endParaRPr lang="pl-PL" sz="1700" b="1" dirty="0">
              <a:solidFill>
                <a:srgbClr val="FF0000"/>
              </a:solidFill>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728" y="1332052"/>
            <a:ext cx="528279" cy="528279"/>
          </a:xfrm>
          <a:prstGeom prst="rect">
            <a:avLst/>
          </a:prstGeom>
        </p:spPr>
      </p:pic>
      <p:sp>
        <p:nvSpPr>
          <p:cNvPr id="10" name="Strzałka w prawo 9"/>
          <p:cNvSpPr/>
          <p:nvPr/>
        </p:nvSpPr>
        <p:spPr>
          <a:xfrm>
            <a:off x="6812924" y="1076579"/>
            <a:ext cx="862884"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7843234" y="914400"/>
            <a:ext cx="3129566" cy="584775"/>
          </a:xfrm>
          <a:prstGeom prst="rect">
            <a:avLst/>
          </a:prstGeom>
          <a:noFill/>
        </p:spPr>
        <p:txBody>
          <a:bodyPr wrap="square" rtlCol="0">
            <a:spAutoFit/>
          </a:bodyPr>
          <a:lstStyle/>
          <a:p>
            <a:r>
              <a:rPr lang="pl-PL" sz="1600" dirty="0" smtClean="0"/>
              <a:t>Behawioralna reakcja poszukiwania opiekuna</a:t>
            </a:r>
            <a:endParaRPr lang="pl-PL" sz="1600" dirty="0"/>
          </a:p>
        </p:txBody>
      </p:sp>
      <p:sp>
        <p:nvSpPr>
          <p:cNvPr id="12" name="Strzałka w dół 11"/>
          <p:cNvSpPr/>
          <p:nvPr/>
        </p:nvSpPr>
        <p:spPr>
          <a:xfrm>
            <a:off x="10341735" y="125183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p:cNvSpPr txBox="1"/>
          <p:nvPr/>
        </p:nvSpPr>
        <p:spPr>
          <a:xfrm>
            <a:off x="9697792" y="2230239"/>
            <a:ext cx="2047740" cy="1323439"/>
          </a:xfrm>
          <a:prstGeom prst="rect">
            <a:avLst/>
          </a:prstGeom>
          <a:noFill/>
        </p:spPr>
        <p:txBody>
          <a:bodyPr wrap="square" rtlCol="0">
            <a:spAutoFit/>
          </a:bodyPr>
          <a:lstStyle/>
          <a:p>
            <a:r>
              <a:rPr lang="pl-PL" sz="1600" i="1" dirty="0" smtClean="0"/>
              <a:t>Doświadczenie życiowe: Czy opiekun jest dostępny? (responsywny)</a:t>
            </a:r>
            <a:endParaRPr lang="pl-PL" sz="1600" i="1" dirty="0"/>
          </a:p>
        </p:txBody>
      </p:sp>
      <p:sp>
        <p:nvSpPr>
          <p:cNvPr id="15" name="Strzałka w lewo 14"/>
          <p:cNvSpPr/>
          <p:nvPr/>
        </p:nvSpPr>
        <p:spPr>
          <a:xfrm rot="939081">
            <a:off x="8564451" y="2550017"/>
            <a:ext cx="901521" cy="2060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8023538" y="2112135"/>
            <a:ext cx="755088" cy="646331"/>
          </a:xfrm>
          <a:prstGeom prst="rect">
            <a:avLst/>
          </a:prstGeom>
          <a:noFill/>
        </p:spPr>
        <p:txBody>
          <a:bodyPr wrap="square" rtlCol="0">
            <a:spAutoFit/>
          </a:bodyPr>
          <a:lstStyle/>
          <a:p>
            <a:endParaRPr lang="pl-PL" dirty="0" smtClean="0"/>
          </a:p>
          <a:p>
            <a:r>
              <a:rPr lang="pl-PL" dirty="0" smtClean="0"/>
              <a:t>TAK</a:t>
            </a:r>
            <a:endParaRPr lang="pl-PL" dirty="0"/>
          </a:p>
        </p:txBody>
      </p:sp>
      <p:sp>
        <p:nvSpPr>
          <p:cNvPr id="17" name="Strzałka w lewo 16"/>
          <p:cNvSpPr/>
          <p:nvPr/>
        </p:nvSpPr>
        <p:spPr>
          <a:xfrm rot="21036565">
            <a:off x="8608322" y="3144429"/>
            <a:ext cx="822452" cy="1832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8023538" y="3078559"/>
            <a:ext cx="575344" cy="369332"/>
          </a:xfrm>
          <a:prstGeom prst="rect">
            <a:avLst/>
          </a:prstGeom>
          <a:noFill/>
        </p:spPr>
        <p:txBody>
          <a:bodyPr wrap="square" rtlCol="0">
            <a:spAutoFit/>
          </a:bodyPr>
          <a:lstStyle/>
          <a:p>
            <a:r>
              <a:rPr lang="pl-PL" dirty="0" smtClean="0"/>
              <a:t>NIE</a:t>
            </a:r>
            <a:endParaRPr lang="pl-PL" dirty="0"/>
          </a:p>
        </p:txBody>
      </p:sp>
      <p:sp>
        <p:nvSpPr>
          <p:cNvPr id="19" name="Strzałka w lewo 18"/>
          <p:cNvSpPr/>
          <p:nvPr/>
        </p:nvSpPr>
        <p:spPr>
          <a:xfrm>
            <a:off x="6812924" y="2432229"/>
            <a:ext cx="1210614" cy="3262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p:cNvSpPr txBox="1"/>
          <p:nvPr/>
        </p:nvSpPr>
        <p:spPr>
          <a:xfrm>
            <a:off x="5265784" y="2230239"/>
            <a:ext cx="1547140" cy="830997"/>
          </a:xfrm>
          <a:prstGeom prst="rect">
            <a:avLst/>
          </a:prstGeom>
          <a:noFill/>
        </p:spPr>
        <p:txBody>
          <a:bodyPr wrap="square" rtlCol="0">
            <a:spAutoFit/>
          </a:bodyPr>
          <a:lstStyle/>
          <a:p>
            <a:r>
              <a:rPr lang="pl-PL" sz="1600" dirty="0" smtClean="0"/>
              <a:t>Poszukiwanie bliskości z OP</a:t>
            </a:r>
            <a:endParaRPr lang="pl-PL" sz="1600" dirty="0"/>
          </a:p>
        </p:txBody>
      </p:sp>
      <p:sp>
        <p:nvSpPr>
          <p:cNvPr id="21" name="Strzałka w lewo 20"/>
          <p:cNvSpPr/>
          <p:nvPr/>
        </p:nvSpPr>
        <p:spPr>
          <a:xfrm>
            <a:off x="4224270" y="2432229"/>
            <a:ext cx="1133340" cy="3262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ole tekstowe 21"/>
          <p:cNvSpPr txBox="1"/>
          <p:nvPr/>
        </p:nvSpPr>
        <p:spPr>
          <a:xfrm>
            <a:off x="2794715" y="2112135"/>
            <a:ext cx="1472957" cy="830997"/>
          </a:xfrm>
          <a:prstGeom prst="rect">
            <a:avLst/>
          </a:prstGeom>
          <a:noFill/>
        </p:spPr>
        <p:txBody>
          <a:bodyPr wrap="square" rtlCol="0">
            <a:spAutoFit/>
          </a:bodyPr>
          <a:lstStyle/>
          <a:p>
            <a:r>
              <a:rPr lang="pl-PL" sz="1600" dirty="0" smtClean="0"/>
              <a:t>Uspokojenie, pozytywne emocje</a:t>
            </a:r>
            <a:endParaRPr lang="pl-PL" sz="1600" dirty="0"/>
          </a:p>
        </p:txBody>
      </p:sp>
      <p:sp>
        <p:nvSpPr>
          <p:cNvPr id="23" name="Strzałka w lewo 22"/>
          <p:cNvSpPr/>
          <p:nvPr/>
        </p:nvSpPr>
        <p:spPr>
          <a:xfrm>
            <a:off x="2099256" y="2432230"/>
            <a:ext cx="605307" cy="3262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ole tekstowe 23"/>
          <p:cNvSpPr txBox="1"/>
          <p:nvPr/>
        </p:nvSpPr>
        <p:spPr>
          <a:xfrm>
            <a:off x="643944" y="2112135"/>
            <a:ext cx="1365160" cy="584775"/>
          </a:xfrm>
          <a:prstGeom prst="rect">
            <a:avLst/>
          </a:prstGeom>
          <a:noFill/>
        </p:spPr>
        <p:txBody>
          <a:bodyPr wrap="square" rtlCol="0">
            <a:spAutoFit/>
          </a:bodyPr>
          <a:lstStyle/>
          <a:p>
            <a:r>
              <a:rPr lang="pl-PL" sz="1600" dirty="0" smtClean="0"/>
              <a:t>Powrót do eksploracji</a:t>
            </a:r>
            <a:endParaRPr lang="pl-PL" sz="1600" dirty="0"/>
          </a:p>
        </p:txBody>
      </p:sp>
      <p:sp>
        <p:nvSpPr>
          <p:cNvPr id="25" name="Strzałka w lewo 24"/>
          <p:cNvSpPr/>
          <p:nvPr/>
        </p:nvSpPr>
        <p:spPr>
          <a:xfrm rot="21311508">
            <a:off x="5704231" y="3283811"/>
            <a:ext cx="2421228" cy="2512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4106641" y="3019192"/>
            <a:ext cx="1905943" cy="830997"/>
          </a:xfrm>
          <a:prstGeom prst="rect">
            <a:avLst/>
          </a:prstGeom>
          <a:noFill/>
        </p:spPr>
        <p:txBody>
          <a:bodyPr wrap="square" rtlCol="0">
            <a:spAutoFit/>
          </a:bodyPr>
          <a:lstStyle/>
          <a:p>
            <a:r>
              <a:rPr lang="pl-PL" sz="1600" b="1" dirty="0" smtClean="0"/>
              <a:t>NIEPOKÓJ</a:t>
            </a:r>
          </a:p>
          <a:p>
            <a:r>
              <a:rPr lang="pl-PL" sz="1600" dirty="0" smtClean="0"/>
              <a:t>Brak poczucia bezpieczeństwa</a:t>
            </a:r>
            <a:endParaRPr lang="pl-PL" sz="1600" dirty="0"/>
          </a:p>
        </p:txBody>
      </p:sp>
      <p:sp>
        <p:nvSpPr>
          <p:cNvPr id="27" name="Strzałka w dół 26"/>
          <p:cNvSpPr/>
          <p:nvPr/>
        </p:nvSpPr>
        <p:spPr>
          <a:xfrm>
            <a:off x="4912034" y="3763625"/>
            <a:ext cx="205881" cy="262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p:cNvSpPr txBox="1"/>
          <p:nvPr/>
        </p:nvSpPr>
        <p:spPr>
          <a:xfrm>
            <a:off x="4050280" y="4062231"/>
            <a:ext cx="2775612" cy="830997"/>
          </a:xfrm>
          <a:prstGeom prst="rect">
            <a:avLst/>
          </a:prstGeom>
          <a:noFill/>
        </p:spPr>
        <p:txBody>
          <a:bodyPr wrap="square" rtlCol="0">
            <a:spAutoFit/>
          </a:bodyPr>
          <a:lstStyle/>
          <a:p>
            <a:r>
              <a:rPr lang="pl-PL" sz="1600" i="1" dirty="0" smtClean="0"/>
              <a:t>Doświadczenie życiowe: Czy poszukiwanie bliskości się opłaca</a:t>
            </a:r>
            <a:endParaRPr lang="pl-PL" sz="1600" i="1" dirty="0"/>
          </a:p>
        </p:txBody>
      </p:sp>
      <p:sp>
        <p:nvSpPr>
          <p:cNvPr id="32" name="Strzałka w prawo 31"/>
          <p:cNvSpPr/>
          <p:nvPr/>
        </p:nvSpPr>
        <p:spPr>
          <a:xfrm rot="1506077">
            <a:off x="5525037" y="4957210"/>
            <a:ext cx="501907" cy="142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trzałka w lewo 32"/>
          <p:cNvSpPr/>
          <p:nvPr/>
        </p:nvSpPr>
        <p:spPr>
          <a:xfrm rot="19607085">
            <a:off x="4481848" y="4983415"/>
            <a:ext cx="463664" cy="1166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p:cNvSpPr txBox="1"/>
          <p:nvPr/>
        </p:nvSpPr>
        <p:spPr>
          <a:xfrm>
            <a:off x="6033539" y="4957210"/>
            <a:ext cx="651222" cy="369332"/>
          </a:xfrm>
          <a:prstGeom prst="rect">
            <a:avLst/>
          </a:prstGeom>
          <a:noFill/>
        </p:spPr>
        <p:txBody>
          <a:bodyPr wrap="square" rtlCol="0">
            <a:spAutoFit/>
          </a:bodyPr>
          <a:lstStyle/>
          <a:p>
            <a:r>
              <a:rPr lang="pl-PL" dirty="0" smtClean="0"/>
              <a:t>NIE</a:t>
            </a:r>
            <a:endParaRPr lang="pl-PL" dirty="0"/>
          </a:p>
        </p:txBody>
      </p:sp>
      <p:sp>
        <p:nvSpPr>
          <p:cNvPr id="35" name="pole tekstowe 34"/>
          <p:cNvSpPr txBox="1"/>
          <p:nvPr/>
        </p:nvSpPr>
        <p:spPr>
          <a:xfrm>
            <a:off x="3758585" y="4957210"/>
            <a:ext cx="729197" cy="369332"/>
          </a:xfrm>
          <a:prstGeom prst="rect">
            <a:avLst/>
          </a:prstGeom>
          <a:noFill/>
        </p:spPr>
        <p:txBody>
          <a:bodyPr wrap="square" rtlCol="0">
            <a:spAutoFit/>
          </a:bodyPr>
          <a:lstStyle/>
          <a:p>
            <a:r>
              <a:rPr lang="pl-PL" dirty="0" smtClean="0"/>
              <a:t>TAK</a:t>
            </a:r>
            <a:endParaRPr lang="pl-PL" dirty="0"/>
          </a:p>
        </p:txBody>
      </p:sp>
      <p:sp>
        <p:nvSpPr>
          <p:cNvPr id="36" name="pole tekstowe 35"/>
          <p:cNvSpPr txBox="1"/>
          <p:nvPr/>
        </p:nvSpPr>
        <p:spPr>
          <a:xfrm>
            <a:off x="5904395" y="5217502"/>
            <a:ext cx="2145033" cy="1077218"/>
          </a:xfrm>
          <a:prstGeom prst="rect">
            <a:avLst/>
          </a:prstGeom>
          <a:noFill/>
        </p:spPr>
        <p:txBody>
          <a:bodyPr wrap="square" rtlCol="0">
            <a:spAutoFit/>
          </a:bodyPr>
          <a:lstStyle/>
          <a:p>
            <a:r>
              <a:rPr lang="pl-PL" sz="1600" b="1" u="sng" dirty="0" smtClean="0"/>
              <a:t>Dezaktywacja</a:t>
            </a:r>
          </a:p>
          <a:p>
            <a:r>
              <a:rPr lang="pl-PL" sz="1600" dirty="0" smtClean="0"/>
              <a:t>Systemu </a:t>
            </a:r>
            <a:r>
              <a:rPr lang="pl-PL" sz="1600" dirty="0" err="1" smtClean="0"/>
              <a:t>przywiązaniowego</a:t>
            </a:r>
            <a:r>
              <a:rPr lang="pl-PL" sz="1600" dirty="0" smtClean="0"/>
              <a:t> (UNIKANIE)</a:t>
            </a:r>
            <a:endParaRPr lang="pl-PL" sz="1600" dirty="0"/>
          </a:p>
        </p:txBody>
      </p:sp>
      <p:sp>
        <p:nvSpPr>
          <p:cNvPr id="37" name="pole tekstowe 36"/>
          <p:cNvSpPr txBox="1"/>
          <p:nvPr/>
        </p:nvSpPr>
        <p:spPr>
          <a:xfrm>
            <a:off x="3271234" y="5326542"/>
            <a:ext cx="2247208" cy="1077218"/>
          </a:xfrm>
          <a:prstGeom prst="rect">
            <a:avLst/>
          </a:prstGeom>
          <a:noFill/>
        </p:spPr>
        <p:txBody>
          <a:bodyPr wrap="square" rtlCol="0">
            <a:spAutoFit/>
          </a:bodyPr>
          <a:lstStyle/>
          <a:p>
            <a:r>
              <a:rPr lang="pl-PL" sz="1600" b="1" u="sng" dirty="0" err="1" smtClean="0"/>
              <a:t>Hiperaktywacja</a:t>
            </a:r>
            <a:endParaRPr lang="pl-PL" sz="1600" b="1" u="sng" dirty="0" smtClean="0"/>
          </a:p>
          <a:p>
            <a:r>
              <a:rPr lang="pl-PL" sz="1600" dirty="0" smtClean="0"/>
              <a:t>Systemu </a:t>
            </a:r>
            <a:r>
              <a:rPr lang="pl-PL" sz="1600" dirty="0" err="1" smtClean="0"/>
              <a:t>przywiązaniowego</a:t>
            </a:r>
            <a:endParaRPr lang="pl-PL" sz="1600" dirty="0" smtClean="0"/>
          </a:p>
          <a:p>
            <a:r>
              <a:rPr lang="pl-PL" sz="1600" dirty="0" smtClean="0"/>
              <a:t>(LĘK)</a:t>
            </a:r>
            <a:endParaRPr lang="pl-PL" sz="1600" dirty="0"/>
          </a:p>
        </p:txBody>
      </p:sp>
      <p:sp>
        <p:nvSpPr>
          <p:cNvPr id="38" name="Strzałka w prawo 37"/>
          <p:cNvSpPr/>
          <p:nvPr/>
        </p:nvSpPr>
        <p:spPr>
          <a:xfrm>
            <a:off x="7456868" y="5217502"/>
            <a:ext cx="1142014" cy="217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p:cNvSpPr txBox="1"/>
          <p:nvPr/>
        </p:nvSpPr>
        <p:spPr>
          <a:xfrm>
            <a:off x="8778626" y="5199750"/>
            <a:ext cx="2812360" cy="830997"/>
          </a:xfrm>
          <a:prstGeom prst="rect">
            <a:avLst/>
          </a:prstGeom>
          <a:noFill/>
        </p:spPr>
        <p:txBody>
          <a:bodyPr wrap="square" rtlCol="0">
            <a:spAutoFit/>
          </a:bodyPr>
          <a:lstStyle/>
          <a:p>
            <a:r>
              <a:rPr lang="pl-PL" sz="1600" dirty="0" smtClean="0"/>
              <a:t>Dystansowanie się wobec potrzeby opieki, tłumienie potrzeby bliskości</a:t>
            </a:r>
            <a:endParaRPr lang="pl-PL" sz="1600" dirty="0"/>
          </a:p>
        </p:txBody>
      </p:sp>
      <p:sp>
        <p:nvSpPr>
          <p:cNvPr id="40" name="Strzałka w lewo 39"/>
          <p:cNvSpPr/>
          <p:nvPr/>
        </p:nvSpPr>
        <p:spPr>
          <a:xfrm>
            <a:off x="2099256" y="5199750"/>
            <a:ext cx="1171978" cy="235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p:cNvSpPr txBox="1"/>
          <p:nvPr/>
        </p:nvSpPr>
        <p:spPr>
          <a:xfrm>
            <a:off x="218941" y="5199749"/>
            <a:ext cx="2163652" cy="1077218"/>
          </a:xfrm>
          <a:prstGeom prst="rect">
            <a:avLst/>
          </a:prstGeom>
          <a:noFill/>
        </p:spPr>
        <p:txBody>
          <a:bodyPr wrap="square" rtlCol="0">
            <a:spAutoFit/>
          </a:bodyPr>
          <a:lstStyle/>
          <a:p>
            <a:r>
              <a:rPr lang="pl-PL" sz="1600" dirty="0" smtClean="0"/>
              <a:t>Przewrażliwienie, wyolbrzymione reakcje emocjonalne</a:t>
            </a:r>
            <a:endParaRPr lang="pl-PL" sz="1600" dirty="0"/>
          </a:p>
        </p:txBody>
      </p:sp>
      <p:sp>
        <p:nvSpPr>
          <p:cNvPr id="46" name="Elipsa 45"/>
          <p:cNvSpPr/>
          <p:nvPr/>
        </p:nvSpPr>
        <p:spPr>
          <a:xfrm>
            <a:off x="2538934" y="2073474"/>
            <a:ext cx="4786175" cy="93279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Elipsa 46"/>
          <p:cNvSpPr/>
          <p:nvPr/>
        </p:nvSpPr>
        <p:spPr>
          <a:xfrm>
            <a:off x="3111790" y="3096683"/>
            <a:ext cx="4599271" cy="3485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51" name="Łącznik zakrzywiony 50"/>
          <p:cNvCxnSpPr/>
          <p:nvPr/>
        </p:nvCxnSpPr>
        <p:spPr>
          <a:xfrm rot="10800000" flipV="1">
            <a:off x="2401909" y="2887594"/>
            <a:ext cx="1635616" cy="451665"/>
          </a:xfrm>
          <a:prstGeom prst="curved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Łącznik zakrzywiony 52"/>
          <p:cNvCxnSpPr/>
          <p:nvPr/>
        </p:nvCxnSpPr>
        <p:spPr>
          <a:xfrm rot="10800000">
            <a:off x="2099256" y="4132476"/>
            <a:ext cx="1171978" cy="1270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pole tekstowe 53"/>
          <p:cNvSpPr txBox="1"/>
          <p:nvPr/>
        </p:nvSpPr>
        <p:spPr>
          <a:xfrm>
            <a:off x="251005" y="3035465"/>
            <a:ext cx="2674039" cy="307777"/>
          </a:xfrm>
          <a:prstGeom prst="rect">
            <a:avLst/>
          </a:prstGeom>
          <a:noFill/>
        </p:spPr>
        <p:txBody>
          <a:bodyPr wrap="square" rtlCol="0">
            <a:spAutoFit/>
          </a:bodyPr>
          <a:lstStyle/>
          <a:p>
            <a:r>
              <a:rPr lang="pl-PL" sz="1400" i="1" dirty="0" smtClean="0">
                <a:solidFill>
                  <a:srgbClr val="00B050"/>
                </a:solidFill>
                <a:latin typeface="Lucida Calligraphy" panose="03010101010101010101" pitchFamily="66" charset="0"/>
              </a:rPr>
              <a:t>Przywiązanie bezpieczne</a:t>
            </a:r>
            <a:endParaRPr lang="pl-PL" sz="1400" i="1" dirty="0">
              <a:solidFill>
                <a:srgbClr val="00B050"/>
              </a:solidFill>
              <a:latin typeface="Lucida Calligraphy" panose="03010101010101010101" pitchFamily="66" charset="0"/>
            </a:endParaRPr>
          </a:p>
        </p:txBody>
      </p:sp>
      <p:sp>
        <p:nvSpPr>
          <p:cNvPr id="55" name="pole tekstowe 54"/>
          <p:cNvSpPr txBox="1"/>
          <p:nvPr/>
        </p:nvSpPr>
        <p:spPr>
          <a:xfrm>
            <a:off x="-51647" y="3820385"/>
            <a:ext cx="3683490" cy="307777"/>
          </a:xfrm>
          <a:prstGeom prst="rect">
            <a:avLst/>
          </a:prstGeom>
          <a:noFill/>
        </p:spPr>
        <p:txBody>
          <a:bodyPr wrap="square" rtlCol="0">
            <a:spAutoFit/>
          </a:bodyPr>
          <a:lstStyle/>
          <a:p>
            <a:r>
              <a:rPr lang="pl-PL" sz="1400" dirty="0" smtClean="0">
                <a:solidFill>
                  <a:srgbClr val="FF0000"/>
                </a:solidFill>
                <a:latin typeface="Lucida Calligraphy" panose="03010101010101010101" pitchFamily="66" charset="0"/>
              </a:rPr>
              <a:t>Przywiązanie </a:t>
            </a:r>
            <a:r>
              <a:rPr lang="pl-PL" sz="1400" dirty="0" err="1" smtClean="0">
                <a:solidFill>
                  <a:srgbClr val="FF0000"/>
                </a:solidFill>
                <a:latin typeface="Lucida Calligraphy" panose="03010101010101010101" pitchFamily="66" charset="0"/>
              </a:rPr>
              <a:t>pozabezpieczne</a:t>
            </a:r>
            <a:endParaRPr lang="pl-PL" sz="1400" dirty="0">
              <a:solidFill>
                <a:srgbClr val="FF0000"/>
              </a:solidFill>
              <a:latin typeface="Lucida Calligraphy" panose="03010101010101010101" pitchFamily="66" charset="0"/>
            </a:endParaRPr>
          </a:p>
        </p:txBody>
      </p:sp>
      <p:sp>
        <p:nvSpPr>
          <p:cNvPr id="56" name="pole tekstowe 55"/>
          <p:cNvSpPr txBox="1"/>
          <p:nvPr/>
        </p:nvSpPr>
        <p:spPr>
          <a:xfrm>
            <a:off x="4106641" y="6625852"/>
            <a:ext cx="5035639" cy="230832"/>
          </a:xfrm>
          <a:prstGeom prst="rect">
            <a:avLst/>
          </a:prstGeom>
          <a:noFill/>
        </p:spPr>
        <p:txBody>
          <a:bodyPr wrap="square" rtlCol="0">
            <a:spAutoFit/>
          </a:bodyPr>
          <a:lstStyle/>
          <a:p>
            <a:r>
              <a:rPr lang="pl-PL" sz="900" dirty="0" smtClean="0"/>
              <a:t>ŹRÓDŁO:  dr. Katarzyna Lubiewska, UKW </a:t>
            </a:r>
            <a:endParaRPr lang="pl-PL" sz="900" dirty="0"/>
          </a:p>
        </p:txBody>
      </p:sp>
      <p:pic>
        <p:nvPicPr>
          <p:cNvPr id="57" name="Obraz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24" y="919167"/>
            <a:ext cx="1248279" cy="773703"/>
          </a:xfrm>
          <a:prstGeom prst="rect">
            <a:avLst/>
          </a:prstGeom>
        </p:spPr>
      </p:pic>
      <p:sp>
        <p:nvSpPr>
          <p:cNvPr id="58" name="pole tekstowe 57"/>
          <p:cNvSpPr txBox="1"/>
          <p:nvPr/>
        </p:nvSpPr>
        <p:spPr>
          <a:xfrm>
            <a:off x="309092" y="6220496"/>
            <a:ext cx="2802697" cy="307777"/>
          </a:xfrm>
          <a:prstGeom prst="rect">
            <a:avLst/>
          </a:prstGeom>
          <a:noFill/>
        </p:spPr>
        <p:txBody>
          <a:bodyPr wrap="square" rtlCol="0">
            <a:spAutoFit/>
          </a:bodyPr>
          <a:lstStyle/>
          <a:p>
            <a:r>
              <a:rPr lang="pl-PL" sz="1400" dirty="0" smtClean="0">
                <a:solidFill>
                  <a:srgbClr val="FF0000"/>
                </a:solidFill>
                <a:latin typeface="Lucida Calligraphy" panose="03010101010101010101" pitchFamily="66" charset="0"/>
              </a:rPr>
              <a:t>p. lękowo - ambiwalentne</a:t>
            </a:r>
            <a:endParaRPr lang="pl-PL" sz="1400" dirty="0">
              <a:solidFill>
                <a:srgbClr val="FF0000"/>
              </a:solidFill>
              <a:latin typeface="Lucida Calligraphy" panose="03010101010101010101" pitchFamily="66" charset="0"/>
            </a:endParaRPr>
          </a:p>
        </p:txBody>
      </p:sp>
      <p:sp>
        <p:nvSpPr>
          <p:cNvPr id="59" name="pole tekstowe 58"/>
          <p:cNvSpPr txBox="1"/>
          <p:nvPr/>
        </p:nvSpPr>
        <p:spPr>
          <a:xfrm>
            <a:off x="7801213" y="4478573"/>
            <a:ext cx="2540522" cy="307777"/>
          </a:xfrm>
          <a:prstGeom prst="rect">
            <a:avLst/>
          </a:prstGeom>
          <a:noFill/>
        </p:spPr>
        <p:txBody>
          <a:bodyPr wrap="square" rtlCol="0">
            <a:spAutoFit/>
          </a:bodyPr>
          <a:lstStyle/>
          <a:p>
            <a:r>
              <a:rPr lang="pl-PL" sz="1400" dirty="0" smtClean="0">
                <a:solidFill>
                  <a:srgbClr val="FF0000"/>
                </a:solidFill>
                <a:latin typeface="Lucida Calligraphy" panose="03010101010101010101" pitchFamily="66" charset="0"/>
              </a:rPr>
              <a:t>p. lękowo - unikowe</a:t>
            </a:r>
            <a:endParaRPr lang="pl-PL" sz="1400" dirty="0">
              <a:solidFill>
                <a:srgbClr val="FF0000"/>
              </a:solidFill>
              <a:latin typeface="Lucida Calligraphy" panose="03010101010101010101" pitchFamily="66" charset="0"/>
            </a:endParaRPr>
          </a:p>
        </p:txBody>
      </p:sp>
    </p:spTree>
    <p:extLst>
      <p:ext uri="{BB962C8B-B14F-4D97-AF65-F5344CB8AC3E}">
        <p14:creationId xmlns:p14="http://schemas.microsoft.com/office/powerpoint/2010/main" val="2634000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43982" y="112037"/>
            <a:ext cx="10364451" cy="906677"/>
          </a:xfrm>
        </p:spPr>
        <p:txBody>
          <a:bodyPr/>
          <a:lstStyle/>
          <a:p>
            <a:r>
              <a:rPr lang="pl-PL" dirty="0" smtClean="0"/>
              <a:t>typy przywiązania</a:t>
            </a:r>
            <a:endParaRPr lang="pl-PL" dirty="0"/>
          </a:p>
        </p:txBody>
      </p:sp>
      <p:sp>
        <p:nvSpPr>
          <p:cNvPr id="3" name="Symbol zastępczy zawartości 2"/>
          <p:cNvSpPr>
            <a:spLocks noGrp="1"/>
          </p:cNvSpPr>
          <p:nvPr>
            <p:ph sz="quarter" idx="13"/>
          </p:nvPr>
        </p:nvSpPr>
        <p:spPr>
          <a:xfrm>
            <a:off x="244137" y="1119656"/>
            <a:ext cx="3906199" cy="386365"/>
          </a:xfrm>
        </p:spPr>
        <p:txBody>
          <a:bodyPr>
            <a:normAutofit fontScale="92500" lnSpcReduction="20000"/>
          </a:bodyPr>
          <a:lstStyle/>
          <a:p>
            <a:pPr marL="0" indent="0">
              <a:buNone/>
            </a:pPr>
            <a:r>
              <a:rPr lang="pl-PL" b="1" u="sng" dirty="0" smtClean="0"/>
              <a:t>Bezpieczne</a:t>
            </a:r>
            <a:r>
              <a:rPr lang="pl-PL" dirty="0" smtClean="0"/>
              <a:t> </a:t>
            </a:r>
          </a:p>
          <a:p>
            <a:pPr marL="0" indent="0">
              <a:buNone/>
            </a:pPr>
            <a:endParaRPr lang="pl-PL" dirty="0" smtClean="0">
              <a:latin typeface="Calibri" panose="020F0502020204030204" pitchFamily="34" charset="0"/>
              <a:cs typeface="Calibri" panose="020F0502020204030204" pitchFamily="34" charset="0"/>
            </a:endParaRPr>
          </a:p>
          <a:p>
            <a:endParaRPr lang="pl-PL" dirty="0"/>
          </a:p>
        </p:txBody>
      </p:sp>
      <p:sp>
        <p:nvSpPr>
          <p:cNvPr id="4" name="Symbol zastępczy zawartości 2"/>
          <p:cNvSpPr txBox="1">
            <a:spLocks/>
          </p:cNvSpPr>
          <p:nvPr/>
        </p:nvSpPr>
        <p:spPr>
          <a:xfrm>
            <a:off x="738090" y="6925335"/>
            <a:ext cx="10363826" cy="4571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endParaRPr lang="pl-PL" dirty="0" smtClean="0"/>
          </a:p>
        </p:txBody>
      </p:sp>
      <p:sp>
        <p:nvSpPr>
          <p:cNvPr id="5" name="Symbol zastępczy zawartości 2"/>
          <p:cNvSpPr txBox="1">
            <a:spLocks/>
          </p:cNvSpPr>
          <p:nvPr/>
        </p:nvSpPr>
        <p:spPr>
          <a:xfrm>
            <a:off x="4150335" y="1072453"/>
            <a:ext cx="3100470" cy="43356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pl-PL" sz="7600" b="1" u="sng" dirty="0" smtClean="0"/>
              <a:t>Unikające</a:t>
            </a:r>
            <a:r>
              <a:rPr lang="pl-PL" dirty="0" smtClean="0"/>
              <a:t> </a:t>
            </a:r>
          </a:p>
          <a:p>
            <a:pPr marL="0" indent="0">
              <a:buFont typeface="Arial" panose="020B0604020202020204" pitchFamily="34" charset="0"/>
              <a:buNone/>
            </a:pPr>
            <a:r>
              <a:rPr lang="pl-PL" dirty="0" smtClean="0"/>
              <a:t> </a:t>
            </a:r>
          </a:p>
          <a:p>
            <a:pPr marL="0" indent="0">
              <a:buFont typeface="Arial" panose="020B0604020202020204" pitchFamily="34" charset="0"/>
              <a:buNone/>
            </a:pPr>
            <a:endParaRPr lang="pl-PL" dirty="0"/>
          </a:p>
        </p:txBody>
      </p:sp>
      <p:sp>
        <p:nvSpPr>
          <p:cNvPr id="6" name="Symbol zastępczy zawartości 2"/>
          <p:cNvSpPr txBox="1">
            <a:spLocks/>
          </p:cNvSpPr>
          <p:nvPr/>
        </p:nvSpPr>
        <p:spPr>
          <a:xfrm>
            <a:off x="7730931" y="1004218"/>
            <a:ext cx="3973431" cy="5018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pl-PL" b="1" u="sng" dirty="0" smtClean="0"/>
              <a:t>Lękowo-ambiwalentne</a:t>
            </a:r>
            <a:r>
              <a:rPr lang="pl-PL" dirty="0" smtClean="0"/>
              <a:t> </a:t>
            </a:r>
          </a:p>
          <a:p>
            <a:pPr marL="0" indent="0">
              <a:buFont typeface="Arial" panose="020B0604020202020204" pitchFamily="34" charset="0"/>
              <a:buNone/>
            </a:pPr>
            <a:endParaRPr lang="pl-PL" dirty="0"/>
          </a:p>
        </p:txBody>
      </p:sp>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609" y="4436731"/>
            <a:ext cx="2175664" cy="1308503"/>
          </a:xfrm>
          <a:prstGeom prst="rect">
            <a:avLst/>
          </a:prstGeom>
        </p:spPr>
      </p:pic>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126" y="4891260"/>
            <a:ext cx="1515094" cy="1448470"/>
          </a:xfrm>
          <a:prstGeom prst="rect">
            <a:avLst/>
          </a:prstGeom>
        </p:spPr>
      </p:pic>
      <p:sp>
        <p:nvSpPr>
          <p:cNvPr id="9" name="pole tekstowe 8"/>
          <p:cNvSpPr txBox="1"/>
          <p:nvPr/>
        </p:nvSpPr>
        <p:spPr>
          <a:xfrm>
            <a:off x="4150335" y="6358047"/>
            <a:ext cx="2167593" cy="307777"/>
          </a:xfrm>
          <a:prstGeom prst="rect">
            <a:avLst/>
          </a:prstGeom>
          <a:noFill/>
        </p:spPr>
        <p:txBody>
          <a:bodyPr wrap="square" rtlCol="0">
            <a:spAutoFit/>
          </a:bodyPr>
          <a:lstStyle/>
          <a:p>
            <a:r>
              <a:rPr lang="pl-PL" sz="700" dirty="0" smtClean="0"/>
              <a:t>Źródło: https</a:t>
            </a:r>
            <a:r>
              <a:rPr lang="pl-PL" sz="700" dirty="0"/>
              <a:t>://pixabay.com/pl/m%C5%82ody-dziewczyna-zm%C4%99czony-kr%C3%B3lik-57480/</a:t>
            </a:r>
          </a:p>
        </p:txBody>
      </p:sp>
      <p:sp>
        <p:nvSpPr>
          <p:cNvPr id="10" name="pole tekstowe 9"/>
          <p:cNvSpPr txBox="1"/>
          <p:nvPr/>
        </p:nvSpPr>
        <p:spPr>
          <a:xfrm>
            <a:off x="8130609" y="5797538"/>
            <a:ext cx="2175664" cy="307777"/>
          </a:xfrm>
          <a:prstGeom prst="rect">
            <a:avLst/>
          </a:prstGeom>
          <a:noFill/>
        </p:spPr>
        <p:txBody>
          <a:bodyPr wrap="square" rtlCol="0">
            <a:spAutoFit/>
          </a:bodyPr>
          <a:lstStyle/>
          <a:p>
            <a:r>
              <a:rPr lang="pl-PL" sz="700" dirty="0"/>
              <a:t>Źródło: https://pixabay.com/pl/p%C5%82acz-dziecka-kochanie-twarz-2708380/</a:t>
            </a:r>
          </a:p>
        </p:txBody>
      </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82" y="4875655"/>
            <a:ext cx="1867437" cy="1241067"/>
          </a:xfrm>
          <a:prstGeom prst="rect">
            <a:avLst/>
          </a:prstGeom>
        </p:spPr>
      </p:pic>
      <p:sp>
        <p:nvSpPr>
          <p:cNvPr id="12" name="pole tekstowe 11"/>
          <p:cNvSpPr txBox="1"/>
          <p:nvPr/>
        </p:nvSpPr>
        <p:spPr>
          <a:xfrm>
            <a:off x="463638" y="6116722"/>
            <a:ext cx="2291313" cy="307777"/>
          </a:xfrm>
          <a:prstGeom prst="rect">
            <a:avLst/>
          </a:prstGeom>
          <a:noFill/>
        </p:spPr>
        <p:txBody>
          <a:bodyPr wrap="square" rtlCol="0">
            <a:spAutoFit/>
          </a:bodyPr>
          <a:lstStyle/>
          <a:p>
            <a:r>
              <a:rPr lang="pl-PL" sz="700" dirty="0"/>
              <a:t>Źródło: https://pixabay.com/pl/kochanie-ciastko-sweet-dziecko-1733367/</a:t>
            </a:r>
          </a:p>
        </p:txBody>
      </p:sp>
      <p:sp>
        <p:nvSpPr>
          <p:cNvPr id="13" name="pole tekstowe 12"/>
          <p:cNvSpPr txBox="1"/>
          <p:nvPr/>
        </p:nvSpPr>
        <p:spPr>
          <a:xfrm>
            <a:off x="115880" y="1161575"/>
            <a:ext cx="2653048" cy="3847207"/>
          </a:xfrm>
          <a:prstGeom prst="rect">
            <a:avLst/>
          </a:prstGeom>
          <a:noFill/>
        </p:spPr>
        <p:txBody>
          <a:bodyPr wrap="square" rtlCol="0">
            <a:spAutoFit/>
          </a:bodyPr>
          <a:lstStyle/>
          <a:p>
            <a:pPr marL="285750" indent="-285750">
              <a:buFont typeface="Arial" panose="020B0604020202020204" pitchFamily="34" charset="0"/>
              <a:buChar char="•"/>
            </a:pPr>
            <a:endParaRPr lang="pl-PL" dirty="0" smtClean="0"/>
          </a:p>
          <a:p>
            <a:pPr marL="285750" indent="-285750">
              <a:buClr>
                <a:schemeClr val="accent1">
                  <a:lumMod val="50000"/>
                </a:schemeClr>
              </a:buClr>
              <a:buFont typeface="Wingdings" panose="05000000000000000000" pitchFamily="2" charset="2"/>
              <a:buChar char="q"/>
            </a:pPr>
            <a:r>
              <a:rPr lang="pl-PL" sz="1600" dirty="0" smtClean="0"/>
              <a:t>Poszukiwanie bliskości z opiekunem w sytuacji zagrożenia</a:t>
            </a:r>
          </a:p>
          <a:p>
            <a:pPr marL="285750" indent="-285750">
              <a:buClr>
                <a:schemeClr val="accent1">
                  <a:lumMod val="50000"/>
                </a:schemeClr>
              </a:buClr>
              <a:buFont typeface="Wingdings" panose="05000000000000000000" pitchFamily="2" charset="2"/>
              <a:buChar char="q"/>
            </a:pPr>
            <a:r>
              <a:rPr lang="pl-PL" sz="1600" dirty="0" smtClean="0"/>
              <a:t>Umiejętność </a:t>
            </a:r>
            <a:r>
              <a:rPr lang="pl-PL" sz="1600" dirty="0" err="1" smtClean="0"/>
              <a:t>eksplorcji</a:t>
            </a:r>
            <a:endParaRPr lang="pl-PL" sz="1600" dirty="0" smtClean="0"/>
          </a:p>
          <a:p>
            <a:pPr marL="285750" indent="-285750">
              <a:buClr>
                <a:schemeClr val="accent1">
                  <a:lumMod val="50000"/>
                </a:schemeClr>
              </a:buClr>
              <a:buFont typeface="Wingdings" panose="05000000000000000000" pitchFamily="2" charset="2"/>
              <a:buChar char="q"/>
            </a:pPr>
            <a:r>
              <a:rPr lang="pl-PL" sz="1600" dirty="0" smtClean="0"/>
              <a:t>Smutek w wyniku separacji </a:t>
            </a:r>
          </a:p>
          <a:p>
            <a:pPr marL="285750" indent="-285750">
              <a:buClr>
                <a:schemeClr val="accent1">
                  <a:lumMod val="50000"/>
                </a:schemeClr>
              </a:buClr>
              <a:buFont typeface="Wingdings" panose="05000000000000000000" pitchFamily="2" charset="2"/>
              <a:buChar char="q"/>
            </a:pPr>
            <a:r>
              <a:rPr lang="pl-PL" sz="1600" dirty="0" smtClean="0"/>
              <a:t>Poczucie bezpieczeństwa w relacji</a:t>
            </a:r>
          </a:p>
          <a:p>
            <a:pPr marL="285750" indent="-285750">
              <a:buClr>
                <a:schemeClr val="accent1">
                  <a:lumMod val="50000"/>
                </a:schemeClr>
              </a:buClr>
              <a:buFont typeface="Wingdings" panose="05000000000000000000" pitchFamily="2" charset="2"/>
              <a:buChar char="q"/>
            </a:pPr>
            <a:r>
              <a:rPr lang="pl-PL" sz="1600" dirty="0" smtClean="0"/>
              <a:t>Uspokajanie się przy opiekunie</a:t>
            </a:r>
          </a:p>
          <a:p>
            <a:pPr marL="285750" indent="-285750">
              <a:buFont typeface="Arial" panose="020B0604020202020204" pitchFamily="34" charset="0"/>
              <a:buChar char="•"/>
            </a:pPr>
            <a:endParaRPr lang="pl-PL" dirty="0"/>
          </a:p>
        </p:txBody>
      </p:sp>
      <p:sp>
        <p:nvSpPr>
          <p:cNvPr id="15" name="pole tekstowe 14"/>
          <p:cNvSpPr txBox="1"/>
          <p:nvPr/>
        </p:nvSpPr>
        <p:spPr>
          <a:xfrm>
            <a:off x="3827521" y="1412631"/>
            <a:ext cx="2511381" cy="3539430"/>
          </a:xfrm>
          <a:prstGeom prst="rect">
            <a:avLst/>
          </a:prstGeom>
          <a:noFill/>
        </p:spPr>
        <p:txBody>
          <a:bodyPr wrap="square" rtlCol="0">
            <a:spAutoFit/>
          </a:bodyPr>
          <a:lstStyle/>
          <a:p>
            <a:pPr marL="285750" indent="-285750">
              <a:buClr>
                <a:schemeClr val="bg2">
                  <a:lumMod val="50000"/>
                </a:schemeClr>
              </a:buClr>
              <a:buFont typeface="Wingdings" panose="05000000000000000000" pitchFamily="2" charset="2"/>
              <a:buChar char="q"/>
            </a:pPr>
            <a:r>
              <a:rPr lang="pl-PL" sz="1600" dirty="0" smtClean="0"/>
              <a:t>Brak dążenia do bliskości z opiekunem</a:t>
            </a:r>
          </a:p>
          <a:p>
            <a:pPr marL="285750" indent="-285750">
              <a:buClr>
                <a:schemeClr val="bg2">
                  <a:lumMod val="50000"/>
                </a:schemeClr>
              </a:buClr>
              <a:buFont typeface="Wingdings" panose="05000000000000000000" pitchFamily="2" charset="2"/>
              <a:buChar char="q"/>
            </a:pPr>
            <a:r>
              <a:rPr lang="pl-PL" sz="1600" dirty="0" smtClean="0"/>
              <a:t>Obojętność na separację</a:t>
            </a:r>
          </a:p>
          <a:p>
            <a:pPr marL="285750" indent="-285750">
              <a:buClr>
                <a:schemeClr val="bg2">
                  <a:lumMod val="50000"/>
                </a:schemeClr>
              </a:buClr>
              <a:buFont typeface="Wingdings" panose="05000000000000000000" pitchFamily="2" charset="2"/>
              <a:buChar char="q"/>
            </a:pPr>
            <a:r>
              <a:rPr lang="pl-PL" sz="1600" dirty="0" smtClean="0"/>
              <a:t>Brak wiary w możliwość ukojenia przez opiekuna</a:t>
            </a:r>
          </a:p>
          <a:p>
            <a:pPr marL="285750" indent="-285750">
              <a:buClr>
                <a:schemeClr val="bg2">
                  <a:lumMod val="50000"/>
                </a:schemeClr>
              </a:buClr>
              <a:buFont typeface="Wingdings" panose="05000000000000000000" pitchFamily="2" charset="2"/>
              <a:buChar char="q"/>
            </a:pPr>
            <a:r>
              <a:rPr lang="pl-PL" sz="1600" dirty="0" smtClean="0"/>
              <a:t>Osoba obca może być tak samo chętnie przyjmowana jak opiekun</a:t>
            </a:r>
            <a:endParaRPr lang="pl-PL" sz="1600" dirty="0"/>
          </a:p>
        </p:txBody>
      </p:sp>
      <p:sp>
        <p:nvSpPr>
          <p:cNvPr id="14" name="pole tekstowe 13"/>
          <p:cNvSpPr txBox="1"/>
          <p:nvPr/>
        </p:nvSpPr>
        <p:spPr>
          <a:xfrm>
            <a:off x="7730931" y="1522105"/>
            <a:ext cx="2975020" cy="2862322"/>
          </a:xfrm>
          <a:prstGeom prst="rect">
            <a:avLst/>
          </a:prstGeom>
          <a:noFill/>
        </p:spPr>
        <p:txBody>
          <a:bodyPr wrap="square" rtlCol="0">
            <a:spAutoFit/>
          </a:bodyPr>
          <a:lstStyle/>
          <a:p>
            <a:pPr marL="285750" indent="-285750">
              <a:buClr>
                <a:schemeClr val="bg2">
                  <a:lumMod val="50000"/>
                </a:schemeClr>
              </a:buClr>
              <a:buFont typeface="Wingdings" panose="05000000000000000000" pitchFamily="2" charset="2"/>
              <a:buChar char="q"/>
            </a:pPr>
            <a:r>
              <a:rPr lang="pl-PL" sz="1600" dirty="0" smtClean="0"/>
              <a:t>Gwałtowne reakcje na sytuacje opuszczenia</a:t>
            </a:r>
          </a:p>
          <a:p>
            <a:pPr marL="285750" indent="-285750">
              <a:buClr>
                <a:schemeClr val="bg2">
                  <a:lumMod val="50000"/>
                </a:schemeClr>
              </a:buClr>
              <a:buFont typeface="Wingdings" panose="05000000000000000000" pitchFamily="2" charset="2"/>
              <a:buChar char="q"/>
            </a:pPr>
            <a:r>
              <a:rPr lang="pl-PL" sz="1600" dirty="0" smtClean="0"/>
              <a:t>Ograniczenie eksploracji</a:t>
            </a:r>
          </a:p>
          <a:p>
            <a:pPr marL="285750" indent="-285750">
              <a:buClr>
                <a:schemeClr val="bg2">
                  <a:lumMod val="50000"/>
                </a:schemeClr>
              </a:buClr>
              <a:buFont typeface="Wingdings" panose="05000000000000000000" pitchFamily="2" charset="2"/>
              <a:buChar char="q"/>
            </a:pPr>
            <a:r>
              <a:rPr lang="pl-PL" sz="1600" dirty="0" smtClean="0"/>
              <a:t>Silne cierpienie w sytuacji separacji</a:t>
            </a:r>
          </a:p>
          <a:p>
            <a:pPr marL="285750" indent="-285750">
              <a:buClr>
                <a:schemeClr val="bg2">
                  <a:lumMod val="50000"/>
                </a:schemeClr>
              </a:buClr>
              <a:buFont typeface="Wingdings" panose="05000000000000000000" pitchFamily="2" charset="2"/>
              <a:buChar char="q"/>
            </a:pPr>
            <a:r>
              <a:rPr lang="pl-PL" sz="1600" dirty="0" smtClean="0"/>
              <a:t>Lęk i złość blokują radość z bycia w relacji z opiekunem</a:t>
            </a:r>
          </a:p>
          <a:p>
            <a:pPr marL="285750" indent="-285750">
              <a:buClr>
                <a:schemeClr val="bg2">
                  <a:lumMod val="50000"/>
                </a:schemeClr>
              </a:buClr>
              <a:buFont typeface="Wingdings" panose="05000000000000000000" pitchFamily="2" charset="2"/>
              <a:buChar char="q"/>
            </a:pPr>
            <a:r>
              <a:rPr lang="pl-PL" sz="1600" dirty="0" smtClean="0"/>
              <a:t>Trudności z uspokojeniem się po powrocie opiekuna</a:t>
            </a:r>
            <a:endParaRPr lang="pl-PL" sz="1600" dirty="0"/>
          </a:p>
        </p:txBody>
      </p:sp>
    </p:spTree>
    <p:extLst>
      <p:ext uri="{BB962C8B-B14F-4D97-AF65-F5344CB8AC3E}">
        <p14:creationId xmlns:p14="http://schemas.microsoft.com/office/powerpoint/2010/main" val="1755453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618517"/>
            <a:ext cx="10364451" cy="1379243"/>
          </a:xfrm>
        </p:spPr>
        <p:txBody>
          <a:bodyPr/>
          <a:lstStyle/>
          <a:p>
            <a:r>
              <a:rPr lang="pl-PL" dirty="0" smtClean="0"/>
              <a:t>Style przywiązania w praktyce</a:t>
            </a:r>
            <a:endParaRPr lang="pl-PL" dirty="0"/>
          </a:p>
        </p:txBody>
      </p:sp>
      <p:sp>
        <p:nvSpPr>
          <p:cNvPr id="3" name="Symbol zastępczy zawartości 2"/>
          <p:cNvSpPr>
            <a:spLocks noGrp="1"/>
          </p:cNvSpPr>
          <p:nvPr>
            <p:ph sz="quarter" idx="13"/>
          </p:nvPr>
        </p:nvSpPr>
        <p:spPr>
          <a:xfrm>
            <a:off x="2472744" y="2942279"/>
            <a:ext cx="8255357" cy="1462295"/>
          </a:xfrm>
        </p:spPr>
        <p:txBody>
          <a:bodyPr>
            <a:normAutofit/>
          </a:bodyPr>
          <a:lstStyle/>
          <a:p>
            <a:pPr marL="0" indent="0">
              <a:buNone/>
            </a:pPr>
            <a:r>
              <a:rPr lang="pl-PL" sz="1800" dirty="0" smtClean="0"/>
              <a:t>FILM - </a:t>
            </a:r>
            <a:r>
              <a:rPr lang="pl-PL" sz="1800" i="1" dirty="0" smtClean="0"/>
              <a:t>EKSPERYMENT SYTUACJI OBCEJ WG. Mary AINSWORTH</a:t>
            </a:r>
          </a:p>
          <a:p>
            <a:pPr marL="0" indent="0">
              <a:buNone/>
            </a:pPr>
            <a:r>
              <a:rPr lang="pl-PL" sz="1800" dirty="0">
                <a:hlinkClick r:id="rId2"/>
              </a:rPr>
              <a:t>https://www.youtube.com/watch?v=pDs73nMRqqY</a:t>
            </a:r>
            <a:endParaRPr lang="pl-PL" sz="1800" dirty="0"/>
          </a:p>
          <a:p>
            <a:endParaRPr lang="pl-PL" dirty="0"/>
          </a:p>
          <a:p>
            <a:pPr marL="0" indent="0">
              <a:buNone/>
            </a:pPr>
            <a:endParaRPr lang="pl-PL" i="1" dirty="0" smtClean="0"/>
          </a:p>
        </p:txBody>
      </p:sp>
    </p:spTree>
    <p:extLst>
      <p:ext uri="{BB962C8B-B14F-4D97-AF65-F5344CB8AC3E}">
        <p14:creationId xmlns:p14="http://schemas.microsoft.com/office/powerpoint/2010/main" val="2531491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775" y="129120"/>
            <a:ext cx="10364451" cy="1596177"/>
          </a:xfrm>
        </p:spPr>
        <p:txBody>
          <a:bodyPr/>
          <a:lstStyle/>
          <a:p>
            <a:r>
              <a:rPr lang="pl-PL" dirty="0" smtClean="0"/>
              <a:t>Przywiązanie w kontekście dalszych etapów życia</a:t>
            </a:r>
            <a:endParaRPr lang="pl-PL" dirty="0"/>
          </a:p>
        </p:txBody>
      </p:sp>
      <p:sp>
        <p:nvSpPr>
          <p:cNvPr id="3" name="Symbol zastępczy zawartości 2"/>
          <p:cNvSpPr>
            <a:spLocks noGrp="1"/>
          </p:cNvSpPr>
          <p:nvPr>
            <p:ph sz="quarter" idx="13"/>
          </p:nvPr>
        </p:nvSpPr>
        <p:spPr>
          <a:xfrm>
            <a:off x="578924" y="1987499"/>
            <a:ext cx="6826428" cy="3852381"/>
          </a:xfrm>
        </p:spPr>
        <p:txBody>
          <a:bodyPr>
            <a:noAutofit/>
          </a:bodyPr>
          <a:lstStyle/>
          <a:p>
            <a:pPr marL="0" indent="0" algn="just">
              <a:buNone/>
            </a:pPr>
            <a:r>
              <a:rPr lang="pl-PL" sz="1400" cap="none" dirty="0" smtClean="0">
                <a:latin typeface="+mj-lt"/>
              </a:rPr>
              <a:t>Odnosząc się do wieku przedszkolnego można zauważyć, że dzieci z </a:t>
            </a:r>
            <a:r>
              <a:rPr lang="pl-PL" sz="1400" b="1" u="sng" cap="none" dirty="0" smtClean="0">
                <a:latin typeface="+mj-lt"/>
              </a:rPr>
              <a:t>bezpiecznym</a:t>
            </a:r>
            <a:r>
              <a:rPr lang="pl-PL" sz="1400" cap="none" dirty="0" smtClean="0">
                <a:latin typeface="+mj-lt"/>
              </a:rPr>
              <a:t> </a:t>
            </a:r>
            <a:r>
              <a:rPr lang="pl-PL" sz="1400" cap="none" dirty="0">
                <a:latin typeface="+mj-lt"/>
              </a:rPr>
              <a:t>wzorcem przywiązania </a:t>
            </a:r>
            <a:r>
              <a:rPr lang="pl-PL" sz="1400" cap="none" dirty="0" smtClean="0">
                <a:latin typeface="+mj-lt"/>
              </a:rPr>
              <a:t>charakteryzują się </a:t>
            </a:r>
            <a:r>
              <a:rPr lang="pl-PL" sz="1400" cap="none" dirty="0" err="1" smtClean="0">
                <a:latin typeface="+mj-lt"/>
              </a:rPr>
              <a:t>zachowaniami</a:t>
            </a:r>
            <a:r>
              <a:rPr lang="pl-PL" sz="1400" cap="none" dirty="0" smtClean="0">
                <a:latin typeface="+mj-lt"/>
              </a:rPr>
              <a:t> opartymi na współpracy, są lubiane, nawiązują kontakty z rówieśnikami. Potrafią radzić sobie w różnych sytuacjach łatwo powracając do równowagi. Rodziców traktują przyjaźnie, spokojnie, są serdeczne i otwarte w kontakcie z nimi </a:t>
            </a:r>
            <a:r>
              <a:rPr lang="pl-PL" sz="1400" cap="none" dirty="0"/>
              <a:t>(Czub M, za: Forum Oświatowe (2003), 2 (29), </a:t>
            </a:r>
            <a:r>
              <a:rPr lang="pl-PL" sz="1400" cap="none" dirty="0" smtClean="0"/>
              <a:t>14).</a:t>
            </a:r>
            <a:endParaRPr lang="pl-PL" sz="1400" cap="none" dirty="0"/>
          </a:p>
          <a:p>
            <a:pPr marL="0" indent="0" algn="just">
              <a:buNone/>
            </a:pPr>
            <a:r>
              <a:rPr lang="pl-PL" sz="1400" cap="none" dirty="0" smtClean="0">
                <a:latin typeface="+mj-lt"/>
              </a:rPr>
              <a:t>Dzieci o wzorcu </a:t>
            </a:r>
            <a:r>
              <a:rPr lang="pl-PL" sz="1400" b="1" u="sng" cap="none" dirty="0" smtClean="0">
                <a:latin typeface="+mj-lt"/>
              </a:rPr>
              <a:t>unikającym</a:t>
            </a:r>
            <a:r>
              <a:rPr lang="pl-PL" sz="1400" cap="none" dirty="0" smtClean="0">
                <a:latin typeface="+mj-lt"/>
              </a:rPr>
              <a:t> w późniejszym życiu przejawiają trudność w otwartym nawiązywaniu relacji, często są odizolowane emocjonalnie od innych. Mogą wykazywać wrogie nastawienie wobec otoczenia, w stosunku do rodzica zachowują dystans, mogą ignorować podejmowane przez niego próby kontaktu, nie podejmują osobistych tematów w rozmowach </a:t>
            </a:r>
            <a:r>
              <a:rPr lang="pl-PL" sz="1400" cap="none" dirty="0"/>
              <a:t>(Czub M, za: Forum Oświatowe (2003), 2 (29), </a:t>
            </a:r>
            <a:r>
              <a:rPr lang="pl-PL" sz="1400" cap="none" dirty="0" smtClean="0"/>
              <a:t>14).</a:t>
            </a:r>
            <a:endParaRPr lang="pl-PL" sz="1400" cap="none"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682" y="1987499"/>
            <a:ext cx="4378511" cy="2919007"/>
          </a:xfrm>
          <a:prstGeom prst="rect">
            <a:avLst/>
          </a:prstGeom>
        </p:spPr>
      </p:pic>
      <p:sp>
        <p:nvSpPr>
          <p:cNvPr id="5" name="Symbol zastępczy zawartości 2"/>
          <p:cNvSpPr txBox="1">
            <a:spLocks/>
          </p:cNvSpPr>
          <p:nvPr/>
        </p:nvSpPr>
        <p:spPr>
          <a:xfrm>
            <a:off x="578924" y="5324725"/>
            <a:ext cx="11613076" cy="14556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Font typeface="Arial" panose="020B0604020202020204" pitchFamily="34" charset="0"/>
              <a:buNone/>
            </a:pPr>
            <a:r>
              <a:rPr lang="pl-PL" sz="1400" cap="none" dirty="0" smtClean="0">
                <a:latin typeface="+mj-lt"/>
              </a:rPr>
              <a:t>W kontekście wzorca przywiązania </a:t>
            </a:r>
            <a:r>
              <a:rPr lang="pl-PL" sz="1400" b="1" u="sng" cap="none" dirty="0" smtClean="0">
                <a:latin typeface="+mj-lt"/>
              </a:rPr>
              <a:t>lękowo-ambiwalentnego</a:t>
            </a:r>
            <a:r>
              <a:rPr lang="pl-PL" sz="1400" cap="none" dirty="0" smtClean="0">
                <a:latin typeface="+mj-lt"/>
              </a:rPr>
              <a:t> dziecko charakteryzuje się silnym napięciem, dużą impulsywnością. Nie jest zdolne do radzenia sobie w sytuacjach dla niego trudnych, może wówczas przejawiać bezradność, frustrację. W kontekście relacji z rodzicem naprzemiennie może wykazywać niepewność oraz serdeczność a także niepewność połączoną ze smutkiem i strachem. Takie dzieci podejmują działania mające na celu za wszelką cenę skupienie na sobie uwagi rodzica, mogą być szczególnie rezolutne lub urocze (Czub M, za: Forum Oświatowe (2003), 2 (29), 14-15)</a:t>
            </a:r>
            <a:endParaRPr lang="pl-PL" sz="1400" cap="none" dirty="0">
              <a:latin typeface="+mj-lt"/>
            </a:endParaRPr>
          </a:p>
        </p:txBody>
      </p:sp>
      <p:sp>
        <p:nvSpPr>
          <p:cNvPr id="6" name="pole tekstowe 5"/>
          <p:cNvSpPr txBox="1"/>
          <p:nvPr/>
        </p:nvSpPr>
        <p:spPr>
          <a:xfrm>
            <a:off x="7531682" y="4906506"/>
            <a:ext cx="4378511" cy="200055"/>
          </a:xfrm>
          <a:prstGeom prst="rect">
            <a:avLst/>
          </a:prstGeom>
          <a:noFill/>
        </p:spPr>
        <p:txBody>
          <a:bodyPr wrap="square" rtlCol="0">
            <a:spAutoFit/>
          </a:bodyPr>
          <a:lstStyle/>
          <a:p>
            <a:r>
              <a:rPr lang="pl-PL" sz="700" dirty="0"/>
              <a:t>Źródło: https://pixabay.com/pl/rodze%C5%84stwo-przyjaciele-brat-siostra-862967/</a:t>
            </a:r>
          </a:p>
        </p:txBody>
      </p:sp>
    </p:spTree>
    <p:extLst>
      <p:ext uri="{BB962C8B-B14F-4D97-AF65-F5344CB8AC3E}">
        <p14:creationId xmlns:p14="http://schemas.microsoft.com/office/powerpoint/2010/main" val="4072716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Przemoc w rodzinie</a:t>
            </a:r>
            <a:endParaRPr lang="pl-PL" dirty="0"/>
          </a:p>
        </p:txBody>
      </p:sp>
      <p:sp>
        <p:nvSpPr>
          <p:cNvPr id="3" name="Symbol zastępczy zawartości 2"/>
          <p:cNvSpPr>
            <a:spLocks noGrp="1"/>
          </p:cNvSpPr>
          <p:nvPr>
            <p:ph sz="quarter" idx="13"/>
          </p:nvPr>
        </p:nvSpPr>
        <p:spPr>
          <a:xfrm>
            <a:off x="913775" y="2444365"/>
            <a:ext cx="4096108" cy="3424107"/>
          </a:xfrm>
        </p:spPr>
        <p:txBody>
          <a:bodyPr>
            <a:normAutofit/>
          </a:bodyPr>
          <a:lstStyle/>
          <a:p>
            <a:pPr marL="0" indent="0" algn="just">
              <a:buNone/>
            </a:pPr>
            <a:r>
              <a:rPr lang="pl-PL" sz="1600" dirty="0" smtClean="0"/>
              <a:t>Z</a:t>
            </a:r>
            <a:r>
              <a:rPr lang="pl-PL" sz="1600" cap="none" dirty="0" smtClean="0">
                <a:latin typeface="+mj-lt"/>
              </a:rPr>
              <a:t>a </a:t>
            </a:r>
            <a:r>
              <a:rPr lang="pl-PL" sz="1600" b="1" u="sng" cap="none" dirty="0" smtClean="0">
                <a:latin typeface="+mj-lt"/>
              </a:rPr>
              <a:t>PRZEMOC W RODZINIE </a:t>
            </a:r>
            <a:r>
              <a:rPr lang="pl-PL" sz="1600" cap="none" dirty="0" smtClean="0">
                <a:latin typeface="+mj-lt"/>
              </a:rPr>
              <a:t>uważa się każde działanie, któregoś z członków rodziny  lub zaniedbanie, powodujące zagrożenie życia, cielesnej i psychicznej integralności bądź wolności innej osoby należącej do tej samej rodziny a także takie działanie, które szkodzi jej osobowości (Cygan M, za: </a:t>
            </a:r>
            <a:r>
              <a:rPr lang="pl-PL" sz="1600" cap="none" dirty="0" err="1" smtClean="0">
                <a:latin typeface="+mj-lt"/>
              </a:rPr>
              <a:t>Browne</a:t>
            </a:r>
            <a:r>
              <a:rPr lang="pl-PL" sz="1600" cap="none" dirty="0" smtClean="0">
                <a:latin typeface="+mj-lt"/>
              </a:rPr>
              <a:t> K., Herbert M., 1999).</a:t>
            </a:r>
            <a:endParaRPr lang="pl-PL" sz="1600" dirty="0"/>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481" y="2237831"/>
            <a:ext cx="5895683" cy="3525127"/>
          </a:xfrm>
          <a:prstGeom prst="rect">
            <a:avLst/>
          </a:prstGeom>
        </p:spPr>
      </p:pic>
      <p:sp>
        <p:nvSpPr>
          <p:cNvPr id="7" name="pole tekstowe 6"/>
          <p:cNvSpPr txBox="1"/>
          <p:nvPr/>
        </p:nvSpPr>
        <p:spPr>
          <a:xfrm>
            <a:off x="5619481" y="5868472"/>
            <a:ext cx="6010142" cy="200055"/>
          </a:xfrm>
          <a:prstGeom prst="rect">
            <a:avLst/>
          </a:prstGeom>
          <a:noFill/>
        </p:spPr>
        <p:txBody>
          <a:bodyPr wrap="square" rtlCol="0">
            <a:spAutoFit/>
          </a:bodyPr>
          <a:lstStyle/>
          <a:p>
            <a:r>
              <a:rPr lang="pl-PL" sz="700" dirty="0"/>
              <a:t>Źródło: https://pixabay.com/pl/przemoc-wobec-kobiet-1169348/</a:t>
            </a:r>
          </a:p>
        </p:txBody>
      </p:sp>
    </p:spTree>
    <p:extLst>
      <p:ext uri="{BB962C8B-B14F-4D97-AF65-F5344CB8AC3E}">
        <p14:creationId xmlns:p14="http://schemas.microsoft.com/office/powerpoint/2010/main" val="371570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Dziecko skrzywdzone</a:t>
            </a:r>
            <a:endParaRPr lang="pl-PL" dirty="0"/>
          </a:p>
        </p:txBody>
      </p:sp>
      <p:sp>
        <p:nvSpPr>
          <p:cNvPr id="3" name="Symbol zastępczy zawartości 2"/>
          <p:cNvSpPr>
            <a:spLocks noGrp="1"/>
          </p:cNvSpPr>
          <p:nvPr>
            <p:ph sz="quarter" idx="13"/>
          </p:nvPr>
        </p:nvSpPr>
        <p:spPr>
          <a:xfrm>
            <a:off x="913775" y="2827899"/>
            <a:ext cx="5023387" cy="2421700"/>
          </a:xfrm>
        </p:spPr>
        <p:txBody>
          <a:bodyPr>
            <a:normAutofit/>
          </a:bodyPr>
          <a:lstStyle/>
          <a:p>
            <a:pPr marL="0" indent="0" algn="just">
              <a:buNone/>
            </a:pPr>
            <a:r>
              <a:rPr lang="pl-PL" sz="1700" dirty="0" smtClean="0"/>
              <a:t>Z</a:t>
            </a:r>
            <a:r>
              <a:rPr lang="pl-PL" sz="1700" cap="none" dirty="0" smtClean="0">
                <a:latin typeface="+mj-lt"/>
              </a:rPr>
              <a:t>a </a:t>
            </a:r>
            <a:r>
              <a:rPr lang="pl-PL" sz="1700" b="1" u="sng" dirty="0" smtClean="0"/>
              <a:t>krzywdzenie dzieci </a:t>
            </a:r>
            <a:r>
              <a:rPr lang="pl-PL" sz="1700" cap="none" dirty="0" smtClean="0">
                <a:latin typeface="+mj-lt"/>
              </a:rPr>
              <a:t>wg. </a:t>
            </a:r>
            <a:r>
              <a:rPr lang="pl-PL" sz="1700" dirty="0" err="1"/>
              <a:t>Gill</a:t>
            </a:r>
            <a:r>
              <a:rPr lang="pl-PL" sz="1700" dirty="0"/>
              <a:t> </a:t>
            </a:r>
            <a:r>
              <a:rPr lang="pl-PL" sz="1700" dirty="0" smtClean="0"/>
              <a:t>D.G </a:t>
            </a:r>
            <a:r>
              <a:rPr lang="pl-PL" sz="1700" cap="none" dirty="0" smtClean="0">
                <a:latin typeface="+mj-lt"/>
              </a:rPr>
              <a:t>uważa się </a:t>
            </a:r>
            <a:r>
              <a:rPr lang="pl-PL" sz="1700" i="1" cap="none" dirty="0" smtClean="0">
                <a:latin typeface="+mj-lt"/>
              </a:rPr>
              <a:t>„każde </a:t>
            </a:r>
            <a:r>
              <a:rPr lang="pl-PL" sz="1700" i="1" cap="none" dirty="0">
                <a:latin typeface="+mj-lt"/>
              </a:rPr>
              <a:t>działanie lub bezczynność jednostki, instytucji lub społeczeństwa jako całości i każdy rezultat takiego działania lub bezczynności, który deprawuje równe </a:t>
            </a:r>
            <a:r>
              <a:rPr lang="pl-PL" sz="1700" i="1" cap="none" dirty="0" smtClean="0">
                <a:latin typeface="+mj-lt"/>
              </a:rPr>
              <a:t>prawa i swobody </a:t>
            </a:r>
            <a:r>
              <a:rPr lang="pl-PL" sz="1700" i="1" cap="none" dirty="0">
                <a:latin typeface="+mj-lt"/>
              </a:rPr>
              <a:t>dzieci i/lub zakłóca ich optymalny </a:t>
            </a:r>
            <a:r>
              <a:rPr lang="pl-PL" sz="1700" i="1" cap="none" dirty="0" smtClean="0">
                <a:latin typeface="+mj-lt"/>
              </a:rPr>
              <a:t>rozwój.”</a:t>
            </a:r>
            <a:r>
              <a:rPr lang="pl-PL" dirty="0"/>
              <a:t/>
            </a:r>
            <a:br>
              <a:rPr lang="pl-PL" dirty="0"/>
            </a:b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80" y="2214694"/>
            <a:ext cx="4917181" cy="3271706"/>
          </a:xfrm>
          <a:prstGeom prst="rect">
            <a:avLst/>
          </a:prstGeom>
        </p:spPr>
      </p:pic>
      <p:sp>
        <p:nvSpPr>
          <p:cNvPr id="5" name="pole tekstowe 4"/>
          <p:cNvSpPr txBox="1"/>
          <p:nvPr/>
        </p:nvSpPr>
        <p:spPr>
          <a:xfrm>
            <a:off x="6448416" y="5602311"/>
            <a:ext cx="4971245" cy="200055"/>
          </a:xfrm>
          <a:prstGeom prst="rect">
            <a:avLst/>
          </a:prstGeom>
          <a:noFill/>
        </p:spPr>
        <p:txBody>
          <a:bodyPr wrap="square" rtlCol="0">
            <a:spAutoFit/>
          </a:bodyPr>
          <a:lstStyle/>
          <a:p>
            <a:r>
              <a:rPr lang="pl-PL" sz="700" dirty="0"/>
              <a:t>Źródło: https://pixabay.com/pl/dziecko-edukacja-strach-terror-1439468/</a:t>
            </a:r>
          </a:p>
        </p:txBody>
      </p:sp>
    </p:spTree>
    <p:extLst>
      <p:ext uri="{BB962C8B-B14F-4D97-AF65-F5344CB8AC3E}">
        <p14:creationId xmlns:p14="http://schemas.microsoft.com/office/powerpoint/2010/main" val="2050655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Kropl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TM04033925[[fn=Kropla]]</Template>
  <TotalTime>2440</TotalTime>
  <Words>2177</Words>
  <Application>Microsoft Office PowerPoint</Application>
  <PresentationFormat>Panoramiczny</PresentationFormat>
  <Paragraphs>194</Paragraphs>
  <Slides>29</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29</vt:i4>
      </vt:variant>
    </vt:vector>
  </HeadingPairs>
  <TitlesOfParts>
    <vt:vector size="36" baseType="lpstr">
      <vt:lpstr>Arial</vt:lpstr>
      <vt:lpstr>Calibri</vt:lpstr>
      <vt:lpstr>Lucida Calligraphy</vt:lpstr>
      <vt:lpstr>Times New Roman</vt:lpstr>
      <vt:lpstr>Tw Cen MT</vt:lpstr>
      <vt:lpstr>Wingdings</vt:lpstr>
      <vt:lpstr>Kropla</vt:lpstr>
      <vt:lpstr>Przywiązanie i jego konsekwencje w obszarze pracy z dzieckiem dotkniętym przemocą w rodzinie</vt:lpstr>
      <vt:lpstr>Plan spotkania</vt:lpstr>
      <vt:lpstr>PRZYWIĄZANIE – CZYM JEST?</vt:lpstr>
      <vt:lpstr>W JAKI SPOSÓB kształtuje się wzór przywiązania?</vt:lpstr>
      <vt:lpstr>typy przywiązania</vt:lpstr>
      <vt:lpstr>Style przywiązania w praktyce</vt:lpstr>
      <vt:lpstr>Przywiązanie w kontekście dalszych etapów życia</vt:lpstr>
      <vt:lpstr>Przemoc w rodzinie</vt:lpstr>
      <vt:lpstr>Dziecko skrzywdzone</vt:lpstr>
      <vt:lpstr>RODZAJE PRZEMOCY</vt:lpstr>
      <vt:lpstr>Przemoc fizyczna</vt:lpstr>
      <vt:lpstr>Wykorzystanie seksualne</vt:lpstr>
      <vt:lpstr>zaniedbywanie</vt:lpstr>
      <vt:lpstr>PRZEMOC EMOCJONALNA/PSYCHICZNA</vt:lpstr>
      <vt:lpstr>Formy przemocy psychicznej</vt:lpstr>
      <vt:lpstr>PRZEMOC A PRZYWIĄZANIE</vt:lpstr>
      <vt:lpstr>Konsekwencje dezorganizacji przywiązania</vt:lpstr>
      <vt:lpstr>Przywiązanie pozabezpieczne – KONSEKWENCJE BEHAWIORALNE</vt:lpstr>
      <vt:lpstr>Zaburzenia więzi w diagnozie klinicznej</vt:lpstr>
      <vt:lpstr>Symptomy rad</vt:lpstr>
      <vt:lpstr>Wytwory dzieci skrzywdzonych</vt:lpstr>
      <vt:lpstr>WYTWORY DZIECI SKRZYWDZONYCH C.D.</vt:lpstr>
      <vt:lpstr>Wytwory dzieci skrzywdzonych c.d.</vt:lpstr>
      <vt:lpstr>Studium przypadku 1</vt:lpstr>
      <vt:lpstr>Studium przypadku 2</vt:lpstr>
      <vt:lpstr>Studium przypadku 3</vt:lpstr>
      <vt:lpstr>JAK IM POMÓC:</vt:lpstr>
      <vt:lpstr>  DZIĘKUJEMY       Małgorzata Urban     Arleta Babska     Agnieszka Gűnther-Jabłońska</vt:lpstr>
      <vt:lpstr>Bibliografia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Przywiązanie i jego konsekwencje w obszarze pracy z dzieckiem dotkniętym przemocą w rodzinie</dc:title>
  <dc:creator>krzysztof jablonski</dc:creator>
  <cp:lastModifiedBy>Arleta Babska</cp:lastModifiedBy>
  <cp:revision>104</cp:revision>
  <dcterms:created xsi:type="dcterms:W3CDTF">2018-09-04T15:39:49Z</dcterms:created>
  <dcterms:modified xsi:type="dcterms:W3CDTF">2018-09-19T09:10:15Z</dcterms:modified>
</cp:coreProperties>
</file>